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tiff" ContentType="image/tif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Lst>
  <p:notesMasterIdLst>
    <p:notesMasterId r:id="rId142"/>
  </p:notesMasterIdLst>
  <p:sldIdLst>
    <p:sldId id="256" r:id="rId3"/>
    <p:sldId id="373" r:id="rId4"/>
    <p:sldId id="274" r:id="rId5"/>
    <p:sldId id="282" r:id="rId6"/>
    <p:sldId id="362" r:id="rId7"/>
    <p:sldId id="283" r:id="rId8"/>
    <p:sldId id="284" r:id="rId9"/>
    <p:sldId id="363" r:id="rId10"/>
    <p:sldId id="364" r:id="rId11"/>
    <p:sldId id="285" r:id="rId12"/>
    <p:sldId id="359" r:id="rId13"/>
    <p:sldId id="286" r:id="rId14"/>
    <p:sldId id="360" r:id="rId15"/>
    <p:sldId id="365" r:id="rId16"/>
    <p:sldId id="366" r:id="rId17"/>
    <p:sldId id="367" r:id="rId18"/>
    <p:sldId id="368" r:id="rId19"/>
    <p:sldId id="369" r:id="rId20"/>
    <p:sldId id="370" r:id="rId21"/>
    <p:sldId id="257" r:id="rId22"/>
    <p:sldId id="258" r:id="rId23"/>
    <p:sldId id="260" r:id="rId24"/>
    <p:sldId id="259" r:id="rId25"/>
    <p:sldId id="371" r:id="rId26"/>
    <p:sldId id="261" r:id="rId27"/>
    <p:sldId id="262" r:id="rId28"/>
    <p:sldId id="263" r:id="rId29"/>
    <p:sldId id="264" r:id="rId30"/>
    <p:sldId id="265" r:id="rId31"/>
    <p:sldId id="266" r:id="rId32"/>
    <p:sldId id="267" r:id="rId33"/>
    <p:sldId id="372" r:id="rId34"/>
    <p:sldId id="268" r:id="rId35"/>
    <p:sldId id="269" r:id="rId36"/>
    <p:sldId id="270" r:id="rId37"/>
    <p:sldId id="271" r:id="rId38"/>
    <p:sldId id="272" r:id="rId39"/>
    <p:sldId id="273" r:id="rId40"/>
    <p:sldId id="358" r:id="rId41"/>
    <p:sldId id="287" r:id="rId42"/>
    <p:sldId id="288" r:id="rId43"/>
    <p:sldId id="289" r:id="rId44"/>
    <p:sldId id="290" r:id="rId45"/>
    <p:sldId id="291" r:id="rId46"/>
    <p:sldId id="292" r:id="rId47"/>
    <p:sldId id="293" r:id="rId48"/>
    <p:sldId id="294" r:id="rId49"/>
    <p:sldId id="295" r:id="rId50"/>
    <p:sldId id="296" r:id="rId51"/>
    <p:sldId id="361"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74" r:id="rId109"/>
    <p:sldId id="375" r:id="rId110"/>
    <p:sldId id="376" r:id="rId111"/>
    <p:sldId id="377" r:id="rId112"/>
    <p:sldId id="378" r:id="rId113"/>
    <p:sldId id="379" r:id="rId114"/>
    <p:sldId id="380" r:id="rId115"/>
    <p:sldId id="381" r:id="rId116"/>
    <p:sldId id="382" r:id="rId117"/>
    <p:sldId id="383" r:id="rId118"/>
    <p:sldId id="384" r:id="rId119"/>
    <p:sldId id="385" r:id="rId120"/>
    <p:sldId id="386" r:id="rId121"/>
    <p:sldId id="387" r:id="rId122"/>
    <p:sldId id="388" r:id="rId123"/>
    <p:sldId id="389" r:id="rId124"/>
    <p:sldId id="390" r:id="rId125"/>
    <p:sldId id="391" r:id="rId126"/>
    <p:sldId id="392" r:id="rId127"/>
    <p:sldId id="393" r:id="rId128"/>
    <p:sldId id="394" r:id="rId129"/>
    <p:sldId id="395" r:id="rId130"/>
    <p:sldId id="396" r:id="rId131"/>
    <p:sldId id="397" r:id="rId132"/>
    <p:sldId id="398" r:id="rId133"/>
    <p:sldId id="399" r:id="rId134"/>
    <p:sldId id="400" r:id="rId135"/>
    <p:sldId id="401" r:id="rId136"/>
    <p:sldId id="402" r:id="rId137"/>
    <p:sldId id="403" r:id="rId138"/>
    <p:sldId id="404" r:id="rId139"/>
    <p:sldId id="405" r:id="rId140"/>
    <p:sldId id="406" r:id="rId1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B3B4CE"/>
    <a:srgbClr val="F7F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81226" autoAdjust="0"/>
  </p:normalViewPr>
  <p:slideViewPr>
    <p:cSldViewPr>
      <p:cViewPr varScale="1">
        <p:scale>
          <a:sx n="56" d="100"/>
          <a:sy n="56" d="100"/>
        </p:scale>
        <p:origin x="654" y="3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3FDA8E-0251-4A98-B4C7-D8E18305C691}" type="datetimeFigureOut">
              <a:rPr lang="zh-CN" altLang="en-US" smtClean="0"/>
              <a:pPr/>
              <a:t>2022/9/20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F4D350-6F66-451B-9457-23E412BA0AF5}" type="slidenum">
              <a:rPr lang="zh-CN" altLang="en-US" smtClean="0"/>
              <a:pPr/>
              <a:t>‹#›</a:t>
            </a:fld>
            <a:endParaRPr lang="zh-CN" altLang="en-US"/>
          </a:p>
        </p:txBody>
      </p:sp>
    </p:spTree>
    <p:extLst>
      <p:ext uri="{BB962C8B-B14F-4D97-AF65-F5344CB8AC3E}">
        <p14:creationId xmlns:p14="http://schemas.microsoft.com/office/powerpoint/2010/main" val="1803286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Multi-core_(comput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en.wikipedia.org/wiki/Thread-level_parallelis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A708563-2E8B-4570-806F-670939B50EFC}" type="slidenum">
              <a:rPr lang="en-US" altLang="zh-CN" smtClean="0"/>
              <a:pPr/>
              <a:t>2</a:t>
            </a:fld>
            <a:endParaRPr lang="en-US" altLang="zh-CN" smtClean="0"/>
          </a:p>
        </p:txBody>
      </p:sp>
      <p:sp>
        <p:nvSpPr>
          <p:cNvPr id="116739" name="Rectangle 2"/>
          <p:cNvSpPr>
            <a:spLocks noGrp="1" noRot="1" noChangeAspect="1" noChangeArrowheads="1" noTextEdit="1"/>
          </p:cNvSpPr>
          <p:nvPr>
            <p:ph type="sldImg"/>
          </p:nvPr>
        </p:nvSpPr>
        <p:spPr>
          <a:xfrm>
            <a:off x="142875" y="768350"/>
            <a:ext cx="6818313" cy="3836988"/>
          </a:xfrm>
          <a:ln/>
        </p:spPr>
      </p:sp>
      <p:sp>
        <p:nvSpPr>
          <p:cNvPr id="116740" name="Rectangle 3"/>
          <p:cNvSpPr>
            <a:spLocks noGrp="1" noChangeArrowheads="1"/>
          </p:cNvSpPr>
          <p:nvPr>
            <p:ph type="body" idx="1"/>
          </p:nvPr>
        </p:nvSpPr>
        <p:spPr>
          <a:xfrm>
            <a:off x="710407" y="4861441"/>
            <a:ext cx="5683250" cy="4605576"/>
          </a:xfrm>
          <a:noFill/>
          <a:ln/>
        </p:spPr>
        <p:txBody>
          <a:bodyPr/>
          <a:lstStyle/>
          <a:p>
            <a:pPr marL="247620" indent="-247620" eaLnBrk="1" hangingPunct="1"/>
            <a:r>
              <a:rPr lang="en-US" altLang="zh-CN" sz="1500" dirty="0" smtClean="0"/>
              <a:t>Requirement Analysis:</a:t>
            </a:r>
          </a:p>
          <a:p>
            <a:pPr marL="247620" indent="-247620" eaLnBrk="1" hangingPunct="1"/>
            <a:r>
              <a:rPr lang="en-US" altLang="zh-CN" sz="1500" dirty="0" smtClean="0"/>
              <a:t>Market analysis: who you will sell   4-1.2</a:t>
            </a:r>
          </a:p>
          <a:p>
            <a:pPr marL="247620" indent="-247620" eaLnBrk="1" hangingPunct="1"/>
            <a:r>
              <a:rPr lang="en-US" altLang="zh-CN" sz="1500" dirty="0" smtClean="0"/>
              <a:t>       desktop, server, embedded system, </a:t>
            </a:r>
            <a:r>
              <a:rPr lang="en-US" altLang="zh-CN" sz="1500" dirty="0" err="1" smtClean="0"/>
              <a:t>HPC</a:t>
            </a:r>
            <a:endParaRPr lang="en-US" altLang="zh-CN" sz="1500" dirty="0" smtClean="0"/>
          </a:p>
          <a:p>
            <a:pPr marL="247620" indent="-247620" eaLnBrk="1" hangingPunct="1"/>
            <a:r>
              <a:rPr lang="en-US" altLang="zh-CN" sz="1500" dirty="0" smtClean="0"/>
              <a:t>        Different markets has different driven motivations.</a:t>
            </a:r>
          </a:p>
          <a:p>
            <a:pPr marL="247620" indent="-247620" eaLnBrk="1" hangingPunct="1"/>
            <a:r>
              <a:rPr lang="en-US" altLang="zh-CN" sz="1500" dirty="0" smtClean="0"/>
              <a:t>When design a desktop, it aims to obtain best price-performance. </a:t>
            </a:r>
          </a:p>
          <a:p>
            <a:pPr marL="247620" indent="-247620" eaLnBrk="1" hangingPunct="1"/>
            <a:r>
              <a:rPr lang="en-US" altLang="zh-CN" sz="1500" dirty="0" smtClean="0"/>
              <a:t>For the servers, dependability is critical, then the scalability, and throughput. </a:t>
            </a:r>
          </a:p>
          <a:p>
            <a:pPr marL="247620" indent="-247620" eaLnBrk="1" hangingPunct="1"/>
            <a:r>
              <a:rPr lang="en-US" altLang="zh-CN" sz="1500" dirty="0" smtClean="0"/>
              <a:t>For the embedded computer systems, price is a key factor, while real-time performance is  important . And power efficiency and memory size is always under consideration. </a:t>
            </a:r>
          </a:p>
          <a:p>
            <a:pPr marL="247620" indent="-247620" eaLnBrk="1" hangingPunct="1"/>
            <a:r>
              <a:rPr lang="en-US" altLang="zh-CN" sz="1500" dirty="0" smtClean="0"/>
              <a:t>2. Functional requirement:   4-1.3   </a:t>
            </a:r>
          </a:p>
          <a:p>
            <a:pPr marL="247620" indent="-247620" eaLnBrk="1" hangingPunct="1"/>
            <a:r>
              <a:rPr lang="en-US" altLang="zh-CN" sz="1500" dirty="0" smtClean="0"/>
              <a:t>3. Performance requirement:</a:t>
            </a:r>
          </a:p>
          <a:p>
            <a:pPr marL="247620" indent="-247620" eaLnBrk="1" hangingPunct="1"/>
            <a:r>
              <a:rPr lang="en-US" altLang="zh-CN" sz="1500" dirty="0" smtClean="0"/>
              <a:t>4. Power </a:t>
            </a:r>
          </a:p>
          <a:p>
            <a:pPr marL="247620" indent="-247620" eaLnBrk="1" hangingPunct="1"/>
            <a:r>
              <a:rPr lang="en-US" altLang="zh-CN" sz="1500" dirty="0" smtClean="0"/>
              <a:t>5. </a:t>
            </a:r>
            <a:r>
              <a:rPr lang="en-US" altLang="zh-CN" sz="1500" dirty="0" err="1" smtClean="0"/>
              <a:t>Unfuntional</a:t>
            </a:r>
            <a:r>
              <a:rPr lang="en-US" altLang="zh-CN" sz="1500" dirty="0" smtClean="0"/>
              <a:t> requirements:  availability, </a:t>
            </a:r>
            <a:r>
              <a:rPr lang="en-US" altLang="zh-CN" sz="1500" dirty="0" err="1" smtClean="0"/>
              <a:t>dependibility</a:t>
            </a:r>
            <a:r>
              <a:rPr lang="en-US" altLang="zh-CN" sz="1500" dirty="0" smtClean="0"/>
              <a:t> 1.7</a:t>
            </a:r>
          </a:p>
          <a:p>
            <a:pPr marL="247620" indent="-247620" eaLnBrk="1" hangingPunct="1"/>
            <a:r>
              <a:rPr lang="en-US" altLang="zh-CN" sz="1500" dirty="0" smtClean="0"/>
              <a:t>7. Cost/price </a:t>
            </a:r>
          </a:p>
        </p:txBody>
      </p:sp>
    </p:spTree>
    <p:extLst>
      <p:ext uri="{BB962C8B-B14F-4D97-AF65-F5344CB8AC3E}">
        <p14:creationId xmlns:p14="http://schemas.microsoft.com/office/powerpoint/2010/main" val="894017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913529CA-C70D-4649-94F7-32D74F47BFE1}" type="slidenum">
              <a:rPr lang="en-US" altLang="zh-CN" smtClean="0"/>
              <a:pPr/>
              <a:t>28</a:t>
            </a:fld>
            <a:endParaRPr lang="en-US" altLang="zh-CN" smtClean="0"/>
          </a:p>
        </p:txBody>
      </p:sp>
      <p:sp>
        <p:nvSpPr>
          <p:cNvPr id="120835" name="Rectangle 2"/>
          <p:cNvSpPr>
            <a:spLocks noGrp="1" noRot="1" noChangeAspect="1" noChangeArrowheads="1" noTextEdit="1"/>
          </p:cNvSpPr>
          <p:nvPr>
            <p:ph type="sldImg"/>
          </p:nvPr>
        </p:nvSpPr>
        <p:spPr>
          <a:xfrm>
            <a:off x="381000" y="685800"/>
            <a:ext cx="6096000" cy="3429000"/>
          </a:xfrm>
          <a:ln/>
        </p:spPr>
      </p:sp>
      <p:sp>
        <p:nvSpPr>
          <p:cNvPr id="120836"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421092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0598893D-AAF3-4CE0-ACEF-DEAC1979CFAF}" type="slidenum">
              <a:rPr lang="en-US" altLang="zh-CN" smtClean="0"/>
              <a:pPr/>
              <a:t>30</a:t>
            </a:fld>
            <a:endParaRPr lang="en-US" altLang="zh-CN" smtClean="0"/>
          </a:p>
        </p:txBody>
      </p:sp>
      <p:sp>
        <p:nvSpPr>
          <p:cNvPr id="121859" name="Rectangle 2"/>
          <p:cNvSpPr>
            <a:spLocks noGrp="1" noRot="1" noChangeAspect="1" noChangeArrowheads="1" noTextEdit="1"/>
          </p:cNvSpPr>
          <p:nvPr>
            <p:ph type="sldImg"/>
          </p:nvPr>
        </p:nvSpPr>
        <p:spPr>
          <a:xfrm>
            <a:off x="381000" y="685800"/>
            <a:ext cx="6096000" cy="3429000"/>
          </a:xfrm>
          <a:ln/>
        </p:spPr>
      </p:sp>
      <p:sp>
        <p:nvSpPr>
          <p:cNvPr id="121860"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679941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21FC7097-1B05-4590-A5E9-2D3B212F766C}" type="slidenum">
              <a:rPr lang="en-US" altLang="zh-CN" smtClean="0"/>
              <a:pPr/>
              <a:t>40</a:t>
            </a:fld>
            <a:endParaRPr lang="en-US" altLang="zh-CN" smtClean="0"/>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4124056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D06B54D8-77C8-4CD4-8029-ADDEF17CDD5E}" type="slidenum">
              <a:rPr lang="en-US" altLang="zh-CN" smtClean="0"/>
              <a:pPr/>
              <a:t>41</a:t>
            </a:fld>
            <a:endParaRPr lang="en-US" altLang="zh-CN" smtClean="0"/>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089097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5C378C6-6B4F-4615-9332-B6A2450A2489}" type="slidenum">
              <a:rPr lang="en-US" altLang="zh-CN" smtClean="0"/>
              <a:pPr/>
              <a:t>42</a:t>
            </a:fld>
            <a:endParaRPr lang="en-US" altLang="zh-CN" smtClean="0"/>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4043008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808377B5-D80C-44E1-97E3-5B3FA05E23C4}" type="slidenum">
              <a:rPr lang="en-US" altLang="zh-CN" smtClean="0"/>
              <a:pPr/>
              <a:t>44</a:t>
            </a:fld>
            <a:endParaRPr lang="en-US" altLang="zh-CN" smtClean="0"/>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p:spPr>
        <p:txBody>
          <a:bodyPr/>
          <a:lstStyle/>
          <a:p>
            <a:pPr marL="211021" indent="-211021"/>
            <a:r>
              <a:rPr lang="en-US" altLang="zh-CN" dirty="0" smtClean="0"/>
              <a:t>Volume affect the cost </a:t>
            </a:r>
          </a:p>
          <a:p>
            <a:pPr marL="211021" indent="-211021">
              <a:buFontTx/>
              <a:buAutoNum type="arabicParenR"/>
            </a:pPr>
            <a:r>
              <a:rPr lang="zh-CN" altLang="en-US" dirty="0" smtClean="0"/>
              <a:t>缩短了</a:t>
            </a:r>
            <a:r>
              <a:rPr lang="en-US" altLang="zh-CN" dirty="0" smtClean="0"/>
              <a:t>learning curve</a:t>
            </a:r>
            <a:r>
              <a:rPr lang="zh-CN" altLang="en-US" dirty="0" smtClean="0"/>
              <a:t>下拐的时间</a:t>
            </a:r>
            <a:r>
              <a:rPr lang="en-US" altLang="zh-CN" dirty="0" smtClean="0"/>
              <a:t>, </a:t>
            </a:r>
            <a:r>
              <a:rPr lang="zh-CN" altLang="en-US" dirty="0" smtClean="0"/>
              <a:t>下降的时间与制造的系统数量部分成正比</a:t>
            </a:r>
            <a:r>
              <a:rPr lang="en-US" altLang="zh-CN" dirty="0" smtClean="0"/>
              <a:t>.</a:t>
            </a:r>
          </a:p>
          <a:p>
            <a:pPr marL="211021" indent="-211021">
              <a:buFontTx/>
              <a:buAutoNum type="arabicParenR"/>
            </a:pPr>
            <a:r>
              <a:rPr lang="zh-CN" altLang="en-US" dirty="0" smtClean="0"/>
              <a:t>提高了购买和制造效率</a:t>
            </a:r>
            <a:r>
              <a:rPr lang="en-US" altLang="zh-CN" dirty="0" smtClean="0"/>
              <a:t>,</a:t>
            </a:r>
            <a:r>
              <a:rPr lang="zh-CN" altLang="en-US" dirty="0" smtClean="0"/>
              <a:t>降低成本</a:t>
            </a:r>
          </a:p>
          <a:p>
            <a:pPr marL="211021" indent="-211021">
              <a:buFontTx/>
              <a:buAutoNum type="arabicParenR"/>
            </a:pPr>
            <a:r>
              <a:rPr lang="zh-CN" altLang="en-US" dirty="0" smtClean="0"/>
              <a:t>数量会减少开发成本</a:t>
            </a:r>
            <a:r>
              <a:rPr lang="en-US" altLang="zh-CN" dirty="0" smtClean="0"/>
              <a:t>,</a:t>
            </a:r>
            <a:r>
              <a:rPr lang="zh-CN" altLang="en-US" dirty="0" smtClean="0"/>
              <a:t>因为成本是分摊到各台计算机的</a:t>
            </a:r>
            <a:r>
              <a:rPr lang="en-US" altLang="zh-CN" dirty="0" smtClean="0"/>
              <a:t>.</a:t>
            </a:r>
          </a:p>
        </p:txBody>
      </p:sp>
    </p:spTree>
    <p:extLst>
      <p:ext uri="{BB962C8B-B14F-4D97-AF65-F5344CB8AC3E}">
        <p14:creationId xmlns:p14="http://schemas.microsoft.com/office/powerpoint/2010/main" val="3835362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5E7E4F62-D333-40E9-8005-DE90DAE9D709}" type="slidenum">
              <a:rPr lang="en-US" altLang="zh-CN" smtClean="0"/>
              <a:pPr/>
              <a:t>45</a:t>
            </a:fld>
            <a:endParaRPr lang="en-US" altLang="zh-CN" smtClean="0"/>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21740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38990D81-2049-433F-939C-F0B4E90C1E37}" type="slidenum">
              <a:rPr lang="en-US" altLang="zh-CN" smtClean="0"/>
              <a:pPr/>
              <a:t>46</a:t>
            </a:fld>
            <a:endParaRPr lang="en-US" altLang="zh-CN" smtClean="0"/>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4169326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BF13F1B3-5349-4428-99D2-C75A703DDA82}" type="slidenum">
              <a:rPr lang="en-US" altLang="zh-CN" smtClean="0"/>
              <a:pPr/>
              <a:t>47</a:t>
            </a:fld>
            <a:endParaRPr lang="en-US" altLang="zh-CN" smtClean="0"/>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178141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8AFA4CBB-8254-48DB-945C-F6EAFEF53617}" type="slidenum">
              <a:rPr lang="en-US" altLang="zh-CN" smtClean="0"/>
              <a:pPr/>
              <a:t>49</a:t>
            </a:fld>
            <a:endParaRPr lang="en-US" altLang="zh-CN" smtClean="0"/>
          </a:p>
        </p:txBody>
      </p:sp>
      <p:sp>
        <p:nvSpPr>
          <p:cNvPr id="83971" name="Rectangle 2"/>
          <p:cNvSpPr>
            <a:spLocks noGrp="1" noRot="1" noChangeAspect="1" noChangeArrowheads="1" noTextEdit="1"/>
          </p:cNvSpPr>
          <p:nvPr>
            <p:ph type="sldImg"/>
          </p:nvPr>
        </p:nvSpPr>
        <p:spPr>
          <a:xfrm>
            <a:off x="381000" y="685800"/>
            <a:ext cx="6096000" cy="3429000"/>
          </a:xfrm>
          <a:ln/>
        </p:spPr>
      </p:sp>
      <p:sp>
        <p:nvSpPr>
          <p:cNvPr id="8397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991629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F760C97-A7CC-4B47-B098-237CB483B09F}" type="slidenum">
              <a:rPr lang="en-US" altLang="zh-CN" smtClean="0"/>
              <a:pPr/>
              <a:t>3</a:t>
            </a:fld>
            <a:endParaRPr lang="en-US" altLang="zh-CN" smtClean="0"/>
          </a:p>
        </p:txBody>
      </p:sp>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p:spPr>
        <p:txBody>
          <a:bodyPr/>
          <a:lstStyle/>
          <a:p>
            <a:pPr eaLnBrk="1" hangingPunct="1"/>
            <a:endParaRPr lang="zh-CN" altLang="zh-CN" dirty="0" smtClean="0"/>
          </a:p>
        </p:txBody>
      </p:sp>
    </p:spTree>
    <p:extLst>
      <p:ext uri="{BB962C8B-B14F-4D97-AF65-F5344CB8AC3E}">
        <p14:creationId xmlns:p14="http://schemas.microsoft.com/office/powerpoint/2010/main" val="1170495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A708563-2E8B-4570-806F-670939B50EFC}" type="slidenum">
              <a:rPr lang="en-US" altLang="zh-CN" smtClean="0"/>
              <a:pPr/>
              <a:t>50</a:t>
            </a:fld>
            <a:endParaRPr lang="en-US" altLang="zh-CN" smtClean="0"/>
          </a:p>
        </p:txBody>
      </p:sp>
      <p:sp>
        <p:nvSpPr>
          <p:cNvPr id="116739" name="Rectangle 2"/>
          <p:cNvSpPr>
            <a:spLocks noGrp="1" noRot="1" noChangeAspect="1" noChangeArrowheads="1" noTextEdit="1"/>
          </p:cNvSpPr>
          <p:nvPr>
            <p:ph type="sldImg"/>
          </p:nvPr>
        </p:nvSpPr>
        <p:spPr>
          <a:xfrm>
            <a:off x="381000" y="685800"/>
            <a:ext cx="6096000" cy="3429000"/>
          </a:xfrm>
          <a:ln/>
        </p:spPr>
      </p:sp>
      <p:sp>
        <p:nvSpPr>
          <p:cNvPr id="116740" name="Rectangle 3"/>
          <p:cNvSpPr>
            <a:spLocks noGrp="1" noChangeArrowheads="1"/>
          </p:cNvSpPr>
          <p:nvPr>
            <p:ph type="body" idx="1"/>
          </p:nvPr>
        </p:nvSpPr>
        <p:spPr>
          <a:xfrm>
            <a:off x="685800" y="4343400"/>
            <a:ext cx="5486400" cy="4114800"/>
          </a:xfrm>
          <a:noFill/>
          <a:ln/>
        </p:spPr>
        <p:txBody>
          <a:bodyPr/>
          <a:lstStyle/>
          <a:p>
            <a:pPr marL="228600" indent="-228600" eaLnBrk="1" hangingPunct="1"/>
            <a:r>
              <a:rPr lang="en-US" altLang="zh-CN" sz="1400" smtClean="0"/>
              <a:t>Requirement Analysis:</a:t>
            </a:r>
          </a:p>
          <a:p>
            <a:pPr marL="228600" indent="-228600" eaLnBrk="1" hangingPunct="1"/>
            <a:r>
              <a:rPr lang="en-US" altLang="zh-CN" sz="1400" smtClean="0"/>
              <a:t>Market analysis: who you will sell   4-1.2</a:t>
            </a:r>
          </a:p>
          <a:p>
            <a:pPr marL="228600" indent="-228600" eaLnBrk="1" hangingPunct="1"/>
            <a:r>
              <a:rPr lang="en-US" altLang="zh-CN" sz="1400" smtClean="0"/>
              <a:t>       desktop, server, embedded system, HPC</a:t>
            </a:r>
          </a:p>
          <a:p>
            <a:pPr marL="228600" indent="-228600" eaLnBrk="1" hangingPunct="1"/>
            <a:r>
              <a:rPr lang="en-US" altLang="zh-CN" sz="1400" smtClean="0"/>
              <a:t>        Different markets has different driven motivations.</a:t>
            </a:r>
          </a:p>
          <a:p>
            <a:pPr marL="228600" indent="-228600" eaLnBrk="1" hangingPunct="1"/>
            <a:r>
              <a:rPr lang="en-US" altLang="zh-CN" sz="1400" smtClean="0"/>
              <a:t>When design a desktop, it aims to obtain best price-performance. </a:t>
            </a:r>
          </a:p>
          <a:p>
            <a:pPr marL="228600" indent="-228600" eaLnBrk="1" hangingPunct="1"/>
            <a:r>
              <a:rPr lang="en-US" altLang="zh-CN" sz="1400" smtClean="0"/>
              <a:t>For the servers, dependability is critical, then the scalability, and throughput. </a:t>
            </a:r>
          </a:p>
          <a:p>
            <a:pPr marL="228600" indent="-228600" eaLnBrk="1" hangingPunct="1"/>
            <a:r>
              <a:rPr lang="en-US" altLang="zh-CN" sz="1400" smtClean="0"/>
              <a:t>For the embedded computer systems, price is a key factor, while real-time performance is  important . And power efficiency and memory size is always under consideration. </a:t>
            </a:r>
          </a:p>
          <a:p>
            <a:pPr marL="228600" indent="-228600" eaLnBrk="1" hangingPunct="1"/>
            <a:r>
              <a:rPr lang="en-US" altLang="zh-CN" sz="1400" smtClean="0"/>
              <a:t>2. Functional requirement:   4-1.3   </a:t>
            </a:r>
          </a:p>
          <a:p>
            <a:pPr marL="228600" indent="-228600" eaLnBrk="1" hangingPunct="1"/>
            <a:r>
              <a:rPr lang="en-US" altLang="zh-CN" sz="1400" smtClean="0"/>
              <a:t>3. Performance requirement:</a:t>
            </a:r>
          </a:p>
          <a:p>
            <a:pPr marL="228600" indent="-228600" eaLnBrk="1" hangingPunct="1"/>
            <a:r>
              <a:rPr lang="en-US" altLang="zh-CN" sz="1400" smtClean="0"/>
              <a:t>4. Power </a:t>
            </a:r>
          </a:p>
          <a:p>
            <a:pPr marL="228600" indent="-228600" eaLnBrk="1" hangingPunct="1"/>
            <a:r>
              <a:rPr lang="en-US" altLang="zh-CN" sz="1400" smtClean="0"/>
              <a:t>5. Unfuntional requirements:  availability, dependibility 1.7</a:t>
            </a:r>
          </a:p>
          <a:p>
            <a:pPr marL="228600" indent="-228600" eaLnBrk="1" hangingPunct="1"/>
            <a:r>
              <a:rPr lang="en-US" altLang="zh-CN" sz="1400" smtClean="0"/>
              <a:t>7. Cost/price </a:t>
            </a:r>
          </a:p>
        </p:txBody>
      </p:sp>
    </p:spTree>
    <p:extLst>
      <p:ext uri="{BB962C8B-B14F-4D97-AF65-F5344CB8AC3E}">
        <p14:creationId xmlns:p14="http://schemas.microsoft.com/office/powerpoint/2010/main" val="3388205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03C6EED-CE5B-4420-99C0-C6CB43F5E278}" type="slidenum">
              <a:rPr lang="en-US" altLang="zh-CN" smtClean="0"/>
              <a:pPr/>
              <a:t>51</a:t>
            </a:fld>
            <a:endParaRPr lang="en-US" altLang="zh-CN" smtClean="0"/>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689704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8AABD123-7C13-4CE9-A3FE-AC3B3DDFCDD8}" type="slidenum">
              <a:rPr lang="en-US" altLang="zh-CN" smtClean="0"/>
              <a:pPr/>
              <a:t>57</a:t>
            </a:fld>
            <a:endParaRPr lang="en-US" altLang="zh-CN" smtClean="0"/>
          </a:p>
        </p:txBody>
      </p:sp>
      <p:sp>
        <p:nvSpPr>
          <p:cNvPr id="86019" name="Rectangle 2"/>
          <p:cNvSpPr>
            <a:spLocks noGrp="1" noRot="1" noChangeAspect="1" noChangeArrowheads="1" noTextEdit="1"/>
          </p:cNvSpPr>
          <p:nvPr>
            <p:ph type="sldImg"/>
          </p:nvPr>
        </p:nvSpPr>
        <p:spPr>
          <a:xfrm>
            <a:off x="381000" y="685800"/>
            <a:ext cx="6096000" cy="3429000"/>
          </a:xfrm>
          <a:ln/>
        </p:spPr>
      </p:sp>
      <p:sp>
        <p:nvSpPr>
          <p:cNvPr id="86020" name="Rectangle 3"/>
          <p:cNvSpPr>
            <a:spLocks noGrp="1" noChangeArrowheads="1"/>
          </p:cNvSpPr>
          <p:nvPr>
            <p:ph type="body" idx="1"/>
          </p:nvPr>
        </p:nvSpPr>
        <p:spPr>
          <a:noFill/>
          <a:ln/>
        </p:spPr>
        <p:txBody>
          <a:bodyPr/>
          <a:lstStyle/>
          <a:p>
            <a:pPr eaLnBrk="1" hangingPunct="1"/>
            <a:r>
              <a:rPr lang="en-US" altLang="zh-CN" smtClean="0"/>
              <a:t>Error,  fault,  failure</a:t>
            </a:r>
          </a:p>
          <a:p>
            <a:pPr eaLnBrk="1" hangingPunct="1"/>
            <a:endParaRPr lang="en-US" altLang="zh-CN" smtClean="0"/>
          </a:p>
          <a:p>
            <a:pPr eaLnBrk="1" hangingPunct="1"/>
            <a:endParaRPr lang="en-US" altLang="zh-CN" smtClean="0"/>
          </a:p>
        </p:txBody>
      </p:sp>
    </p:spTree>
    <p:extLst>
      <p:ext uri="{BB962C8B-B14F-4D97-AF65-F5344CB8AC3E}">
        <p14:creationId xmlns:p14="http://schemas.microsoft.com/office/powerpoint/2010/main" val="960448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2E74D7C0-5619-4D16-AD5B-D84674C07521}" type="slidenum">
              <a:rPr lang="en-US" altLang="zh-CN" smtClean="0"/>
              <a:pPr/>
              <a:t>58</a:t>
            </a:fld>
            <a:endParaRPr lang="en-US" altLang="zh-CN" smtClean="0"/>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p:spPr>
        <p:txBody>
          <a:bodyPr/>
          <a:lstStyle/>
          <a:p>
            <a:pPr eaLnBrk="1" hangingPunct="1"/>
            <a:r>
              <a:rPr lang="en-US" altLang="zh-CN" smtClean="0"/>
              <a:t>Error,  fault,  failure</a:t>
            </a:r>
          </a:p>
          <a:p>
            <a:pPr eaLnBrk="1" hangingPunct="1"/>
            <a:endParaRPr lang="en-US" altLang="zh-CN" smtClean="0"/>
          </a:p>
          <a:p>
            <a:pPr eaLnBrk="1" hangingPunct="1"/>
            <a:endParaRPr lang="en-US" altLang="zh-CN" smtClean="0"/>
          </a:p>
        </p:txBody>
      </p:sp>
    </p:spTree>
    <p:extLst>
      <p:ext uri="{BB962C8B-B14F-4D97-AF65-F5344CB8AC3E}">
        <p14:creationId xmlns:p14="http://schemas.microsoft.com/office/powerpoint/2010/main" val="1542867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C753C8D7-1812-4785-9981-983B830CABBA}" type="slidenum">
              <a:rPr lang="en-US" altLang="zh-CN" smtClean="0"/>
              <a:pPr/>
              <a:t>60</a:t>
            </a:fld>
            <a:endParaRPr lang="en-US" altLang="zh-CN" smtClean="0"/>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112005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C65D6353-D5E1-4F91-A4BF-F967CD3B2A92}" type="slidenum">
              <a:rPr lang="en-US" altLang="zh-CN" smtClean="0"/>
              <a:pPr/>
              <a:t>65</a:t>
            </a:fld>
            <a:endParaRPr lang="en-US" altLang="zh-CN" smtClean="0"/>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550385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xfrm>
            <a:off x="381000" y="685800"/>
            <a:ext cx="6096000" cy="3429000"/>
          </a:xfrm>
          <a:ln/>
        </p:spPr>
      </p:sp>
      <p:sp>
        <p:nvSpPr>
          <p:cNvPr id="90115" name="备注占位符 2"/>
          <p:cNvSpPr>
            <a:spLocks noGrp="1"/>
          </p:cNvSpPr>
          <p:nvPr>
            <p:ph type="body" idx="1"/>
          </p:nvPr>
        </p:nvSpPr>
        <p:spPr>
          <a:noFill/>
          <a:ln/>
        </p:spPr>
        <p:txBody>
          <a:bodyPr/>
          <a:lstStyle/>
          <a:p>
            <a:pPr eaLnBrk="1" hangingPunct="1"/>
            <a:endParaRPr lang="zh-CN" altLang="en-US" smtClean="0"/>
          </a:p>
        </p:txBody>
      </p:sp>
      <p:sp>
        <p:nvSpPr>
          <p:cNvPr id="90116" name="灯片编号占位符 3"/>
          <p:cNvSpPr>
            <a:spLocks noGrp="1"/>
          </p:cNvSpPr>
          <p:nvPr>
            <p:ph type="sldNum" sz="quarter" idx="5"/>
          </p:nvPr>
        </p:nvSpPr>
        <p:spPr>
          <a:noFill/>
        </p:spPr>
        <p:txBody>
          <a:bodyPr/>
          <a:lstStyle/>
          <a:p>
            <a:fld id="{B12027C2-D824-4DD5-9759-574B5CDBF098}" type="slidenum">
              <a:rPr lang="en-US" altLang="zh-CN" smtClean="0"/>
              <a:pPr/>
              <a:t>89</a:t>
            </a:fld>
            <a:endParaRPr lang="en-US" altLang="zh-CN" smtClean="0"/>
          </a:p>
        </p:txBody>
      </p:sp>
    </p:spTree>
    <p:extLst>
      <p:ext uri="{BB962C8B-B14F-4D97-AF65-F5344CB8AC3E}">
        <p14:creationId xmlns:p14="http://schemas.microsoft.com/office/powerpoint/2010/main" val="4197398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4F4D350-6F66-451B-9457-23E412BA0AF5}" type="slidenum">
              <a:rPr lang="zh-CN" altLang="en-US" smtClean="0"/>
              <a:pPr/>
              <a:t>92</a:t>
            </a:fld>
            <a:endParaRPr lang="zh-CN" altLang="en-US"/>
          </a:p>
        </p:txBody>
      </p:sp>
    </p:spTree>
    <p:extLst>
      <p:ext uri="{BB962C8B-B14F-4D97-AF65-F5344CB8AC3E}">
        <p14:creationId xmlns:p14="http://schemas.microsoft.com/office/powerpoint/2010/main" val="105600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xfrm>
            <a:off x="139700" y="768350"/>
            <a:ext cx="6819900" cy="3836988"/>
          </a:xfrm>
          <a:ln/>
        </p:spPr>
      </p:sp>
      <p:sp>
        <p:nvSpPr>
          <p:cNvPr id="38915" name="备注占位符 2"/>
          <p:cNvSpPr>
            <a:spLocks noGrp="1"/>
          </p:cNvSpPr>
          <p:nvPr>
            <p:ph type="body" idx="1"/>
          </p:nvPr>
        </p:nvSpPr>
        <p:spPr>
          <a:noFill/>
          <a:ln/>
        </p:spPr>
        <p:txBody>
          <a:bodyPr/>
          <a:lstStyle/>
          <a:p>
            <a:pPr eaLnBrk="1" hangingPunct="1"/>
            <a:endParaRPr lang="zh-CN" altLang="en-US" smtClean="0"/>
          </a:p>
        </p:txBody>
      </p:sp>
      <p:sp>
        <p:nvSpPr>
          <p:cNvPr id="38916" name="灯片编号占位符 3"/>
          <p:cNvSpPr>
            <a:spLocks noGrp="1"/>
          </p:cNvSpPr>
          <p:nvPr>
            <p:ph type="sldNum" sz="quarter" idx="5"/>
          </p:nvPr>
        </p:nvSpPr>
        <p:spPr>
          <a:noFill/>
        </p:spPr>
        <p:txBody>
          <a:bodyPr/>
          <a:lstStyle/>
          <a:p>
            <a:fld id="{7A108C78-16E9-40FC-8B1B-17902C92BBA1}" type="slidenum">
              <a:rPr lang="en-US" altLang="zh-CN" smtClean="0"/>
              <a:pPr/>
              <a:t>109</a:t>
            </a:fld>
            <a:endParaRPr lang="en-US" altLang="zh-CN" smtClean="0"/>
          </a:p>
        </p:txBody>
      </p:sp>
    </p:spTree>
    <p:extLst>
      <p:ext uri="{BB962C8B-B14F-4D97-AF65-F5344CB8AC3E}">
        <p14:creationId xmlns:p14="http://schemas.microsoft.com/office/powerpoint/2010/main" val="826295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xfrm>
            <a:off x="139700" y="768350"/>
            <a:ext cx="6819900" cy="3836988"/>
          </a:xfrm>
          <a:ln/>
        </p:spPr>
      </p:sp>
      <p:sp>
        <p:nvSpPr>
          <p:cNvPr id="39939" name="备注占位符 2"/>
          <p:cNvSpPr>
            <a:spLocks noGrp="1"/>
          </p:cNvSpPr>
          <p:nvPr>
            <p:ph type="body" idx="1"/>
          </p:nvPr>
        </p:nvSpPr>
        <p:spPr>
          <a:noFill/>
          <a:ln/>
        </p:spPr>
        <p:txBody>
          <a:bodyPr/>
          <a:lstStyle/>
          <a:p>
            <a:pPr eaLnBrk="1" hangingPunct="1"/>
            <a:endParaRPr lang="zh-CN" altLang="en-US" smtClean="0"/>
          </a:p>
        </p:txBody>
      </p:sp>
      <p:sp>
        <p:nvSpPr>
          <p:cNvPr id="39940" name="灯片编号占位符 3"/>
          <p:cNvSpPr>
            <a:spLocks noGrp="1"/>
          </p:cNvSpPr>
          <p:nvPr>
            <p:ph type="sldNum" sz="quarter" idx="5"/>
          </p:nvPr>
        </p:nvSpPr>
        <p:spPr>
          <a:noFill/>
        </p:spPr>
        <p:txBody>
          <a:bodyPr/>
          <a:lstStyle/>
          <a:p>
            <a:fld id="{5F849DF8-EE0B-4457-A1F4-722BB8B15071}" type="slidenum">
              <a:rPr lang="en-US" altLang="zh-CN" smtClean="0"/>
              <a:pPr/>
              <a:t>120</a:t>
            </a:fld>
            <a:endParaRPr lang="en-US" altLang="zh-CN" smtClean="0"/>
          </a:p>
        </p:txBody>
      </p:sp>
    </p:spTree>
    <p:extLst>
      <p:ext uri="{BB962C8B-B14F-4D97-AF65-F5344CB8AC3E}">
        <p14:creationId xmlns:p14="http://schemas.microsoft.com/office/powerpoint/2010/main" val="1846499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F8068C03-D349-4F9C-8500-8EE1E47B6424}" type="slidenum">
              <a:rPr lang="en-US" altLang="zh-CN" smtClean="0"/>
              <a:pPr/>
              <a:t>6</a:t>
            </a:fld>
            <a:endParaRPr lang="en-US" altLang="zh-CN" smtClean="0"/>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425867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139700" y="768350"/>
            <a:ext cx="6819900" cy="3836988"/>
          </a:xfrm>
          <a:ln/>
        </p:spPr>
      </p:sp>
      <p:sp>
        <p:nvSpPr>
          <p:cNvPr id="40963" name="备注占位符 2"/>
          <p:cNvSpPr>
            <a:spLocks noGrp="1"/>
          </p:cNvSpPr>
          <p:nvPr>
            <p:ph type="body" idx="1"/>
          </p:nvPr>
        </p:nvSpPr>
        <p:spPr>
          <a:noFill/>
          <a:ln/>
        </p:spPr>
        <p:txBody>
          <a:bodyPr/>
          <a:lstStyle/>
          <a:p>
            <a:pPr eaLnBrk="1" hangingPunct="1"/>
            <a:endParaRPr lang="zh-CN" altLang="en-US" smtClean="0"/>
          </a:p>
        </p:txBody>
      </p:sp>
      <p:sp>
        <p:nvSpPr>
          <p:cNvPr id="40964" name="灯片编号占位符 3"/>
          <p:cNvSpPr>
            <a:spLocks noGrp="1"/>
          </p:cNvSpPr>
          <p:nvPr>
            <p:ph type="sldNum" sz="quarter" idx="5"/>
          </p:nvPr>
        </p:nvSpPr>
        <p:spPr>
          <a:noFill/>
        </p:spPr>
        <p:txBody>
          <a:bodyPr/>
          <a:lstStyle/>
          <a:p>
            <a:fld id="{1EFA2322-3D95-4429-84BC-DC98579C98AC}" type="slidenum">
              <a:rPr lang="en-US" altLang="zh-CN" smtClean="0"/>
              <a:pPr/>
              <a:t>132</a:t>
            </a:fld>
            <a:endParaRPr lang="en-US" altLang="zh-CN" smtClean="0"/>
          </a:p>
        </p:txBody>
      </p:sp>
    </p:spTree>
    <p:extLst>
      <p:ext uri="{BB962C8B-B14F-4D97-AF65-F5344CB8AC3E}">
        <p14:creationId xmlns:p14="http://schemas.microsoft.com/office/powerpoint/2010/main" val="2288063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4812B045-3B99-4092-94A4-608DD3656546}" type="slidenum">
              <a:rPr lang="en-US" altLang="zh-CN" smtClean="0"/>
              <a:pPr/>
              <a:t>7</a:t>
            </a:fld>
            <a:endParaRPr lang="en-US" altLang="zh-CN" smtClean="0"/>
          </a:p>
        </p:txBody>
      </p:sp>
      <p:sp>
        <p:nvSpPr>
          <p:cNvPr id="97283" name="Rectangle 2"/>
          <p:cNvSpPr>
            <a:spLocks noGrp="1" noRot="1" noChangeAspect="1" noChangeArrowheads="1" noTextEdit="1"/>
          </p:cNvSpPr>
          <p:nvPr>
            <p:ph type="sldImg"/>
          </p:nvPr>
        </p:nvSpPr>
        <p:spPr>
          <a:xfrm>
            <a:off x="381000" y="685800"/>
            <a:ext cx="6096000" cy="3429000"/>
          </a:xfrm>
          <a:ln/>
        </p:spPr>
      </p:sp>
      <p:sp>
        <p:nvSpPr>
          <p:cNvPr id="97284"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622484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DD875B7C-9E8C-4B98-8698-7BAD02BE8E52}" type="slidenum">
              <a:rPr lang="en-US" altLang="zh-CN" smtClean="0"/>
              <a:pPr/>
              <a:t>11</a:t>
            </a:fld>
            <a:endParaRPr lang="en-US" altLang="zh-CN" smtClean="0"/>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596908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dirty="0" smtClean="0"/>
              <a:t>Cellular architecture takes </a:t>
            </a:r>
            <a:r>
              <a:rPr lang="en-US" dirty="0" smtClean="0">
                <a:hlinkClick r:id="rId3" tooltip="Multi-core (computing)"/>
              </a:rPr>
              <a:t>multi-core architecture</a:t>
            </a:r>
            <a:r>
              <a:rPr lang="en-US" dirty="0" smtClean="0"/>
              <a:t> design to its logical conclusion, by giving the programmer the ability to run large numbers of concurrent threads within a single processor. Each 'cell' is a compute node containing thread units, memory, and communication. Speed-up is achieved by exploiting </a:t>
            </a:r>
            <a:r>
              <a:rPr lang="en-US" dirty="0" smtClean="0">
                <a:solidFill>
                  <a:srgbClr val="3333FF"/>
                </a:solidFill>
                <a:hlinkClick r:id="rId4" tooltip="Thread-level parallelism"/>
              </a:rPr>
              <a:t>thread-level parallelism</a:t>
            </a:r>
            <a:r>
              <a:rPr lang="en-US" dirty="0" smtClean="0">
                <a:solidFill>
                  <a:srgbClr val="3333FF"/>
                </a:solidFill>
              </a:rPr>
              <a:t> </a:t>
            </a:r>
            <a:r>
              <a:rPr lang="en-US" dirty="0" smtClean="0"/>
              <a:t>inherent in many applications.</a:t>
            </a:r>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12</a:t>
            </a:fld>
            <a:endParaRPr lang="en-US" altLang="zh-CN"/>
          </a:p>
        </p:txBody>
      </p:sp>
    </p:spTree>
    <p:extLst>
      <p:ext uri="{BB962C8B-B14F-4D97-AF65-F5344CB8AC3E}">
        <p14:creationId xmlns:p14="http://schemas.microsoft.com/office/powerpoint/2010/main" val="4103681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B9E875CD-4351-4803-8454-D434D2EF3FB8}" type="slidenum">
              <a:rPr lang="en-US" altLang="zh-CN" smtClean="0"/>
              <a:pPr/>
              <a:t>15</a:t>
            </a:fld>
            <a:endParaRPr lang="en-US" altLang="zh-CN" smtClean="0"/>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p:spPr>
        <p:txBody>
          <a:bodyPr/>
          <a:lstStyle/>
          <a:p>
            <a:pPr eaLnBrk="1" hangingPunct="1"/>
            <a:r>
              <a:rPr lang="en-US" altLang="zh-CN" dirty="0" smtClean="0"/>
              <a:t>Proposed at 1966.</a:t>
            </a:r>
          </a:p>
          <a:p>
            <a:pPr eaLnBrk="1" hangingPunct="1"/>
            <a:endParaRPr lang="en-US" altLang="zh-CN" dirty="0" smtClean="0"/>
          </a:p>
          <a:p>
            <a:pPr eaLnBrk="1" hangingPunct="1"/>
            <a:r>
              <a:rPr lang="en-US" altLang="zh-CN" b="1" dirty="0" smtClean="0">
                <a:hlinkClick r:id="" action="ppaction://noaction"/>
              </a:rPr>
              <a:t>^</a:t>
            </a:r>
            <a:r>
              <a:rPr lang="en-US" altLang="zh-CN" dirty="0" smtClean="0"/>
              <a:t> Flynn, M., Some Computer Organizations and Their Effectiveness, IEEE Trans. </a:t>
            </a:r>
            <a:r>
              <a:rPr lang="en-US" altLang="zh-CN" dirty="0" err="1" smtClean="0"/>
              <a:t>Comput</a:t>
            </a:r>
            <a:r>
              <a:rPr lang="en-US" altLang="zh-CN" dirty="0" smtClean="0"/>
              <a:t>., Vol. C-21, pp. 948, 1972. </a:t>
            </a:r>
          </a:p>
          <a:p>
            <a:pPr eaLnBrk="1" hangingPunct="1"/>
            <a:r>
              <a:rPr lang="en-US" altLang="zh-CN" b="1" dirty="0" smtClean="0">
                <a:hlinkClick r:id="" action="ppaction://noaction"/>
              </a:rPr>
              <a:t>^</a:t>
            </a:r>
            <a:r>
              <a:rPr lang="en-US" altLang="zh-CN" dirty="0" smtClean="0"/>
              <a:t> Duncan, Ralph, "A Survey of Parallel Computer Architectures", IEEE Computer. February 1990, pp. 5-16. </a:t>
            </a:r>
          </a:p>
        </p:txBody>
      </p:sp>
    </p:spTree>
    <p:extLst>
      <p:ext uri="{BB962C8B-B14F-4D97-AF65-F5344CB8AC3E}">
        <p14:creationId xmlns:p14="http://schemas.microsoft.com/office/powerpoint/2010/main" val="2994480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EE46CB57-79DC-4863-9617-B9C7670CA72D}" type="slidenum">
              <a:rPr lang="en-US" altLang="zh-CN" smtClean="0"/>
              <a:pPr/>
              <a:t>20</a:t>
            </a:fld>
            <a:endParaRPr lang="en-US" altLang="zh-CN" smtClean="0"/>
          </a:p>
        </p:txBody>
      </p:sp>
      <p:sp>
        <p:nvSpPr>
          <p:cNvPr id="118787" name="Rectangle 2"/>
          <p:cNvSpPr>
            <a:spLocks noGrp="1" noRot="1" noChangeAspect="1" noChangeArrowheads="1" noTextEdit="1"/>
          </p:cNvSpPr>
          <p:nvPr>
            <p:ph type="sldImg"/>
          </p:nvPr>
        </p:nvSpPr>
        <p:spPr>
          <a:xfrm>
            <a:off x="381000" y="685800"/>
            <a:ext cx="6096000" cy="3429000"/>
          </a:xfrm>
          <a:ln/>
        </p:spPr>
      </p:sp>
      <p:sp>
        <p:nvSpPr>
          <p:cNvPr id="11878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54657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E206A242-F1A3-4B9D-9E4D-D364CBE8FC34}" type="slidenum">
              <a:rPr lang="en-US" altLang="zh-CN" smtClean="0"/>
              <a:pPr/>
              <a:t>23</a:t>
            </a:fld>
            <a:endParaRPr lang="en-US" altLang="zh-CN" smtClean="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544732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D0F3C2-81C4-4D75-82BA-5890EE25D58F}" type="slidenum">
              <a:rPr lang="zh-CN" altLang="en-US" smtClean="0"/>
              <a:t>‹#›</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0" y="-1"/>
            <a:ext cx="12171449" cy="6869599"/>
          </a:xfrm>
          <a:prstGeom prst="rect">
            <a:avLst/>
          </a:prstGeom>
        </p:spPr>
      </p:pic>
    </p:spTree>
    <p:extLst>
      <p:ext uri="{BB962C8B-B14F-4D97-AF65-F5344CB8AC3E}">
        <p14:creationId xmlns:p14="http://schemas.microsoft.com/office/powerpoint/2010/main" val="411430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C6C486-F984-434B-9AF0-0C185C6F05DC}" type="slidenum">
              <a:rPr lang="zh-CN" altLang="en-US" smtClean="0"/>
              <a:pPr/>
              <a:t>‹#›</a:t>
            </a:fld>
            <a:endParaRPr lang="zh-CN" altLang="en-US"/>
          </a:p>
        </p:txBody>
      </p:sp>
      <p:sp>
        <p:nvSpPr>
          <p:cNvPr id="8" name="标题 1"/>
          <p:cNvSpPr>
            <a:spLocks noGrp="1"/>
          </p:cNvSpPr>
          <p:nvPr>
            <p:ph type="title"/>
          </p:nvPr>
        </p:nvSpPr>
        <p:spPr>
          <a:xfrm>
            <a:off x="1528001" y="0"/>
            <a:ext cx="10515600" cy="918148"/>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57876135"/>
      </p:ext>
    </p:extLst>
  </p:cSld>
  <p:clrMapOvr>
    <a:masterClrMapping/>
  </p:clrMapOvr>
  <p:transition>
    <p:rand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00" y="16157"/>
            <a:ext cx="10515600" cy="918148"/>
          </a:xfr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2105889449"/>
      </p:ext>
    </p:extLst>
  </p:cSld>
  <p:clrMapOvr>
    <a:masterClrMapping/>
  </p:clrMapOvr>
  <p:transition>
    <p:random/>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083907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雅典神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651" y="1341439"/>
            <a:ext cx="4631267"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Rectangle 2"/>
          <p:cNvSpPr>
            <a:spLocks noGrp="1" noRot="1" noChangeArrowheads="1"/>
          </p:cNvSpPr>
          <p:nvPr>
            <p:ph type="ctrTitle"/>
          </p:nvPr>
        </p:nvSpPr>
        <p:spPr>
          <a:xfrm>
            <a:off x="1198034" y="1324815"/>
            <a:ext cx="4897967" cy="2016125"/>
          </a:xfrm>
          <a:noFill/>
        </p:spPr>
        <p:txBody>
          <a:bodyPr/>
          <a:lstStyle>
            <a:lvl1pPr>
              <a:defRPr>
                <a:latin typeface="Comic Sans MS" pitchFamily="66" charset="0"/>
              </a:defRPr>
            </a:lvl1pPr>
          </a:lstStyle>
          <a:p>
            <a:r>
              <a:rPr lang="zh-CN" altLang="en-US" smtClean="0"/>
              <a:t>单击此处编辑母版标题样式</a:t>
            </a:r>
            <a:endParaRPr lang="en-US" altLang="zh-CN"/>
          </a:p>
        </p:txBody>
      </p:sp>
      <p:sp>
        <p:nvSpPr>
          <p:cNvPr id="165894" name="Rectangle 6"/>
          <p:cNvSpPr>
            <a:spLocks noGrp="1" noRot="1" noChangeArrowheads="1"/>
          </p:cNvSpPr>
          <p:nvPr>
            <p:ph type="subTitle" idx="1"/>
          </p:nvPr>
        </p:nvSpPr>
        <p:spPr>
          <a:xfrm>
            <a:off x="996950" y="3943350"/>
            <a:ext cx="6337300" cy="2089150"/>
          </a:xfrm>
          <a:prstGeom prst="rect">
            <a:avLst/>
          </a:prstGeom>
        </p:spPr>
        <p:txBody>
          <a:bodyPr/>
          <a:lstStyle>
            <a:lvl1pPr marL="0" indent="0">
              <a:defRPr sz="2600">
                <a:solidFill>
                  <a:srgbClr val="0000FF"/>
                </a:solidFill>
                <a:latin typeface="Times New Roman" pitchFamily="18" charset="0"/>
                <a:ea typeface="楷体_GB2312" pitchFamily="49" charset="-122"/>
              </a:defRPr>
            </a:lvl1pPr>
          </a:lstStyle>
          <a:p>
            <a:r>
              <a:rPr lang="zh-CN" altLang="en-US" smtClean="0"/>
              <a:t>单击此处编辑母版副标题样式</a:t>
            </a:r>
            <a:endParaRPr lang="en-US" altLang="zh-CN" dirty="0"/>
          </a:p>
        </p:txBody>
      </p:sp>
    </p:spTree>
    <p:extLst>
      <p:ext uri="{BB962C8B-B14F-4D97-AF65-F5344CB8AC3E}">
        <p14:creationId xmlns:p14="http://schemas.microsoft.com/office/powerpoint/2010/main" val="2494620409"/>
      </p:ext>
    </p:extLst>
  </p:cSld>
  <p:clrMapOvr>
    <a:masterClrMapping/>
  </p:clrMapOvr>
  <p:transition spd="slow">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334434" y="1125539"/>
            <a:ext cx="11523133"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4285297938"/>
      </p:ext>
    </p:extLst>
  </p:cSld>
  <p:clrMapOvr>
    <a:masterClrMapping/>
  </p:clrMapOvr>
  <p:transition spd="slow">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758420163"/>
      </p:ext>
    </p:extLst>
  </p:cSld>
  <p:clrMapOvr>
    <a:masterClrMapping/>
  </p:clrMapOvr>
  <p:transition spd="slow">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4434"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737405236"/>
      </p:ext>
    </p:extLst>
  </p:cSld>
  <p:clrMapOvr>
    <a:masterClrMapping/>
  </p:clrMapOvr>
  <p:transition spd="slow">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7"/>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8" name="灯片编号占位符 8"/>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588971636"/>
      </p:ext>
    </p:extLst>
  </p:cSld>
  <p:clrMapOvr>
    <a:masterClrMapping/>
  </p:clrMapOvr>
  <p:transition spd="slow">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841836142"/>
      </p:ext>
    </p:extLst>
  </p:cSld>
  <p:clrMapOvr>
    <a:masterClrMapping/>
  </p:clrMapOvr>
  <p:transition spd="slow">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3" name="灯片编号占位符 3"/>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645946663"/>
      </p:ext>
    </p:extLst>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 1"/>
          <p:cNvSpPr txBox="1">
            <a:spLocks/>
          </p:cNvSpPr>
          <p:nvPr/>
        </p:nvSpPr>
        <p:spPr>
          <a:xfrm>
            <a:off x="1129416" y="16803"/>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smtClean="0"/>
              <a:t>  单击此处编辑母版标题样式</a:t>
            </a:r>
            <a:endParaRPr lang="zh-CN" altLang="en-US" dirty="0"/>
          </a:p>
        </p:txBody>
      </p:sp>
    </p:spTree>
    <p:extLst>
      <p:ext uri="{BB962C8B-B14F-4D97-AF65-F5344CB8AC3E}">
        <p14:creationId xmlns:p14="http://schemas.microsoft.com/office/powerpoint/2010/main" val="2817004505"/>
      </p:ext>
    </p:extLst>
  </p:cSld>
  <p:clrMapOvr>
    <a:masterClrMapping/>
  </p:clrMapOvr>
  <p:transition>
    <p:random/>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1496498286"/>
      </p:ext>
    </p:extLst>
  </p:cSld>
  <p:clrMapOvr>
    <a:masterClrMapping/>
  </p:clrMapOvr>
  <p:transition spd="slow">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920865595"/>
      </p:ext>
    </p:extLst>
  </p:cSld>
  <p:clrMapOvr>
    <a:masterClrMapping/>
  </p:clrMapOvr>
  <p:transition spd="slow">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34434" y="1125539"/>
            <a:ext cx="11523133" cy="479583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763359256"/>
      </p:ext>
    </p:extLst>
  </p:cSld>
  <p:clrMapOvr>
    <a:masterClrMapping/>
  </p:clrMapOvr>
  <p:transition spd="slow">
    <p:pull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6785" y="1"/>
            <a:ext cx="2880783" cy="5921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34434" y="1"/>
            <a:ext cx="8439151" cy="59213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873504171"/>
      </p:ext>
    </p:extLst>
  </p:cSld>
  <p:clrMapOvr>
    <a:masterClrMapping/>
  </p:clrMapOvr>
  <p:transition spd="slow">
    <p:pull dir="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34434" y="1125538"/>
            <a:ext cx="11523133" cy="498316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892601039"/>
      </p:ext>
    </p:extLst>
  </p:cSld>
  <p:clrMapOvr>
    <a:masterClrMapping/>
  </p:clrMapOvr>
  <p:transition spd="slow">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34434" y="1125539"/>
            <a:ext cx="5659967"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125539"/>
            <a:ext cx="5659967"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997827110"/>
      </p:ext>
    </p:extLst>
  </p:cSld>
  <p:clrMapOvr>
    <a:masterClrMapping/>
  </p:clrMapOvr>
  <p:transition spd="slow">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2190752" y="6400800"/>
            <a:ext cx="4667249"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400">
                <a:solidFill>
                  <a:srgbClr val="E40000"/>
                </a:solidFill>
              </a:rPr>
              <a:t>Fall_Ad Computer Architecture</a:t>
            </a:r>
          </a:p>
        </p:txBody>
      </p:sp>
      <p:sp>
        <p:nvSpPr>
          <p:cNvPr id="2" name="标题 1"/>
          <p:cNvSpPr>
            <a:spLocks noGrp="1"/>
          </p:cNvSpPr>
          <p:nvPr>
            <p:ph type="title"/>
          </p:nvPr>
        </p:nvSpPr>
        <p:spPr>
          <a:xfrm>
            <a:off x="1775884" y="1"/>
            <a:ext cx="10081683" cy="98107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334434" y="1125539"/>
            <a:ext cx="11523133" cy="4795837"/>
          </a:xfrm>
          <a:prstGeom prst="rect">
            <a:avLst/>
          </a:prstGeom>
        </p:spPr>
        <p:txBody>
          <a:bodyPr/>
          <a:lstStyle/>
          <a:p>
            <a:pPr lvl="0"/>
            <a:r>
              <a:rPr lang="zh-CN" altLang="en-US" noProof="0" smtClean="0"/>
              <a:t>单击图标添加图表</a:t>
            </a:r>
          </a:p>
        </p:txBody>
      </p:sp>
      <p:sp>
        <p:nvSpPr>
          <p:cNvPr id="5" name="Rectangle 5"/>
          <p:cNvSpPr>
            <a:spLocks noGrp="1" noChangeArrowheads="1"/>
          </p:cNvSpPr>
          <p:nvPr>
            <p:ph type="ftr" sz="quarter" idx="10"/>
          </p:nvPr>
        </p:nvSpPr>
        <p:spPr>
          <a:xfrm>
            <a:off x="4876800" y="6243638"/>
            <a:ext cx="3860800" cy="457200"/>
          </a:xfrm>
          <a:prstGeom prst="rect">
            <a:avLst/>
          </a:prstGeom>
        </p:spPr>
        <p:txBody>
          <a:bodyPr/>
          <a:lstStyle>
            <a:lvl1pPr>
              <a:defRPr/>
            </a:lvl1pPr>
          </a:lstStyle>
          <a:p>
            <a:endParaRPr lang="zh-CN" altLang="en-US"/>
          </a:p>
        </p:txBody>
      </p:sp>
    </p:spTree>
    <p:extLst>
      <p:ext uri="{BB962C8B-B14F-4D97-AF65-F5344CB8AC3E}">
        <p14:creationId xmlns:p14="http://schemas.microsoft.com/office/powerpoint/2010/main" val="1371438942"/>
      </p:ext>
    </p:extLst>
  </p:cSld>
  <p:clrMapOvr>
    <a:masterClrMapping/>
  </p:clrMapOvr>
  <p:transition spd="slow">
    <p:pull dir="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1" y="260351"/>
            <a:ext cx="10657417" cy="7667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 y="1557338"/>
            <a:ext cx="11952817" cy="4575175"/>
          </a:xfrm>
          <a:prstGeom prst="rect">
            <a:avLst/>
          </a:prstGeom>
        </p:spPr>
        <p:txBody>
          <a:bodyPr/>
          <a:lstStyle/>
          <a:p>
            <a:pPr lvl="0"/>
            <a:r>
              <a:rPr lang="zh-CN" altLang="en-US" noProof="0" smtClean="0"/>
              <a:t>单击图标添加表格</a:t>
            </a:r>
          </a:p>
        </p:txBody>
      </p:sp>
      <p:sp>
        <p:nvSpPr>
          <p:cNvPr id="4" name="页脚占位符 4"/>
          <p:cNvSpPr>
            <a:spLocks noGrp="1"/>
          </p:cNvSpPr>
          <p:nvPr>
            <p:ph type="ftr" sz="quarter" idx="10"/>
          </p:nvPr>
        </p:nvSpPr>
        <p:spPr>
          <a:xfrm>
            <a:off x="4876800" y="6243638"/>
            <a:ext cx="3860800" cy="45720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9389533" y="6243638"/>
            <a:ext cx="2540000" cy="457200"/>
          </a:xfrm>
          <a:prstGeom prst="rect">
            <a:avLst/>
          </a:prstGeom>
        </p:spPr>
        <p:txBody>
          <a:bodyPr/>
          <a:lstStyle>
            <a:lvl1pPr>
              <a:defRPr/>
            </a:lvl1pPr>
          </a:lstStyle>
          <a:p>
            <a:fld id="{5D5AE774-6095-44AF-A5F0-8C419E083BCC}" type="slidenum">
              <a:rPr lang="zh-CN" altLang="en-US" smtClean="0"/>
              <a:t>‹#›</a:t>
            </a:fld>
            <a:endParaRPr lang="zh-CN" altLang="en-US"/>
          </a:p>
        </p:txBody>
      </p:sp>
      <p:sp>
        <p:nvSpPr>
          <p:cNvPr id="6" name="Rectangle 5"/>
          <p:cNvSpPr>
            <a:spLocks noGrp="1" noChangeArrowheads="1"/>
          </p:cNvSpPr>
          <p:nvPr>
            <p:ph type="dt" sz="half" idx="12"/>
          </p:nvPr>
        </p:nvSpPr>
        <p:spPr>
          <a:xfrm>
            <a:off x="2000252" y="6400800"/>
            <a:ext cx="4667249" cy="457200"/>
          </a:xfrm>
          <a:prstGeom prst="rect">
            <a:avLst/>
          </a:prstGeom>
        </p:spPr>
        <p:txBody>
          <a:bodyPr/>
          <a:lstStyle>
            <a:lvl1pPr algn="l">
              <a:defRPr sz="1400">
                <a:solidFill>
                  <a:schemeClr val="tx1"/>
                </a:solidFill>
                <a:latin typeface="Arial" charset="0"/>
              </a:defRPr>
            </a:lvl1pPr>
          </a:lstStyle>
          <a:p>
            <a:fld id="{FC789100-9E48-4B53-B7BB-0674BCB8EF41}" type="datetimeFigureOut">
              <a:rPr lang="zh-CN" altLang="en-US" smtClean="0"/>
              <a:pPr/>
              <a:t>2022/9/20</a:t>
            </a:fld>
            <a:endParaRPr lang="zh-CN" altLang="en-US"/>
          </a:p>
        </p:txBody>
      </p:sp>
    </p:spTree>
    <p:extLst>
      <p:ext uri="{BB962C8B-B14F-4D97-AF65-F5344CB8AC3E}">
        <p14:creationId xmlns:p14="http://schemas.microsoft.com/office/powerpoint/2010/main" val="311267572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05262" y="0"/>
            <a:ext cx="10515600" cy="918148"/>
          </a:xfrm>
        </p:spPr>
        <p:txBody>
          <a:bodyPr/>
          <a:lstStyle>
            <a:lvl1pPr>
              <a:defRPr/>
            </a:lvl1pPr>
          </a:lstStyle>
          <a:p>
            <a:r>
              <a:rPr lang="zh-CN" altLang="en-US" dirty="0" smtClean="0"/>
              <a:t>  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526503013"/>
      </p:ext>
    </p:extLst>
  </p:cSld>
  <p:clrMapOvr>
    <a:masterClrMapping/>
  </p:clrMapOvr>
  <p:transition>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占位符 1"/>
          <p:cNvSpPr txBox="1">
            <a:spLocks/>
          </p:cNvSpPr>
          <p:nvPr/>
        </p:nvSpPr>
        <p:spPr>
          <a:xfrm>
            <a:off x="1336430" y="16803"/>
            <a:ext cx="10308585"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353455380"/>
      </p:ext>
    </p:extLst>
  </p:cSld>
  <p:clrMapOvr>
    <a:masterClrMapping/>
  </p:clrMapOvr>
  <p:transition>
    <p:rand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371600" y="16803"/>
            <a:ext cx="10273416" cy="91814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63762531"/>
      </p:ext>
    </p:extLst>
  </p:cSld>
  <p:clrMapOvr>
    <a:masterClrMapping/>
  </p:clrMapOvr>
  <p:transition>
    <p:rand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55603" y="0"/>
            <a:ext cx="10515600" cy="937846"/>
          </a:xfrm>
        </p:spPr>
        <p:txBody>
          <a:body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3156986542"/>
      </p:ext>
    </p:extLst>
  </p:cSld>
  <p:clrMapOvr>
    <a:masterClrMapping/>
  </p:clrMapOvr>
  <p:transition>
    <p:rand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28001" y="0"/>
            <a:ext cx="10515600" cy="918148"/>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2211359126"/>
      </p:ext>
    </p:extLst>
  </p:cSld>
  <p:clrMapOvr>
    <a:masterClrMapping/>
  </p:clrMapOvr>
  <p:transition>
    <p:rand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5" name="标题 1"/>
          <p:cNvSpPr>
            <a:spLocks noGrp="1"/>
          </p:cNvSpPr>
          <p:nvPr>
            <p:ph type="title"/>
          </p:nvPr>
        </p:nvSpPr>
        <p:spPr>
          <a:xfrm>
            <a:off x="1528001" y="0"/>
            <a:ext cx="10515600" cy="918148"/>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209469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1219200"/>
            <a:ext cx="3932237" cy="838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C789100-9E48-4B53-B7BB-0674BCB8EF41}" type="datetimeFigureOut">
              <a:rPr lang="zh-CN" altLang="en-US" smtClean="0"/>
              <a:pPr/>
              <a:t>2022/9/20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C6C486-F984-434B-9AF0-0C185C6F05DC}" type="slidenum">
              <a:rPr lang="zh-CN" altLang="en-US" smtClean="0"/>
              <a:pPr/>
              <a:t>‹#›</a:t>
            </a:fld>
            <a:endParaRPr lang="zh-CN" altLang="en-US"/>
          </a:p>
        </p:txBody>
      </p:sp>
      <p:sp>
        <p:nvSpPr>
          <p:cNvPr id="8" name="标题 1"/>
          <p:cNvSpPr txBox="1">
            <a:spLocks/>
          </p:cNvSpPr>
          <p:nvPr/>
        </p:nvSpPr>
        <p:spPr>
          <a:xfrm>
            <a:off x="1528001" y="0"/>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596192471"/>
      </p:ext>
    </p:extLst>
  </p:cSld>
  <p:clrMapOvr>
    <a:masterClrMapping/>
  </p:clrMapOvr>
  <p:transition>
    <p:rand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4.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3.png"/><Relationship Id="rId2" Type="http://schemas.openxmlformats.org/officeDocument/2006/relationships/slideLayout" Target="../slideLayouts/slideLayout14.xml"/><Relationship Id="rId16" Type="http://schemas.openxmlformats.org/officeDocument/2006/relationships/theme" Target="../theme/theme2.xml"/><Relationship Id="rId20"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5.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rot="16200000">
            <a:off x="6178415" y="-5048568"/>
            <a:ext cx="954000" cy="11052000"/>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402907" y="-9841"/>
            <a:ext cx="10515600" cy="918148"/>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113692"/>
            <a:ext cx="10515600" cy="5063271"/>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89100-9E48-4B53-B7BB-0674BCB8EF41}" type="datetimeFigureOut">
              <a:rPr lang="zh-CN" altLang="en-US" smtClean="0"/>
              <a:pPr/>
              <a:t>2022/9/20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AE774-6095-44AF-A5F0-8C419E083BCC}" type="slidenum">
              <a:rPr lang="zh-CN" altLang="en-US" smtClean="0"/>
              <a:t>‹#›</a:t>
            </a:fld>
            <a:endParaRPr lang="zh-CN" altLang="en-US"/>
          </a:p>
        </p:txBody>
      </p:sp>
      <p:pic>
        <p:nvPicPr>
          <p:cNvPr id="7" name="图片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0"/>
            <a:ext cx="1152430" cy="954000"/>
          </a:xfrm>
          <a:prstGeom prst="rect">
            <a:avLst/>
          </a:prstGeom>
        </p:spPr>
      </p:pic>
    </p:spTree>
    <p:extLst>
      <p:ext uri="{BB962C8B-B14F-4D97-AF65-F5344CB8AC3E}">
        <p14:creationId xmlns:p14="http://schemas.microsoft.com/office/powerpoint/2010/main" val="21320507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p:random/>
  </p:transition>
  <p:timing>
    <p:tnLst>
      <p:par>
        <p:cTn id="1" dur="indefinite" restart="never" nodeType="tmRoot"/>
      </p:par>
    </p:tnLst>
  </p:timing>
  <p:txStyles>
    <p:title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775884" y="1"/>
            <a:ext cx="10081683"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64870" name="Rectangle 6"/>
          <p:cNvSpPr>
            <a:spLocks noChangeArrowheads="1"/>
          </p:cNvSpPr>
          <p:nvPr/>
        </p:nvSpPr>
        <p:spPr bwMode="auto">
          <a:xfrm>
            <a:off x="3522133" y="6524625"/>
            <a:ext cx="2540000" cy="457200"/>
          </a:xfrm>
          <a:prstGeom prst="rect">
            <a:avLst/>
          </a:prstGeom>
          <a:noFill/>
          <a:ln w="9525">
            <a:no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defRPr/>
            </a:pPr>
            <a:fld id="{FFF4EA94-0EC2-49B3-88FF-867E2558455A}" type="slidenum">
              <a:rPr lang="en-US" altLang="zh-CN" sz="1400" smtClean="0">
                <a:solidFill>
                  <a:srgbClr val="000000"/>
                </a:solidFill>
              </a:rPr>
              <a:pPr algn="r" eaLnBrk="1" fontAlgn="base" hangingPunct="1">
                <a:spcBef>
                  <a:spcPct val="50000"/>
                </a:spcBef>
                <a:spcAft>
                  <a:spcPct val="0"/>
                </a:spcAft>
                <a:defRPr/>
              </a:pPr>
              <a:t>‹#›</a:t>
            </a:fld>
            <a:endParaRPr lang="en-US" altLang="zh-CN" sz="1400" dirty="0" smtClean="0">
              <a:solidFill>
                <a:srgbClr val="000000"/>
              </a:solidFill>
            </a:endParaRPr>
          </a:p>
        </p:txBody>
      </p:sp>
      <p:pic>
        <p:nvPicPr>
          <p:cNvPr id="1028" name="Picture 7" descr="雅典神庙"/>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834" y="165100"/>
            <a:ext cx="1318684"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15"/>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027339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transition spd="slow">
    <p:pull dir="ru"/>
  </p:transition>
  <p:timing>
    <p:tnLst>
      <p:par>
        <p:cTn id="1" dur="indefinite" restart="never" nodeType="tmRoot"/>
      </p:par>
    </p:tnLst>
  </p:timing>
  <p:txStyles>
    <p:titleStyle>
      <a:lvl1pPr algn="l" rtl="0" eaLnBrk="1" fontAlgn="base" hangingPunct="1">
        <a:spcBef>
          <a:spcPct val="0"/>
        </a:spcBef>
        <a:spcAft>
          <a:spcPct val="0"/>
        </a:spcAft>
        <a:defRPr sz="4400">
          <a:solidFill>
            <a:srgbClr val="FF3300"/>
          </a:solidFill>
          <a:latin typeface="+mj-lt"/>
          <a:ea typeface="+mj-ea"/>
          <a:cs typeface="+mj-cs"/>
        </a:defRPr>
      </a:lvl1pPr>
      <a:lvl2pPr algn="l" rtl="0" eaLnBrk="1" fontAlgn="base" hangingPunct="1">
        <a:spcBef>
          <a:spcPct val="0"/>
        </a:spcBef>
        <a:spcAft>
          <a:spcPct val="0"/>
        </a:spcAft>
        <a:defRPr sz="4400">
          <a:solidFill>
            <a:srgbClr val="FF3300"/>
          </a:solidFill>
          <a:latin typeface="Arial" pitchFamily="34" charset="0"/>
          <a:ea typeface="华文行楷" pitchFamily="2" charset="-122"/>
        </a:defRPr>
      </a:lvl2pPr>
      <a:lvl3pPr algn="l" rtl="0" eaLnBrk="1" fontAlgn="base" hangingPunct="1">
        <a:spcBef>
          <a:spcPct val="0"/>
        </a:spcBef>
        <a:spcAft>
          <a:spcPct val="0"/>
        </a:spcAft>
        <a:defRPr sz="4400">
          <a:solidFill>
            <a:srgbClr val="FF3300"/>
          </a:solidFill>
          <a:latin typeface="Arial" pitchFamily="34" charset="0"/>
          <a:ea typeface="华文行楷" pitchFamily="2" charset="-122"/>
        </a:defRPr>
      </a:lvl3pPr>
      <a:lvl4pPr algn="l" rtl="0" eaLnBrk="1" fontAlgn="base" hangingPunct="1">
        <a:spcBef>
          <a:spcPct val="0"/>
        </a:spcBef>
        <a:spcAft>
          <a:spcPct val="0"/>
        </a:spcAft>
        <a:defRPr sz="4400">
          <a:solidFill>
            <a:srgbClr val="FF3300"/>
          </a:solidFill>
          <a:latin typeface="Arial" pitchFamily="34" charset="0"/>
          <a:ea typeface="华文行楷" pitchFamily="2" charset="-122"/>
        </a:defRPr>
      </a:lvl4pPr>
      <a:lvl5pPr algn="l" rtl="0" eaLnBrk="1" fontAlgn="base" hangingPunct="1">
        <a:spcBef>
          <a:spcPct val="0"/>
        </a:spcBef>
        <a:spcAft>
          <a:spcPct val="0"/>
        </a:spcAft>
        <a:defRPr sz="4400">
          <a:solidFill>
            <a:srgbClr val="FF3300"/>
          </a:solidFill>
          <a:latin typeface="Arial" pitchFamily="34" charset="0"/>
          <a:ea typeface="华文行楷" pitchFamily="2" charset="-122"/>
        </a:defRPr>
      </a:lvl5pPr>
      <a:lvl6pPr marL="457200" algn="l" rtl="0" eaLnBrk="1" fontAlgn="base" hangingPunct="1">
        <a:spcBef>
          <a:spcPct val="0"/>
        </a:spcBef>
        <a:spcAft>
          <a:spcPct val="0"/>
        </a:spcAft>
        <a:defRPr sz="4400">
          <a:solidFill>
            <a:srgbClr val="FF3300"/>
          </a:solidFill>
          <a:latin typeface="Arial" pitchFamily="34" charset="0"/>
          <a:ea typeface="华文行楷" pitchFamily="2" charset="-122"/>
        </a:defRPr>
      </a:lvl6pPr>
      <a:lvl7pPr marL="914400" algn="l" rtl="0" eaLnBrk="1" fontAlgn="base" hangingPunct="1">
        <a:spcBef>
          <a:spcPct val="0"/>
        </a:spcBef>
        <a:spcAft>
          <a:spcPct val="0"/>
        </a:spcAft>
        <a:defRPr sz="4400">
          <a:solidFill>
            <a:srgbClr val="FF3300"/>
          </a:solidFill>
          <a:latin typeface="Arial" pitchFamily="34" charset="0"/>
          <a:ea typeface="华文行楷" pitchFamily="2" charset="-122"/>
        </a:defRPr>
      </a:lvl7pPr>
      <a:lvl8pPr marL="1371600" algn="l" rtl="0" eaLnBrk="1" fontAlgn="base" hangingPunct="1">
        <a:spcBef>
          <a:spcPct val="0"/>
        </a:spcBef>
        <a:spcAft>
          <a:spcPct val="0"/>
        </a:spcAft>
        <a:defRPr sz="4400">
          <a:solidFill>
            <a:srgbClr val="FF3300"/>
          </a:solidFill>
          <a:latin typeface="Arial" pitchFamily="34" charset="0"/>
          <a:ea typeface="华文行楷" pitchFamily="2" charset="-122"/>
        </a:defRPr>
      </a:lvl8pPr>
      <a:lvl9pPr marL="1828800" algn="l" rtl="0" eaLnBrk="1" fontAlgn="base" hangingPunct="1">
        <a:spcBef>
          <a:spcPct val="0"/>
        </a:spcBef>
        <a:spcAft>
          <a:spcPct val="0"/>
        </a:spcAft>
        <a:defRPr sz="4400">
          <a:solidFill>
            <a:srgbClr val="FF3300"/>
          </a:solidFill>
          <a:latin typeface="Arial" pitchFamily="34" charset="0"/>
          <a:ea typeface="华文行楷" pitchFamily="2" charset="-122"/>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q"/>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image" Target="../media/image76.wmf"/></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Microsoft_Word_97_-_2003___1.doc"/><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83.wmf"/><Relationship Id="rId5" Type="http://schemas.openxmlformats.org/officeDocument/2006/relationships/oleObject" Target="../embeddings/oleObject6.bin"/><Relationship Id="rId4" Type="http://schemas.openxmlformats.org/officeDocument/2006/relationships/image" Target="../media/image82.wmf"/><Relationship Id="rId9" Type="http://schemas.openxmlformats.org/officeDocument/2006/relationships/image" Target="../media/image84.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1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en.wikipedia.org/wiki/IBM" TargetMode="External"/><Relationship Id="rId1" Type="http://schemas.openxmlformats.org/officeDocument/2006/relationships/slideLayout" Target="../slideLayouts/slideLayout14.xml"/><Relationship Id="rId4" Type="http://schemas.openxmlformats.org/officeDocument/2006/relationships/image" Target="../media/image19.jpeg"/></Relationships>
</file>

<file path=ppt/slides/_rels/slide130.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hyperlink" Target="http://www.tpc.org/" TargetMode="Externa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5" Type="http://schemas.openxmlformats.org/officeDocument/2006/relationships/image" Target="../media/image95.emf"/><Relationship Id="rId4" Type="http://schemas.openxmlformats.org/officeDocument/2006/relationships/oleObject" Target="../embeddings/Microsoft_Excel_97-2003____2.xls"/></Relationships>
</file>

<file path=ppt/slides/_rels/slide136.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slide" Target="slide118.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www.sichinamag.com/word/37505.aspx" TargetMode="External"/><Relationship Id="rId2" Type="http://schemas.openxmlformats.org/officeDocument/2006/relationships/image" Target="../media/image27.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hyperlink" Target="http://www.sichinamag.com/Article/html/2007-09/2007919032802.htm" TargetMode="Externa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ftp://download.intel.com/pressroom/images/centrino_dieshot.zip" TargetMode="External"/><Relationship Id="rId1" Type="http://schemas.openxmlformats.org/officeDocument/2006/relationships/slideLayout" Target="../slideLayouts/slideLayout14.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hyperlink" Target="http://en.wikipedia.org/wiki/Institute_of_Electrical_and_Electronics_Engineers" TargetMode="Externa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hyperlink" Target="http://en.wikipedia.org/wiki/Brian_Randell"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hyperlink" Target="http://www.cert.org/research/isw/isw2000/papers/56.pdf"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en.wikipedia.org/wiki/Reliability_engineering" TargetMode="External"/><Relationship Id="rId7" Type="http://schemas.openxmlformats.org/officeDocument/2006/relationships/hyperlink" Target="http://en.wikipedia.org/wiki/Confidentiality" TargetMode="External"/><Relationship Id="rId2" Type="http://schemas.openxmlformats.org/officeDocument/2006/relationships/hyperlink" Target="http://en.wikipedia.org/wiki/Availability" TargetMode="External"/><Relationship Id="rId1" Type="http://schemas.openxmlformats.org/officeDocument/2006/relationships/slideLayout" Target="../slideLayouts/slideLayout14.xml"/><Relationship Id="rId6" Type="http://schemas.openxmlformats.org/officeDocument/2006/relationships/hyperlink" Target="http://en.wikipedia.org/wiki/Maintainability" TargetMode="External"/><Relationship Id="rId5" Type="http://schemas.openxmlformats.org/officeDocument/2006/relationships/hyperlink" Target="http://en.wikipedia.org/wiki/Integrity" TargetMode="External"/><Relationship Id="rId4" Type="http://schemas.openxmlformats.org/officeDocument/2006/relationships/hyperlink" Target="http://en.wikipedia.org/wiki/Safety"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4.xml"/><Relationship Id="rId4" Type="http://schemas.openxmlformats.org/officeDocument/2006/relationships/image" Target="../media/image50.jpeg"/></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3647728" y="1844824"/>
            <a:ext cx="5904656" cy="2171576"/>
          </a:xfrm>
        </p:spPr>
        <p:txBody>
          <a:bodyPr/>
          <a:lstStyle/>
          <a:p>
            <a:r>
              <a:rPr lang="en-US" altLang="zh-CN" dirty="0" smtClean="0">
                <a:solidFill>
                  <a:srgbClr val="7030A0"/>
                </a:solidFill>
              </a:rPr>
              <a:t>Chapter 1-2</a:t>
            </a:r>
            <a:br>
              <a:rPr lang="en-US" altLang="zh-CN" dirty="0" smtClean="0">
                <a:solidFill>
                  <a:srgbClr val="7030A0"/>
                </a:solidFill>
              </a:rPr>
            </a:br>
            <a:r>
              <a:rPr lang="en-US" altLang="zh-CN" dirty="0" smtClean="0">
                <a:solidFill>
                  <a:srgbClr val="7030A0"/>
                </a:solidFill>
              </a:rPr>
              <a:t/>
            </a:r>
            <a:br>
              <a:rPr lang="en-US" altLang="zh-CN" dirty="0" smtClean="0">
                <a:solidFill>
                  <a:srgbClr val="7030A0"/>
                </a:solidFill>
              </a:rPr>
            </a:br>
            <a:r>
              <a:rPr lang="en-US" altLang="zh-CN" dirty="0" smtClean="0">
                <a:solidFill>
                  <a:srgbClr val="7030A0"/>
                </a:solidFill>
              </a:rPr>
              <a:t>Fundamentals of Quantitative Design and Analysis</a:t>
            </a:r>
            <a:endParaRPr lang="zh-CN" altLang="en-US" dirty="0">
              <a:solidFill>
                <a:srgbClr val="7030A0"/>
              </a:solidFill>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a:xfrm>
            <a:off x="1809721" y="1"/>
            <a:ext cx="8621713" cy="936625"/>
          </a:xfrm>
        </p:spPr>
        <p:txBody>
          <a:bodyPr/>
          <a:lstStyle/>
          <a:p>
            <a:pPr eaLnBrk="1" hangingPunct="1"/>
            <a:r>
              <a:rPr lang="en-US" altLang="zh-CN" dirty="0" smtClean="0">
                <a:solidFill>
                  <a:srgbClr val="FF0000"/>
                </a:solidFill>
              </a:rPr>
              <a:t>Embedded systems</a:t>
            </a:r>
            <a:endParaRPr lang="zh-CN" altLang="zh-CN" dirty="0" smtClean="0">
              <a:solidFill>
                <a:srgbClr val="FF0000"/>
              </a:solidFill>
            </a:endParaRPr>
          </a:p>
        </p:txBody>
      </p:sp>
      <p:pic>
        <p:nvPicPr>
          <p:cNvPr id="44065" name="Picture 33" descr="png4"/>
          <p:cNvPicPr>
            <a:picLocks noGrp="1" noChangeAspect="1" noChangeArrowheads="1"/>
          </p:cNvPicPr>
          <p:nvPr>
            <p:ph idx="1"/>
          </p:nvPr>
        </p:nvPicPr>
        <p:blipFill>
          <a:blip r:embed="rId2"/>
          <a:stretch>
            <a:fillRect/>
          </a:stretch>
        </p:blipFill>
        <p:spPr>
          <a:xfrm>
            <a:off x="5072063" y="2042319"/>
            <a:ext cx="2047875" cy="2962275"/>
          </a:xfrm>
          <a:noFill/>
        </p:spPr>
      </p:pic>
      <p:grpSp>
        <p:nvGrpSpPr>
          <p:cNvPr id="2" name="Group 3"/>
          <p:cNvGrpSpPr>
            <a:grpSpLocks/>
          </p:cNvGrpSpPr>
          <p:nvPr/>
        </p:nvGrpSpPr>
        <p:grpSpPr bwMode="auto">
          <a:xfrm>
            <a:off x="3019426" y="1493839"/>
            <a:ext cx="6399213" cy="4351337"/>
            <a:chOff x="942" y="941"/>
            <a:chExt cx="4031" cy="2741"/>
          </a:xfrm>
        </p:grpSpPr>
        <p:sp>
          <p:nvSpPr>
            <p:cNvPr id="42009" name="Line 4"/>
            <p:cNvSpPr>
              <a:spLocks noChangeShapeType="1"/>
            </p:cNvSpPr>
            <p:nvPr/>
          </p:nvSpPr>
          <p:spPr bwMode="auto">
            <a:xfrm flipV="1">
              <a:off x="3095" y="1175"/>
              <a:ext cx="1491" cy="1045"/>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0" name="Line 5"/>
            <p:cNvSpPr>
              <a:spLocks noChangeShapeType="1"/>
            </p:cNvSpPr>
            <p:nvPr/>
          </p:nvSpPr>
          <p:spPr bwMode="auto">
            <a:xfrm flipV="1">
              <a:off x="3191" y="2070"/>
              <a:ext cx="1782" cy="246"/>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1" name="Line 6"/>
            <p:cNvSpPr>
              <a:spLocks noChangeShapeType="1"/>
            </p:cNvSpPr>
            <p:nvPr/>
          </p:nvSpPr>
          <p:spPr bwMode="auto">
            <a:xfrm flipV="1">
              <a:off x="3191" y="941"/>
              <a:ext cx="70" cy="1375"/>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2" name="Line 7"/>
            <p:cNvSpPr>
              <a:spLocks noChangeShapeType="1"/>
            </p:cNvSpPr>
            <p:nvPr/>
          </p:nvSpPr>
          <p:spPr bwMode="auto">
            <a:xfrm flipH="1" flipV="1">
              <a:off x="2201" y="1072"/>
              <a:ext cx="990" cy="1244"/>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3" name="Line 8"/>
            <p:cNvSpPr>
              <a:spLocks noChangeShapeType="1"/>
            </p:cNvSpPr>
            <p:nvPr/>
          </p:nvSpPr>
          <p:spPr bwMode="auto">
            <a:xfrm flipH="1" flipV="1">
              <a:off x="1196" y="1685"/>
              <a:ext cx="1995" cy="631"/>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4" name="Line 9"/>
            <p:cNvSpPr>
              <a:spLocks noChangeShapeType="1"/>
            </p:cNvSpPr>
            <p:nvPr/>
          </p:nvSpPr>
          <p:spPr bwMode="auto">
            <a:xfrm flipH="1">
              <a:off x="942" y="2316"/>
              <a:ext cx="2249" cy="1067"/>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5" name="Line 10"/>
            <p:cNvSpPr>
              <a:spLocks noChangeShapeType="1"/>
            </p:cNvSpPr>
            <p:nvPr/>
          </p:nvSpPr>
          <p:spPr bwMode="auto">
            <a:xfrm flipH="1">
              <a:off x="2723" y="2316"/>
              <a:ext cx="468" cy="1366"/>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6" name="Line 11"/>
            <p:cNvSpPr>
              <a:spLocks noChangeShapeType="1"/>
            </p:cNvSpPr>
            <p:nvPr/>
          </p:nvSpPr>
          <p:spPr bwMode="auto">
            <a:xfrm>
              <a:off x="3191" y="2316"/>
              <a:ext cx="477" cy="1174"/>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7" name="Line 12"/>
            <p:cNvSpPr>
              <a:spLocks noChangeShapeType="1"/>
            </p:cNvSpPr>
            <p:nvPr/>
          </p:nvSpPr>
          <p:spPr bwMode="auto">
            <a:xfrm>
              <a:off x="3191" y="2316"/>
              <a:ext cx="1429" cy="867"/>
            </a:xfrm>
            <a:prstGeom prst="line">
              <a:avLst/>
            </a:prstGeom>
            <a:noFill/>
            <a:ln w="101600" cap="rnd">
              <a:solidFill>
                <a:srgbClr val="6CD369">
                  <a:alpha val="50195"/>
                </a:srgbClr>
              </a:solidFill>
              <a:prstDash val="sysDot"/>
              <a:round/>
              <a:headEnd/>
              <a:tailEnd/>
            </a:ln>
          </p:spPr>
          <p:txBody>
            <a:bodyPr/>
            <a:lstStyle/>
            <a:p>
              <a:endParaRPr lang="zh-CN" altLang="en-US"/>
            </a:p>
          </p:txBody>
        </p:sp>
      </p:grpSp>
      <p:pic>
        <p:nvPicPr>
          <p:cNvPr id="44045" name="Picture 13" descr="gr_kr150"/>
          <p:cNvPicPr>
            <a:picLocks noChangeAspect="1" noChangeArrowheads="1"/>
          </p:cNvPicPr>
          <p:nvPr/>
        </p:nvPicPr>
        <p:blipFill>
          <a:blip r:embed="rId3"/>
          <a:srcRect/>
          <a:stretch>
            <a:fillRect/>
          </a:stretch>
        </p:blipFill>
        <p:spPr bwMode="auto">
          <a:xfrm>
            <a:off x="7123113" y="5408613"/>
            <a:ext cx="993775" cy="1273175"/>
          </a:xfrm>
          <a:prstGeom prst="rect">
            <a:avLst/>
          </a:prstGeom>
          <a:noFill/>
          <a:ln w="9525">
            <a:noFill/>
            <a:miter lim="800000"/>
            <a:headEnd/>
            <a:tailEnd/>
          </a:ln>
        </p:spPr>
      </p:pic>
      <p:pic>
        <p:nvPicPr>
          <p:cNvPr id="44046" name="Picture 14" descr="tv"/>
          <p:cNvPicPr>
            <a:picLocks noChangeAspect="1" noChangeArrowheads="1"/>
          </p:cNvPicPr>
          <p:nvPr/>
        </p:nvPicPr>
        <p:blipFill>
          <a:blip r:embed="rId4"/>
          <a:srcRect/>
          <a:stretch>
            <a:fillRect/>
          </a:stretch>
        </p:blipFill>
        <p:spPr bwMode="auto">
          <a:xfrm>
            <a:off x="2428875" y="2141539"/>
            <a:ext cx="1703388" cy="1366837"/>
          </a:xfrm>
          <a:prstGeom prst="rect">
            <a:avLst/>
          </a:prstGeom>
          <a:noFill/>
          <a:ln w="9525">
            <a:noFill/>
            <a:miter lim="800000"/>
            <a:headEnd/>
            <a:tailEnd/>
          </a:ln>
        </p:spPr>
      </p:pic>
      <p:pic>
        <p:nvPicPr>
          <p:cNvPr id="44047" name="Picture 15" descr="STB Front"/>
          <p:cNvPicPr>
            <a:picLocks noChangeAspect="1" noChangeArrowheads="1"/>
          </p:cNvPicPr>
          <p:nvPr/>
        </p:nvPicPr>
        <p:blipFill>
          <a:blip r:embed="rId5"/>
          <a:srcRect/>
          <a:stretch>
            <a:fillRect/>
          </a:stretch>
        </p:blipFill>
        <p:spPr bwMode="auto">
          <a:xfrm>
            <a:off x="2428875" y="1751013"/>
            <a:ext cx="1676400" cy="309562"/>
          </a:xfrm>
          <a:prstGeom prst="rect">
            <a:avLst/>
          </a:prstGeom>
          <a:noFill/>
          <a:ln w="9525">
            <a:noFill/>
            <a:miter lim="800000"/>
            <a:headEnd/>
            <a:tailEnd/>
          </a:ln>
        </p:spPr>
      </p:pic>
      <p:pic>
        <p:nvPicPr>
          <p:cNvPr id="44048" name="Picture 16" descr="STB Front"/>
          <p:cNvPicPr>
            <a:picLocks noChangeAspect="1" noChangeArrowheads="1"/>
          </p:cNvPicPr>
          <p:nvPr/>
        </p:nvPicPr>
        <p:blipFill>
          <a:blip r:embed="rId6"/>
          <a:srcRect/>
          <a:stretch>
            <a:fillRect/>
          </a:stretch>
        </p:blipFill>
        <p:spPr bwMode="auto">
          <a:xfrm>
            <a:off x="8089900" y="1741489"/>
            <a:ext cx="2209800" cy="407987"/>
          </a:xfrm>
          <a:prstGeom prst="rect">
            <a:avLst/>
          </a:prstGeom>
          <a:noFill/>
          <a:ln w="9525">
            <a:noFill/>
            <a:miter lim="800000"/>
            <a:headEnd/>
            <a:tailEnd/>
          </a:ln>
        </p:spPr>
      </p:pic>
      <p:pic>
        <p:nvPicPr>
          <p:cNvPr id="44049" name="Picture 17" descr="png6"/>
          <p:cNvPicPr>
            <a:picLocks noChangeAspect="1" noChangeArrowheads="1"/>
          </p:cNvPicPr>
          <p:nvPr/>
        </p:nvPicPr>
        <p:blipFill>
          <a:blip r:embed="rId7"/>
          <a:srcRect/>
          <a:stretch>
            <a:fillRect/>
          </a:stretch>
        </p:blipFill>
        <p:spPr bwMode="auto">
          <a:xfrm>
            <a:off x="7939088" y="2184401"/>
            <a:ext cx="2476500" cy="1819275"/>
          </a:xfrm>
          <a:prstGeom prst="rect">
            <a:avLst/>
          </a:prstGeom>
          <a:noFill/>
          <a:ln w="9525">
            <a:noFill/>
            <a:miter lim="800000"/>
            <a:headEnd/>
            <a:tailEnd/>
          </a:ln>
        </p:spPr>
      </p:pic>
      <p:pic>
        <p:nvPicPr>
          <p:cNvPr id="44050" name="Picture 18" descr="png1"/>
          <p:cNvPicPr>
            <a:picLocks noChangeAspect="1" noChangeArrowheads="1"/>
          </p:cNvPicPr>
          <p:nvPr/>
        </p:nvPicPr>
        <p:blipFill>
          <a:blip r:embed="rId8"/>
          <a:srcRect/>
          <a:stretch>
            <a:fillRect/>
          </a:stretch>
        </p:blipFill>
        <p:spPr bwMode="auto">
          <a:xfrm>
            <a:off x="1952625" y="3857626"/>
            <a:ext cx="2528888" cy="2557463"/>
          </a:xfrm>
          <a:prstGeom prst="rect">
            <a:avLst/>
          </a:prstGeom>
          <a:noFill/>
          <a:ln w="9525">
            <a:noFill/>
            <a:miter lim="800000"/>
            <a:headEnd/>
            <a:tailEnd/>
          </a:ln>
        </p:spPr>
      </p:pic>
      <p:pic>
        <p:nvPicPr>
          <p:cNvPr id="44051" name="Picture 19" descr="png2"/>
          <p:cNvPicPr>
            <a:picLocks noChangeAspect="1" noChangeArrowheads="1"/>
          </p:cNvPicPr>
          <p:nvPr/>
        </p:nvPicPr>
        <p:blipFill>
          <a:blip r:embed="rId9"/>
          <a:srcRect/>
          <a:stretch>
            <a:fillRect/>
          </a:stretch>
        </p:blipFill>
        <p:spPr bwMode="auto">
          <a:xfrm>
            <a:off x="4125914" y="798514"/>
            <a:ext cx="1876425" cy="1990725"/>
          </a:xfrm>
          <a:prstGeom prst="rect">
            <a:avLst/>
          </a:prstGeom>
          <a:noFill/>
          <a:ln w="9525">
            <a:noFill/>
            <a:miter lim="800000"/>
            <a:headEnd/>
            <a:tailEnd/>
          </a:ln>
        </p:spPr>
      </p:pic>
      <p:pic>
        <p:nvPicPr>
          <p:cNvPr id="44052" name="Picture 20" descr="png3"/>
          <p:cNvPicPr>
            <a:picLocks noChangeAspect="1" noChangeArrowheads="1"/>
          </p:cNvPicPr>
          <p:nvPr/>
        </p:nvPicPr>
        <p:blipFill>
          <a:blip r:embed="rId10"/>
          <a:srcRect/>
          <a:stretch>
            <a:fillRect/>
          </a:stretch>
        </p:blipFill>
        <p:spPr bwMode="auto">
          <a:xfrm>
            <a:off x="5665789" y="800101"/>
            <a:ext cx="2238375" cy="1590675"/>
          </a:xfrm>
          <a:prstGeom prst="rect">
            <a:avLst/>
          </a:prstGeom>
          <a:noFill/>
          <a:ln w="9525">
            <a:noFill/>
            <a:miter lim="800000"/>
            <a:headEnd/>
            <a:tailEnd/>
          </a:ln>
        </p:spPr>
      </p:pic>
      <p:pic>
        <p:nvPicPr>
          <p:cNvPr id="44053" name="Picture 21" descr="png5"/>
          <p:cNvPicPr>
            <a:picLocks noChangeAspect="1" noChangeArrowheads="1"/>
          </p:cNvPicPr>
          <p:nvPr/>
        </p:nvPicPr>
        <p:blipFill>
          <a:blip r:embed="rId11"/>
          <a:srcRect/>
          <a:stretch>
            <a:fillRect/>
          </a:stretch>
        </p:blipFill>
        <p:spPr bwMode="auto">
          <a:xfrm>
            <a:off x="4081463" y="5016500"/>
            <a:ext cx="3009900" cy="1714500"/>
          </a:xfrm>
          <a:prstGeom prst="rect">
            <a:avLst/>
          </a:prstGeom>
          <a:noFill/>
          <a:ln w="9525">
            <a:noFill/>
            <a:miter lim="800000"/>
            <a:headEnd/>
            <a:tailEnd/>
          </a:ln>
        </p:spPr>
      </p:pic>
      <p:sp>
        <p:nvSpPr>
          <p:cNvPr id="44054" name="Text Box 22"/>
          <p:cNvSpPr txBox="1">
            <a:spLocks noChangeArrowheads="1"/>
          </p:cNvSpPr>
          <p:nvPr/>
        </p:nvSpPr>
        <p:spPr bwMode="auto">
          <a:xfrm>
            <a:off x="6148388" y="708026"/>
            <a:ext cx="1492250" cy="366713"/>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rPr>
              <a:t>Thin Clients</a:t>
            </a:r>
          </a:p>
        </p:txBody>
      </p:sp>
      <p:sp>
        <p:nvSpPr>
          <p:cNvPr id="44055" name="Text Box 23"/>
          <p:cNvSpPr txBox="1">
            <a:spLocks noChangeArrowheads="1"/>
          </p:cNvSpPr>
          <p:nvPr/>
        </p:nvSpPr>
        <p:spPr bwMode="auto">
          <a:xfrm>
            <a:off x="8162925" y="2357438"/>
            <a:ext cx="2012950" cy="366712"/>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rPr>
              <a:t>Network Devices</a:t>
            </a:r>
          </a:p>
        </p:txBody>
      </p:sp>
      <p:sp>
        <p:nvSpPr>
          <p:cNvPr id="44056" name="Text Box 24"/>
          <p:cNvSpPr txBox="1">
            <a:spLocks noChangeArrowheads="1"/>
          </p:cNvSpPr>
          <p:nvPr/>
        </p:nvSpPr>
        <p:spPr bwMode="auto">
          <a:xfrm>
            <a:off x="4105276" y="4687888"/>
            <a:ext cx="2511425" cy="641350"/>
          </a:xfrm>
          <a:prstGeom prst="rect">
            <a:avLst/>
          </a:prstGeom>
          <a:noFill/>
          <a:ln w="12700" algn="ctr">
            <a:noFill/>
            <a:miter lim="800000"/>
            <a:headEnd type="none" w="sm" len="sm"/>
            <a:tailEnd type="none" w="sm" len="sm"/>
          </a:ln>
          <a:effectLst/>
        </p:spPr>
        <p:txBody>
          <a:bodyPr>
            <a:spAutoFit/>
          </a:bodyPr>
          <a:lstStyle/>
          <a:p>
            <a:pPr>
              <a:defRPr/>
            </a:pPr>
            <a:r>
              <a:rPr lang="en-US" altLang="zh-CN" b="1">
                <a:solidFill>
                  <a:schemeClr val="tx2"/>
                </a:solidFill>
                <a:effectLst>
                  <a:outerShdw blurRad="38100" dist="38100" dir="2700000" algn="tl">
                    <a:srgbClr val="C0C0C0"/>
                  </a:outerShdw>
                </a:effectLst>
              </a:rPr>
              <a:t>Office </a:t>
            </a:r>
            <a:br>
              <a:rPr lang="en-US" altLang="zh-CN" b="1">
                <a:solidFill>
                  <a:schemeClr val="tx2"/>
                </a:solidFill>
                <a:effectLst>
                  <a:outerShdw blurRad="38100" dist="38100" dir="2700000" algn="tl">
                    <a:srgbClr val="C0C0C0"/>
                  </a:outerShdw>
                </a:effectLst>
              </a:rPr>
            </a:br>
            <a:r>
              <a:rPr lang="en-US" altLang="zh-CN" b="1">
                <a:solidFill>
                  <a:schemeClr val="tx2"/>
                </a:solidFill>
                <a:effectLst>
                  <a:outerShdw blurRad="38100" dist="38100" dir="2700000" algn="tl">
                    <a:srgbClr val="C0C0C0"/>
                  </a:outerShdw>
                </a:effectLst>
              </a:rPr>
              <a:t>Automation</a:t>
            </a:r>
          </a:p>
        </p:txBody>
      </p:sp>
      <p:sp>
        <p:nvSpPr>
          <p:cNvPr id="44057" name="Text Box 25"/>
          <p:cNvSpPr txBox="1">
            <a:spLocks noChangeArrowheads="1"/>
          </p:cNvSpPr>
          <p:nvPr/>
        </p:nvSpPr>
        <p:spPr bwMode="auto">
          <a:xfrm>
            <a:off x="2524125" y="3719513"/>
            <a:ext cx="1365250" cy="366712"/>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rPr>
              <a:t>Kiosk/ATM</a:t>
            </a:r>
          </a:p>
        </p:txBody>
      </p:sp>
      <p:sp>
        <p:nvSpPr>
          <p:cNvPr id="44058" name="Text Box 26"/>
          <p:cNvSpPr txBox="1">
            <a:spLocks noChangeArrowheads="1"/>
          </p:cNvSpPr>
          <p:nvPr/>
        </p:nvSpPr>
        <p:spPr bwMode="auto">
          <a:xfrm>
            <a:off x="7947025" y="3925888"/>
            <a:ext cx="1936750" cy="366712"/>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rPr>
              <a:t>Game Platforms</a:t>
            </a:r>
          </a:p>
        </p:txBody>
      </p:sp>
      <p:sp>
        <p:nvSpPr>
          <p:cNvPr id="44059" name="Text Box 27"/>
          <p:cNvSpPr txBox="1">
            <a:spLocks noChangeArrowheads="1"/>
          </p:cNvSpPr>
          <p:nvPr/>
        </p:nvSpPr>
        <p:spPr bwMode="auto">
          <a:xfrm>
            <a:off x="6957220" y="4930775"/>
            <a:ext cx="1454150" cy="641350"/>
          </a:xfrm>
          <a:prstGeom prst="rect">
            <a:avLst/>
          </a:prstGeom>
          <a:noFill/>
          <a:ln w="12700" algn="ctr">
            <a:noFill/>
            <a:miter lim="800000"/>
            <a:headEnd type="none" w="sm" len="sm"/>
            <a:tailEnd type="none" w="sm" len="sm"/>
          </a:ln>
          <a:effectLst/>
        </p:spPr>
        <p:txBody>
          <a:bodyPr wrap="none">
            <a:spAutoFit/>
          </a:bodyPr>
          <a:lstStyle/>
          <a:p>
            <a:pPr>
              <a:defRPr/>
            </a:pPr>
            <a:r>
              <a:rPr lang="en-US" altLang="zh-CN" b="1" dirty="0">
                <a:solidFill>
                  <a:schemeClr val="tx2"/>
                </a:solidFill>
                <a:effectLst>
                  <a:outerShdw blurRad="38100" dist="38100" dir="2700000" algn="tl">
                    <a:srgbClr val="C0C0C0"/>
                  </a:outerShdw>
                </a:effectLst>
              </a:rPr>
              <a:t>Industrial</a:t>
            </a:r>
            <a:br>
              <a:rPr lang="en-US" altLang="zh-CN" b="1" dirty="0">
                <a:solidFill>
                  <a:schemeClr val="tx2"/>
                </a:solidFill>
                <a:effectLst>
                  <a:outerShdw blurRad="38100" dist="38100" dir="2700000" algn="tl">
                    <a:srgbClr val="C0C0C0"/>
                  </a:outerShdw>
                </a:effectLst>
              </a:rPr>
            </a:br>
            <a:r>
              <a:rPr lang="en-US" altLang="zh-CN" b="1" dirty="0">
                <a:solidFill>
                  <a:schemeClr val="tx2"/>
                </a:solidFill>
                <a:effectLst>
                  <a:outerShdw blurRad="38100" dist="38100" dir="2700000" algn="tl">
                    <a:srgbClr val="C0C0C0"/>
                  </a:outerShdw>
                </a:effectLst>
              </a:rPr>
              <a:t>Automation</a:t>
            </a:r>
          </a:p>
        </p:txBody>
      </p:sp>
      <p:sp>
        <p:nvSpPr>
          <p:cNvPr id="42003" name="AutoShape 28"/>
          <p:cNvSpPr>
            <a:spLocks noChangeArrowheads="1"/>
          </p:cNvSpPr>
          <p:nvPr/>
        </p:nvSpPr>
        <p:spPr bwMode="auto">
          <a:xfrm flipH="1">
            <a:off x="9848850" y="4513263"/>
            <a:ext cx="254000" cy="138112"/>
          </a:xfrm>
          <a:prstGeom prst="rtTriangle">
            <a:avLst/>
          </a:prstGeom>
          <a:solidFill>
            <a:schemeClr val="bg1"/>
          </a:solidFill>
          <a:ln w="9525">
            <a:noFill/>
            <a:miter lim="800000"/>
            <a:headEnd/>
            <a:tailEnd/>
          </a:ln>
        </p:spPr>
        <p:txBody>
          <a:bodyPr wrap="none" anchor="ctr"/>
          <a:lstStyle/>
          <a:p>
            <a:endParaRPr lang="zh-CN" altLang="en-US"/>
          </a:p>
        </p:txBody>
      </p:sp>
      <p:sp>
        <p:nvSpPr>
          <p:cNvPr id="44061" name="Text Box 29"/>
          <p:cNvSpPr txBox="1">
            <a:spLocks noChangeArrowheads="1"/>
          </p:cNvSpPr>
          <p:nvPr/>
        </p:nvSpPr>
        <p:spPr bwMode="auto">
          <a:xfrm>
            <a:off x="4332288" y="698501"/>
            <a:ext cx="1352550" cy="366713"/>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rPr>
              <a:t>Retail POS</a:t>
            </a:r>
          </a:p>
        </p:txBody>
      </p:sp>
      <p:sp>
        <p:nvSpPr>
          <p:cNvPr id="44062" name="Text Box 30"/>
          <p:cNvSpPr txBox="1">
            <a:spLocks noChangeArrowheads="1"/>
          </p:cNvSpPr>
          <p:nvPr/>
        </p:nvSpPr>
        <p:spPr bwMode="auto">
          <a:xfrm>
            <a:off x="2403475" y="1377951"/>
            <a:ext cx="1543050" cy="366713"/>
          </a:xfrm>
          <a:prstGeom prst="rect">
            <a:avLst/>
          </a:prstGeom>
          <a:noFill/>
          <a:ln w="12700">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rPr>
              <a:t>Set-Top-Box</a:t>
            </a:r>
          </a:p>
        </p:txBody>
      </p:sp>
      <p:sp>
        <p:nvSpPr>
          <p:cNvPr id="44063" name="Text Box 31"/>
          <p:cNvSpPr txBox="1">
            <a:spLocks noChangeArrowheads="1"/>
          </p:cNvSpPr>
          <p:nvPr/>
        </p:nvSpPr>
        <p:spPr bwMode="auto">
          <a:xfrm>
            <a:off x="7908925" y="1355726"/>
            <a:ext cx="2482850" cy="366713"/>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rPr>
              <a:t>Gateway/Media Store</a:t>
            </a:r>
          </a:p>
        </p:txBody>
      </p:sp>
      <p:sp>
        <p:nvSpPr>
          <p:cNvPr id="42007" name="Rectangle 32"/>
          <p:cNvSpPr>
            <a:spLocks noChangeArrowheads="1"/>
          </p:cNvSpPr>
          <p:nvPr/>
        </p:nvSpPr>
        <p:spPr bwMode="auto">
          <a:xfrm>
            <a:off x="4876800" y="3200400"/>
            <a:ext cx="2743200" cy="762000"/>
          </a:xfrm>
          <a:prstGeom prst="rect">
            <a:avLst/>
          </a:prstGeom>
          <a:solidFill>
            <a:srgbClr val="FF0000"/>
          </a:solidFill>
          <a:ln w="9525">
            <a:solidFill>
              <a:schemeClr val="tx1"/>
            </a:solidFill>
            <a:miter lim="800000"/>
            <a:headEnd/>
            <a:tailEnd/>
          </a:ln>
        </p:spPr>
        <p:txBody>
          <a:bodyPr wrap="none" anchor="ctr"/>
          <a:lstStyle/>
          <a:p>
            <a:pPr eaLnBrk="0" hangingPunct="0"/>
            <a:r>
              <a:rPr lang="en-US" altLang="zh-TW" sz="2000">
                <a:latin typeface="Helvetica" pitchFamily="34"/>
              </a:rPr>
              <a:t>Intel® Architecture</a:t>
            </a:r>
          </a:p>
          <a:p>
            <a:pPr eaLnBrk="0" hangingPunct="0"/>
            <a:r>
              <a:rPr lang="en-US" altLang="zh-TW" sz="2000">
                <a:latin typeface="Helvetica" pitchFamily="34"/>
              </a:rPr>
              <a:t>Intel® XScale™</a:t>
            </a:r>
            <a:endParaRPr lang="en-US" altLang="zh-CN" sz="2000">
              <a:latin typeface="Helvetica" pitchFamily="34"/>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404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4406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4406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44054"/>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44063"/>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44055"/>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44058"/>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44059"/>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44056"/>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44057"/>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499"/>
                                          </p:stCondLst>
                                        </p:cTn>
                                        <p:tgtEl>
                                          <p:spTgt spid="44046"/>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0"/>
                                  </p:stCondLst>
                                  <p:childTnLst>
                                    <p:set>
                                      <p:cBhvr>
                                        <p:cTn id="42" dur="1" fill="hold">
                                          <p:stCondLst>
                                            <p:cond delay="499"/>
                                          </p:stCondLst>
                                        </p:cTn>
                                        <p:tgtEl>
                                          <p:spTgt spid="44051"/>
                                        </p:tgtEl>
                                        <p:attrNameLst>
                                          <p:attrName>style.visibility</p:attrName>
                                        </p:attrNameLst>
                                      </p:cBhvr>
                                      <p:to>
                                        <p:strVal val="visible"/>
                                      </p:to>
                                    </p:set>
                                  </p:childTnLst>
                                </p:cTn>
                              </p:par>
                            </p:childTnLst>
                          </p:cTn>
                        </p:par>
                        <p:par>
                          <p:cTn id="43" fill="hold">
                            <p:stCondLst>
                              <p:cond delay="6500"/>
                            </p:stCondLst>
                            <p:childTnLst>
                              <p:par>
                                <p:cTn id="44" presetID="1" presetClass="entr" presetSubtype="0" fill="hold" nodeType="afterEffect">
                                  <p:stCondLst>
                                    <p:cond delay="0"/>
                                  </p:stCondLst>
                                  <p:childTnLst>
                                    <p:set>
                                      <p:cBhvr>
                                        <p:cTn id="45" dur="1" fill="hold">
                                          <p:stCondLst>
                                            <p:cond delay="499"/>
                                          </p:stCondLst>
                                        </p:cTn>
                                        <p:tgtEl>
                                          <p:spTgt spid="44052"/>
                                        </p:tgtEl>
                                        <p:attrNameLst>
                                          <p:attrName>style.visibility</p:attrName>
                                        </p:attrNameLst>
                                      </p:cBhvr>
                                      <p:to>
                                        <p:strVal val="visible"/>
                                      </p:to>
                                    </p:set>
                                  </p:childTnLst>
                                </p:cTn>
                              </p:par>
                            </p:childTnLst>
                          </p:cTn>
                        </p:par>
                        <p:par>
                          <p:cTn id="46" fill="hold">
                            <p:stCondLst>
                              <p:cond delay="7000"/>
                            </p:stCondLst>
                            <p:childTnLst>
                              <p:par>
                                <p:cTn id="47" presetID="1" presetClass="entr" presetSubtype="0" fill="hold" nodeType="afterEffect">
                                  <p:stCondLst>
                                    <p:cond delay="0"/>
                                  </p:stCondLst>
                                  <p:childTnLst>
                                    <p:set>
                                      <p:cBhvr>
                                        <p:cTn id="48" dur="1" fill="hold">
                                          <p:stCondLst>
                                            <p:cond delay="499"/>
                                          </p:stCondLst>
                                        </p:cTn>
                                        <p:tgtEl>
                                          <p:spTgt spid="44048"/>
                                        </p:tgtEl>
                                        <p:attrNameLst>
                                          <p:attrName>style.visibility</p:attrName>
                                        </p:attrNameLst>
                                      </p:cBhvr>
                                      <p:to>
                                        <p:strVal val="visible"/>
                                      </p:to>
                                    </p:set>
                                  </p:childTnLst>
                                </p:cTn>
                              </p:par>
                            </p:childTnLst>
                          </p:cTn>
                        </p:par>
                        <p:par>
                          <p:cTn id="49" fill="hold">
                            <p:stCondLst>
                              <p:cond delay="7500"/>
                            </p:stCondLst>
                            <p:childTnLst>
                              <p:par>
                                <p:cTn id="50" presetID="1" presetClass="entr" presetSubtype="0" fill="hold" nodeType="afterEffect">
                                  <p:stCondLst>
                                    <p:cond delay="0"/>
                                  </p:stCondLst>
                                  <p:childTnLst>
                                    <p:set>
                                      <p:cBhvr>
                                        <p:cTn id="51" dur="1" fill="hold">
                                          <p:stCondLst>
                                            <p:cond delay="499"/>
                                          </p:stCondLst>
                                        </p:cTn>
                                        <p:tgtEl>
                                          <p:spTgt spid="44049"/>
                                        </p:tgtEl>
                                        <p:attrNameLst>
                                          <p:attrName>style.visibility</p:attrName>
                                        </p:attrNameLst>
                                      </p:cBhvr>
                                      <p:to>
                                        <p:strVal val="visible"/>
                                      </p:to>
                                    </p:set>
                                  </p:childTnLst>
                                </p:cTn>
                              </p:par>
                            </p:childTnLst>
                          </p:cTn>
                        </p:par>
                        <p:par>
                          <p:cTn id="52" fill="hold">
                            <p:stCondLst>
                              <p:cond delay="8000"/>
                            </p:stCondLst>
                            <p:childTnLst>
                              <p:par>
                                <p:cTn id="53" presetID="1" presetClass="entr" presetSubtype="0" fill="hold" nodeType="afterEffect">
                                  <p:stCondLst>
                                    <p:cond delay="0"/>
                                  </p:stCondLst>
                                  <p:childTnLst>
                                    <p:set>
                                      <p:cBhvr>
                                        <p:cTn id="54" dur="1" fill="hold">
                                          <p:stCondLst>
                                            <p:cond delay="499"/>
                                          </p:stCondLst>
                                        </p:cTn>
                                        <p:tgtEl>
                                          <p:spTgt spid="44065"/>
                                        </p:tgtEl>
                                        <p:attrNameLst>
                                          <p:attrName>style.visibility</p:attrName>
                                        </p:attrNameLst>
                                      </p:cBhvr>
                                      <p:to>
                                        <p:strVal val="visible"/>
                                      </p:to>
                                    </p:set>
                                  </p:childTnLst>
                                </p:cTn>
                              </p:par>
                            </p:childTnLst>
                          </p:cTn>
                        </p:par>
                        <p:par>
                          <p:cTn id="55" fill="hold">
                            <p:stCondLst>
                              <p:cond delay="8500"/>
                            </p:stCondLst>
                            <p:childTnLst>
                              <p:par>
                                <p:cTn id="56" presetID="1" presetClass="entr" presetSubtype="0" fill="hold" nodeType="afterEffect">
                                  <p:stCondLst>
                                    <p:cond delay="0"/>
                                  </p:stCondLst>
                                  <p:childTnLst>
                                    <p:set>
                                      <p:cBhvr>
                                        <p:cTn id="57" dur="1" fill="hold">
                                          <p:stCondLst>
                                            <p:cond delay="499"/>
                                          </p:stCondLst>
                                        </p:cTn>
                                        <p:tgtEl>
                                          <p:spTgt spid="44045"/>
                                        </p:tgtEl>
                                        <p:attrNameLst>
                                          <p:attrName>style.visibility</p:attrName>
                                        </p:attrNameLst>
                                      </p:cBhvr>
                                      <p:to>
                                        <p:strVal val="visible"/>
                                      </p:to>
                                    </p:set>
                                  </p:childTnLst>
                                </p:cTn>
                              </p:par>
                            </p:childTnLst>
                          </p:cTn>
                        </p:par>
                        <p:par>
                          <p:cTn id="58" fill="hold">
                            <p:stCondLst>
                              <p:cond delay="9000"/>
                            </p:stCondLst>
                            <p:childTnLst>
                              <p:par>
                                <p:cTn id="59" presetID="1" presetClass="entr" presetSubtype="0" fill="hold" nodeType="afterEffect">
                                  <p:stCondLst>
                                    <p:cond delay="0"/>
                                  </p:stCondLst>
                                  <p:childTnLst>
                                    <p:set>
                                      <p:cBhvr>
                                        <p:cTn id="60" dur="1" fill="hold">
                                          <p:stCondLst>
                                            <p:cond delay="499"/>
                                          </p:stCondLst>
                                        </p:cTn>
                                        <p:tgtEl>
                                          <p:spTgt spid="44053"/>
                                        </p:tgtEl>
                                        <p:attrNameLst>
                                          <p:attrName>style.visibility</p:attrName>
                                        </p:attrNameLst>
                                      </p:cBhvr>
                                      <p:to>
                                        <p:strVal val="visible"/>
                                      </p:to>
                                    </p:set>
                                  </p:childTnLst>
                                </p:cTn>
                              </p:par>
                            </p:childTnLst>
                          </p:cTn>
                        </p:par>
                        <p:par>
                          <p:cTn id="61" fill="hold">
                            <p:stCondLst>
                              <p:cond delay="9500"/>
                            </p:stCondLst>
                            <p:childTnLst>
                              <p:par>
                                <p:cTn id="62" presetID="1" presetClass="entr" presetSubtype="0" fill="hold" nodeType="afterEffect">
                                  <p:stCondLst>
                                    <p:cond delay="0"/>
                                  </p:stCondLst>
                                  <p:childTnLst>
                                    <p:set>
                                      <p:cBhvr>
                                        <p:cTn id="63" dur="1" fill="hold">
                                          <p:stCondLst>
                                            <p:cond delay="499"/>
                                          </p:stCondLst>
                                        </p:cTn>
                                        <p:tgtEl>
                                          <p:spTgt spid="44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4" grpId="0" autoUpdateAnimBg="0"/>
      <p:bldP spid="44055" grpId="0" autoUpdateAnimBg="0"/>
      <p:bldP spid="44056" grpId="0" autoUpdateAnimBg="0"/>
      <p:bldP spid="44057" grpId="0" autoUpdateAnimBg="0"/>
      <p:bldP spid="44058" grpId="0" autoUpdateAnimBg="0"/>
      <p:bldP spid="44059" grpId="0" autoUpdateAnimBg="0"/>
      <p:bldP spid="44061" grpId="0" autoUpdateAnimBg="0"/>
      <p:bldP spid="44062" grpId="0" autoUpdateAnimBg="0"/>
      <p:bldP spid="44063"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a:xfrm>
            <a:off x="1952625" y="1"/>
            <a:ext cx="8256589" cy="836613"/>
          </a:xfrm>
        </p:spPr>
        <p:txBody>
          <a:bodyPr/>
          <a:lstStyle/>
          <a:p>
            <a:pPr eaLnBrk="1" hangingPunct="1"/>
            <a:r>
              <a:rPr lang="en-US" altLang="zh-CN" dirty="0" smtClean="0">
                <a:solidFill>
                  <a:srgbClr val="FF0000"/>
                </a:solidFill>
              </a:rPr>
              <a:t>Another Solution</a:t>
            </a:r>
            <a:endParaRPr lang="en-US" altLang="zh-CN" b="1" dirty="0" smtClean="0">
              <a:solidFill>
                <a:srgbClr val="FF0000"/>
              </a:solidFill>
              <a:latin typeface="Arial Narrow" pitchFamily="34" charset="0"/>
            </a:endParaRPr>
          </a:p>
        </p:txBody>
      </p:sp>
      <p:sp>
        <p:nvSpPr>
          <p:cNvPr id="66563" name="Rectangle 3"/>
          <p:cNvSpPr>
            <a:spLocks noGrp="1" noRot="1" noChangeArrowheads="1"/>
          </p:cNvSpPr>
          <p:nvPr>
            <p:ph idx="1"/>
          </p:nvPr>
        </p:nvSpPr>
        <p:spPr>
          <a:xfrm>
            <a:off x="1952625" y="1214438"/>
            <a:ext cx="8382000" cy="4114800"/>
          </a:xfrm>
        </p:spPr>
        <p:txBody>
          <a:bodyPr>
            <a:normAutofit fontScale="92500" lnSpcReduction="10000"/>
          </a:bodyPr>
          <a:lstStyle/>
          <a:p>
            <a:pPr eaLnBrk="1" hangingPunct="1">
              <a:lnSpc>
                <a:spcPct val="90000"/>
              </a:lnSpc>
            </a:pPr>
            <a:r>
              <a:rPr lang="en-US" altLang="zh-CN" sz="2400">
                <a:latin typeface="Comic Sans MS" pitchFamily="66" charset="0"/>
              </a:rPr>
              <a:t>Normalize run time of each program to a reference</a:t>
            </a:r>
            <a:endParaRPr lang="en-US" altLang="zh-CN" smtClean="0">
              <a:latin typeface="Arial Narrow" pitchFamily="34" charset="0"/>
            </a:endParaRPr>
          </a:p>
          <a:p>
            <a:pPr eaLnBrk="1" hangingPunct="1">
              <a:lnSpc>
                <a:spcPct val="90000"/>
              </a:lnSpc>
            </a:pPr>
            <a:endParaRPr lang="en-US" altLang="zh-CN" smtClean="0"/>
          </a:p>
          <a:p>
            <a:pPr eaLnBrk="1" hangingPunct="1">
              <a:lnSpc>
                <a:spcPct val="90000"/>
              </a:lnSpc>
            </a:pPr>
            <a:endParaRPr lang="en-US" altLang="zh-CN" smtClean="0"/>
          </a:p>
          <a:p>
            <a:pPr eaLnBrk="1" hangingPunct="1">
              <a:lnSpc>
                <a:spcPct val="90000"/>
              </a:lnSpc>
            </a:pPr>
            <a:endParaRPr lang="en-US" altLang="zh-CN" smtClean="0"/>
          </a:p>
          <a:p>
            <a:pPr eaLnBrk="1" hangingPunct="1">
              <a:lnSpc>
                <a:spcPct val="90000"/>
              </a:lnSpc>
            </a:pPr>
            <a:endParaRPr lang="en-US" altLang="zh-CN" smtClean="0"/>
          </a:p>
          <a:p>
            <a:pPr eaLnBrk="1" hangingPunct="1">
              <a:lnSpc>
                <a:spcPct val="90000"/>
              </a:lnSpc>
            </a:pPr>
            <a:endParaRPr lang="en-US" altLang="zh-CN" smtClean="0"/>
          </a:p>
          <a:p>
            <a:pPr eaLnBrk="1" hangingPunct="1">
              <a:lnSpc>
                <a:spcPct val="90000"/>
              </a:lnSpc>
            </a:pPr>
            <a:endParaRPr lang="en-US" altLang="zh-CN" sz="2400">
              <a:latin typeface="Comic Sans MS" pitchFamily="66" charset="0"/>
            </a:endParaRPr>
          </a:p>
          <a:p>
            <a:pPr eaLnBrk="1" hangingPunct="1">
              <a:lnSpc>
                <a:spcPct val="90000"/>
              </a:lnSpc>
            </a:pPr>
            <a:r>
              <a:rPr lang="en-US" altLang="zh-CN" sz="2400">
                <a:latin typeface="Comic Sans MS" pitchFamily="66" charset="0"/>
              </a:rPr>
              <a:t>So when we normalize A to B, and average, it looks like A &amp; B are the same.</a:t>
            </a:r>
          </a:p>
          <a:p>
            <a:pPr eaLnBrk="1" hangingPunct="1">
              <a:lnSpc>
                <a:spcPct val="90000"/>
              </a:lnSpc>
            </a:pPr>
            <a:r>
              <a:rPr lang="en-US" altLang="zh-CN" sz="2400">
                <a:latin typeface="Comic Sans MS" pitchFamily="66" charset="0"/>
              </a:rPr>
              <a:t>But when we normalize B to A, it looks like B is 33% better!</a:t>
            </a:r>
            <a:endParaRPr lang="en-US" altLang="zh-CN" smtClean="0"/>
          </a:p>
        </p:txBody>
      </p:sp>
      <p:pic>
        <p:nvPicPr>
          <p:cNvPr id="66564" name="Picture 4"/>
          <p:cNvPicPr>
            <a:picLocks noChangeAspect="1" noChangeArrowheads="1"/>
          </p:cNvPicPr>
          <p:nvPr/>
        </p:nvPicPr>
        <p:blipFill>
          <a:blip r:embed="rId2"/>
          <a:srcRect/>
          <a:stretch>
            <a:fillRect/>
          </a:stretch>
        </p:blipFill>
        <p:spPr bwMode="auto">
          <a:xfrm>
            <a:off x="2782888" y="1628775"/>
            <a:ext cx="6838950" cy="2590800"/>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a:xfrm>
            <a:off x="1991544" y="173832"/>
            <a:ext cx="6880225" cy="654050"/>
          </a:xfrm>
        </p:spPr>
        <p:txBody>
          <a:bodyPr>
            <a:normAutofit fontScale="90000"/>
          </a:bodyPr>
          <a:lstStyle/>
          <a:p>
            <a:pPr eaLnBrk="1" hangingPunct="1"/>
            <a:r>
              <a:rPr lang="en-US" altLang="zh-CN" dirty="0" smtClean="0">
                <a:solidFill>
                  <a:srgbClr val="FF0000"/>
                </a:solidFill>
              </a:rPr>
              <a:t>Example</a:t>
            </a:r>
          </a:p>
        </p:txBody>
      </p:sp>
      <p:sp>
        <p:nvSpPr>
          <p:cNvPr id="67587" name="Rectangle 5"/>
          <p:cNvSpPr>
            <a:spLocks noGrp="1" noChangeArrowheads="1"/>
          </p:cNvSpPr>
          <p:nvPr>
            <p:ph idx="1"/>
          </p:nvPr>
        </p:nvSpPr>
        <p:spPr>
          <a:xfrm>
            <a:off x="1847851" y="3573463"/>
            <a:ext cx="5121275" cy="2698750"/>
          </a:xfrm>
        </p:spPr>
        <p:txBody>
          <a:bodyPr/>
          <a:lstStyle/>
          <a:p>
            <a:pPr algn="just">
              <a:lnSpc>
                <a:spcPct val="90000"/>
              </a:lnSpc>
              <a:buClr>
                <a:schemeClr val="folHlink"/>
              </a:buClr>
              <a:buSzPct val="90000"/>
              <a:buFont typeface="Monotype Sorts" pitchFamily="2" charset="2"/>
              <a:buNone/>
            </a:pPr>
            <a:r>
              <a:rPr lang="en-US" altLang="zh-CN" sz="2800" b="1" dirty="0">
                <a:solidFill>
                  <a:srgbClr val="FFFFFF"/>
                </a:solidFill>
              </a:rPr>
              <a:t>33744            </a:t>
            </a:r>
            <a:r>
              <a:rPr lang="en-US" altLang="zh-CN" sz="2000" b="1" dirty="0"/>
              <a:t>1             </a:t>
            </a:r>
          </a:p>
          <a:p>
            <a:pPr algn="just">
              <a:lnSpc>
                <a:spcPct val="80000"/>
              </a:lnSpc>
              <a:spcBef>
                <a:spcPct val="0"/>
              </a:spcBef>
              <a:buClr>
                <a:schemeClr val="folHlink"/>
              </a:buClr>
              <a:buSzPct val="90000"/>
              <a:buFont typeface="Monotype Sorts" pitchFamily="2" charset="2"/>
              <a:buNone/>
            </a:pPr>
            <a:r>
              <a:rPr lang="en-US" altLang="zh-CN" sz="2000" b="1" dirty="0"/>
              <a:t>W(B)</a:t>
            </a:r>
            <a:r>
              <a:rPr lang="en-US" altLang="zh-CN" sz="2000" b="1" baseline="-25000" dirty="0"/>
              <a:t>1</a:t>
            </a:r>
            <a:r>
              <a:rPr lang="en-US" altLang="zh-CN" sz="2000" b="1" dirty="0"/>
              <a:t>= </a:t>
            </a:r>
            <a:r>
              <a:rPr lang="en-US" altLang="zh-CN" sz="2000" b="1" dirty="0">
                <a:sym typeface="Symbol" pitchFamily="18" charset="2"/>
              </a:rPr>
              <a:t></a:t>
            </a:r>
            <a:r>
              <a:rPr lang="en-US" altLang="zh-CN" sz="2000" b="1" dirty="0"/>
              <a:t> = 0.909</a:t>
            </a:r>
          </a:p>
          <a:p>
            <a:pPr algn="just">
              <a:lnSpc>
                <a:spcPct val="90000"/>
              </a:lnSpc>
              <a:spcBef>
                <a:spcPct val="0"/>
              </a:spcBef>
              <a:spcAft>
                <a:spcPct val="10000"/>
              </a:spcAft>
              <a:buClr>
                <a:schemeClr val="folHlink"/>
              </a:buClr>
              <a:buSzPct val="90000"/>
              <a:buFont typeface="Monotype Sorts" pitchFamily="2" charset="2"/>
              <a:buNone/>
            </a:pPr>
            <a:r>
              <a:rPr lang="en-US" altLang="zh-CN" sz="2000" b="1" dirty="0"/>
              <a:t>                  10×(1/10</a:t>
            </a:r>
            <a:r>
              <a:rPr lang="zh-CN" altLang="en-US" sz="2000" b="1" dirty="0"/>
              <a:t>＋</a:t>
            </a:r>
            <a:r>
              <a:rPr lang="en-US" altLang="zh-CN" sz="2000" b="1" dirty="0"/>
              <a:t>1/100)</a:t>
            </a:r>
          </a:p>
          <a:p>
            <a:pPr algn="just">
              <a:lnSpc>
                <a:spcPct val="90000"/>
              </a:lnSpc>
              <a:spcBef>
                <a:spcPct val="30000"/>
              </a:spcBef>
              <a:buClr>
                <a:schemeClr val="folHlink"/>
              </a:buClr>
              <a:buSzPct val="90000"/>
              <a:buFont typeface="Monotype Sorts" pitchFamily="2" charset="2"/>
              <a:buNone/>
            </a:pPr>
            <a:r>
              <a:rPr lang="en-US" altLang="zh-CN" sz="2000" b="1" dirty="0"/>
              <a:t>                            1</a:t>
            </a:r>
          </a:p>
          <a:p>
            <a:pPr algn="just">
              <a:lnSpc>
                <a:spcPct val="80000"/>
              </a:lnSpc>
              <a:spcBef>
                <a:spcPct val="0"/>
              </a:spcBef>
              <a:buClr>
                <a:schemeClr val="folHlink"/>
              </a:buClr>
              <a:buSzPct val="90000"/>
              <a:buFont typeface="Monotype Sorts" pitchFamily="2" charset="2"/>
              <a:buNone/>
            </a:pPr>
            <a:r>
              <a:rPr lang="en-US" altLang="zh-CN" sz="2000" b="1" dirty="0"/>
              <a:t>W(B)2= </a:t>
            </a:r>
            <a:r>
              <a:rPr lang="en-US" altLang="zh-CN" sz="2000" b="1" dirty="0">
                <a:sym typeface="Symbol" pitchFamily="18" charset="2"/>
              </a:rPr>
              <a:t></a:t>
            </a:r>
            <a:r>
              <a:rPr lang="en-US" altLang="zh-CN" sz="2000" b="1" dirty="0"/>
              <a:t> = 0.091</a:t>
            </a:r>
          </a:p>
          <a:p>
            <a:pPr algn="just">
              <a:lnSpc>
                <a:spcPct val="90000"/>
              </a:lnSpc>
              <a:spcBef>
                <a:spcPct val="0"/>
              </a:spcBef>
              <a:buClr>
                <a:schemeClr val="folHlink"/>
              </a:buClr>
              <a:buSzPct val="90000"/>
              <a:buFont typeface="Monotype Sorts" pitchFamily="2" charset="2"/>
              <a:buNone/>
            </a:pPr>
            <a:r>
              <a:rPr lang="en-US" altLang="zh-CN" sz="2000" b="1" dirty="0"/>
              <a:t>                 100×(1/10</a:t>
            </a:r>
            <a:r>
              <a:rPr lang="zh-CN" altLang="en-US" sz="2000" b="1" dirty="0"/>
              <a:t>＋</a:t>
            </a:r>
            <a:r>
              <a:rPr lang="en-US" altLang="zh-CN" sz="2000" b="1" dirty="0"/>
              <a:t>1/100)</a:t>
            </a:r>
            <a:endParaRPr lang="en-US" altLang="zh-CN" sz="2400" b="1" dirty="0">
              <a:latin typeface="Helvetica" pitchFamily="34" charset="0"/>
            </a:endParaRPr>
          </a:p>
        </p:txBody>
      </p:sp>
      <p:pic>
        <p:nvPicPr>
          <p:cNvPr id="67588" name="Picture 3"/>
          <p:cNvPicPr>
            <a:picLocks noChangeAspect="1" noChangeArrowheads="1"/>
          </p:cNvPicPr>
          <p:nvPr/>
        </p:nvPicPr>
        <p:blipFill>
          <a:blip r:embed="rId2"/>
          <a:srcRect/>
          <a:stretch>
            <a:fillRect/>
          </a:stretch>
        </p:blipFill>
        <p:spPr bwMode="auto">
          <a:xfrm>
            <a:off x="1847851" y="969963"/>
            <a:ext cx="8534400" cy="2895600"/>
          </a:xfrm>
          <a:prstGeom prst="rect">
            <a:avLst/>
          </a:prstGeom>
          <a:noFill/>
          <a:ln w="9525">
            <a:noFill/>
            <a:miter lim="800000"/>
            <a:headEnd/>
            <a:tailEnd/>
          </a:ln>
        </p:spPr>
      </p:pic>
      <p:pic>
        <p:nvPicPr>
          <p:cNvPr id="67589" name="Picture 4"/>
          <p:cNvPicPr>
            <a:picLocks noChangeAspect="1" noChangeArrowheads="1"/>
          </p:cNvPicPr>
          <p:nvPr/>
        </p:nvPicPr>
        <p:blipFill>
          <a:blip r:embed="rId3"/>
          <a:srcRect/>
          <a:stretch>
            <a:fillRect/>
          </a:stretch>
        </p:blipFill>
        <p:spPr bwMode="auto">
          <a:xfrm>
            <a:off x="6810375" y="4357688"/>
            <a:ext cx="3429000" cy="1422400"/>
          </a:xfrm>
          <a:prstGeom prst="rect">
            <a:avLst/>
          </a:prstGeom>
          <a:noFill/>
          <a:ln w="9525">
            <a:noFill/>
            <a:miter lim="800000"/>
            <a:headEnd type="none" w="sm" len="sm"/>
            <a:tailEnd type="none" w="sm" len="sm"/>
          </a:ln>
        </p:spPr>
      </p:pic>
      <p:sp>
        <p:nvSpPr>
          <p:cNvPr id="67590" name="TextBox 7"/>
          <p:cNvSpPr txBox="1">
            <a:spLocks noChangeArrowheads="1"/>
          </p:cNvSpPr>
          <p:nvPr/>
        </p:nvSpPr>
        <p:spPr bwMode="auto">
          <a:xfrm>
            <a:off x="6738938" y="3857626"/>
            <a:ext cx="3929062" cy="461963"/>
          </a:xfrm>
          <a:prstGeom prst="rect">
            <a:avLst/>
          </a:prstGeom>
          <a:noFill/>
          <a:ln w="9525">
            <a:noFill/>
            <a:miter lim="800000"/>
            <a:headEnd/>
            <a:tailEnd/>
          </a:ln>
        </p:spPr>
        <p:txBody>
          <a:bodyPr>
            <a:spAutoFit/>
          </a:bodyPr>
          <a:lstStyle/>
          <a:p>
            <a:r>
              <a:rPr lang="en-US" altLang="zh-CN" sz="2400"/>
              <a:t>Equal-time weighting </a:t>
            </a:r>
            <a:endParaRPr lang="zh-CN" altLang="en-US" sz="2400"/>
          </a:p>
        </p:txBody>
      </p:sp>
    </p:spTree>
  </p:cSld>
  <p:clrMapOvr>
    <a:masterClrMapping/>
  </p:clrMapOvr>
  <p:transition spd="slow">
    <p:pull dir="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1919536" y="37578"/>
            <a:ext cx="6880225" cy="928688"/>
          </a:xfrm>
        </p:spPr>
        <p:txBody>
          <a:bodyPr/>
          <a:lstStyle/>
          <a:p>
            <a:pPr eaLnBrk="1" hangingPunct="1"/>
            <a:r>
              <a:rPr lang="en-US" altLang="zh-CN" dirty="0" smtClean="0">
                <a:solidFill>
                  <a:srgbClr val="FF0000"/>
                </a:solidFill>
              </a:rPr>
              <a:t>Geometric Mean</a:t>
            </a:r>
            <a:endParaRPr lang="en-US" altLang="zh-CN" b="1" dirty="0" smtClean="0">
              <a:solidFill>
                <a:srgbClr val="FF0000"/>
              </a:solidFill>
              <a:latin typeface="Arial Narrow" pitchFamily="34" charset="0"/>
            </a:endParaRPr>
          </a:p>
        </p:txBody>
      </p:sp>
      <p:sp>
        <p:nvSpPr>
          <p:cNvPr id="68611" name="Rectangle 3"/>
          <p:cNvSpPr>
            <a:spLocks noGrp="1" noRot="1" noChangeArrowheads="1"/>
          </p:cNvSpPr>
          <p:nvPr>
            <p:ph idx="1"/>
          </p:nvPr>
        </p:nvSpPr>
        <p:spPr>
          <a:xfrm>
            <a:off x="2095500" y="1285875"/>
            <a:ext cx="8825036" cy="4114800"/>
          </a:xfrm>
        </p:spPr>
        <p:txBody>
          <a:bodyPr/>
          <a:lstStyle/>
          <a:p>
            <a:pPr eaLnBrk="1" hangingPunct="1"/>
            <a:r>
              <a:rPr lang="en-US" altLang="zh-CN" sz="2800" dirty="0">
                <a:latin typeface="Comic Sans MS" pitchFamily="66" charset="0"/>
              </a:rPr>
              <a:t>Used for relative rate or performance numbers</a:t>
            </a:r>
          </a:p>
          <a:p>
            <a:pPr eaLnBrk="1" hangingPunct="1"/>
            <a:endParaRPr lang="en-US" altLang="zh-CN" sz="2800" dirty="0">
              <a:latin typeface="Comic Sans MS" pitchFamily="66" charset="0"/>
            </a:endParaRPr>
          </a:p>
          <a:p>
            <a:pPr eaLnBrk="1" hangingPunct="1"/>
            <a:endParaRPr lang="en-US" altLang="zh-CN" sz="2800" dirty="0">
              <a:latin typeface="Comic Sans MS" pitchFamily="66" charset="0"/>
            </a:endParaRPr>
          </a:p>
          <a:p>
            <a:pPr eaLnBrk="1" hangingPunct="1"/>
            <a:endParaRPr lang="en-US" altLang="zh-CN" sz="2800" dirty="0">
              <a:latin typeface="Comic Sans MS" pitchFamily="66" charset="0"/>
            </a:endParaRPr>
          </a:p>
          <a:p>
            <a:pPr eaLnBrk="1" hangingPunct="1"/>
            <a:r>
              <a:rPr lang="en-US" altLang="zh-CN" sz="2800" dirty="0">
                <a:latin typeface="Comic Sans MS" pitchFamily="66" charset="0"/>
              </a:rPr>
              <a:t>Geometric mean’s nice property</a:t>
            </a:r>
          </a:p>
          <a:p>
            <a:pPr lvl="1" eaLnBrk="1" hangingPunct="1"/>
            <a:r>
              <a:rPr lang="en-US" altLang="zh-CN" u="sng" dirty="0" smtClean="0"/>
              <a:t>Geometric mean(Xi)</a:t>
            </a:r>
            <a:r>
              <a:rPr lang="en-US" altLang="zh-CN" dirty="0" smtClean="0"/>
              <a:t>                                </a:t>
            </a:r>
            <a:r>
              <a:rPr lang="en-US" altLang="zh-CN" u="sng" dirty="0" smtClean="0"/>
              <a:t>Xi   </a:t>
            </a:r>
            <a:r>
              <a:rPr lang="en-US" altLang="zh-CN" dirty="0" smtClean="0"/>
              <a:t>         </a:t>
            </a:r>
            <a:endParaRPr lang="en-US" altLang="zh-CN" dirty="0" smtClean="0"/>
          </a:p>
          <a:p>
            <a:pPr lvl="1" eaLnBrk="1" hangingPunct="1">
              <a:spcBef>
                <a:spcPct val="0"/>
              </a:spcBef>
              <a:buFont typeface="Wingdings" pitchFamily="2" charset="2"/>
              <a:buNone/>
            </a:pPr>
            <a:r>
              <a:rPr lang="en-US" altLang="zh-CN" dirty="0" smtClean="0"/>
              <a:t>   Geometric mean(Yi)                                </a:t>
            </a:r>
            <a:r>
              <a:rPr lang="en-US" altLang="zh-CN" dirty="0" smtClean="0"/>
              <a:t>Yi</a:t>
            </a:r>
            <a:endParaRPr lang="en-US" altLang="zh-CN" dirty="0" smtClean="0"/>
          </a:p>
        </p:txBody>
      </p:sp>
      <p:pic>
        <p:nvPicPr>
          <p:cNvPr id="68612" name="Picture 5"/>
          <p:cNvPicPr>
            <a:picLocks noChangeAspect="1" noChangeArrowheads="1"/>
          </p:cNvPicPr>
          <p:nvPr/>
        </p:nvPicPr>
        <p:blipFill>
          <a:blip r:embed="rId2"/>
          <a:srcRect/>
          <a:stretch>
            <a:fillRect/>
          </a:stretch>
        </p:blipFill>
        <p:spPr bwMode="auto">
          <a:xfrm>
            <a:off x="3287688" y="2023574"/>
            <a:ext cx="6096000" cy="1214437"/>
          </a:xfrm>
          <a:prstGeom prst="rect">
            <a:avLst/>
          </a:prstGeom>
          <a:noFill/>
          <a:ln w="9525">
            <a:noFill/>
            <a:miter lim="800000"/>
            <a:headEnd/>
            <a:tailEnd/>
          </a:ln>
        </p:spPr>
      </p:pic>
      <p:sp>
        <p:nvSpPr>
          <p:cNvPr id="8" name="TextBox 7"/>
          <p:cNvSpPr txBox="1"/>
          <p:nvPr/>
        </p:nvSpPr>
        <p:spPr>
          <a:xfrm>
            <a:off x="6196753" y="4095752"/>
            <a:ext cx="3790950" cy="523875"/>
          </a:xfrm>
          <a:prstGeom prst="rect">
            <a:avLst/>
          </a:prstGeom>
          <a:noFill/>
        </p:spPr>
        <p:txBody>
          <a:bodyPr wrap="none">
            <a:spAutoFit/>
          </a:bodyPr>
          <a:lstStyle/>
          <a:p>
            <a:pPr>
              <a:defRPr/>
            </a:pPr>
            <a:r>
              <a:rPr lang="en-US" altLang="zh-CN" sz="2800" dirty="0">
                <a:solidFill>
                  <a:schemeClr val="tx1">
                    <a:lumMod val="75000"/>
                    <a:lumOff val="25000"/>
                  </a:schemeClr>
                </a:solidFill>
              </a:rPr>
              <a:t>=Geometric mean(    ) </a:t>
            </a:r>
            <a:endParaRPr lang="zh-CN" altLang="en-US" dirty="0">
              <a:solidFill>
                <a:schemeClr val="tx1">
                  <a:lumMod val="75000"/>
                  <a:lumOff val="25000"/>
                </a:schemeClr>
              </a:solidFill>
            </a:endParaRPr>
          </a:p>
        </p:txBody>
      </p:sp>
    </p:spTree>
  </p:cSld>
  <p:clrMapOvr>
    <a:masterClrMapping/>
  </p:clrMapOvr>
  <p:transition spd="slow">
    <p:pull dir="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2057400" y="116632"/>
            <a:ext cx="6881812" cy="719138"/>
          </a:xfrm>
        </p:spPr>
        <p:txBody>
          <a:bodyPr/>
          <a:lstStyle/>
          <a:p>
            <a:pPr eaLnBrk="1" hangingPunct="1"/>
            <a:r>
              <a:rPr lang="en-US" altLang="zh-CN" dirty="0" smtClean="0">
                <a:solidFill>
                  <a:srgbClr val="FF0000"/>
                </a:solidFill>
              </a:rPr>
              <a:t>Using Geometric Mean</a:t>
            </a:r>
            <a:endParaRPr lang="en-US" altLang="zh-CN" b="1" dirty="0" smtClean="0">
              <a:solidFill>
                <a:srgbClr val="FF0000"/>
              </a:solidFill>
              <a:latin typeface="Arial Narrow" pitchFamily="34" charset="0"/>
            </a:endParaRPr>
          </a:p>
        </p:txBody>
      </p:sp>
      <p:sp>
        <p:nvSpPr>
          <p:cNvPr id="69635" name="Rectangle 3"/>
          <p:cNvSpPr>
            <a:spLocks noGrp="1" noRot="1" noChangeArrowheads="1"/>
          </p:cNvSpPr>
          <p:nvPr>
            <p:ph idx="1"/>
          </p:nvPr>
        </p:nvSpPr>
        <p:spPr>
          <a:xfrm>
            <a:off x="2057400" y="3429000"/>
            <a:ext cx="8610600" cy="2736850"/>
          </a:xfrm>
        </p:spPr>
        <p:txBody>
          <a:bodyPr/>
          <a:lstStyle/>
          <a:p>
            <a:pPr eaLnBrk="1" hangingPunct="1"/>
            <a:r>
              <a:rPr lang="en-US" altLang="zh-CN" sz="2800">
                <a:latin typeface="Comic Sans MS" pitchFamily="66" charset="0"/>
              </a:rPr>
              <a:t>Drawback:</a:t>
            </a:r>
          </a:p>
          <a:p>
            <a:pPr lvl="1" eaLnBrk="1" hangingPunct="1"/>
            <a:r>
              <a:rPr lang="en-US" altLang="zh-CN" sz="2400">
                <a:latin typeface="Comic Sans MS" pitchFamily="66" charset="0"/>
              </a:rPr>
              <a:t>Geometric mean does </a:t>
            </a:r>
            <a:r>
              <a:rPr lang="en-US" altLang="zh-CN" sz="2400">
                <a:solidFill>
                  <a:schemeClr val="tx2"/>
                </a:solidFill>
                <a:latin typeface="Comic Sans MS" pitchFamily="66" charset="0"/>
              </a:rPr>
              <a:t>NOT</a:t>
            </a:r>
            <a:r>
              <a:rPr lang="en-US" altLang="zh-CN" sz="2400">
                <a:latin typeface="Comic Sans MS" pitchFamily="66" charset="0"/>
              </a:rPr>
              <a:t> predict run time</a:t>
            </a:r>
          </a:p>
          <a:p>
            <a:pPr eaLnBrk="1" hangingPunct="1"/>
            <a:r>
              <a:rPr lang="en-US" altLang="zh-CN" sz="2800">
                <a:latin typeface="Comic Sans MS" pitchFamily="66" charset="0"/>
              </a:rPr>
              <a:t>Normalizes.</a:t>
            </a:r>
          </a:p>
          <a:p>
            <a:pPr lvl="1" eaLnBrk="1" hangingPunct="1"/>
            <a:r>
              <a:rPr lang="en-US" altLang="zh-CN" sz="2400">
                <a:latin typeface="Comic Sans MS" pitchFamily="66" charset="0"/>
              </a:rPr>
              <a:t>Each application now counts equally.</a:t>
            </a:r>
          </a:p>
          <a:p>
            <a:pPr lvl="1" eaLnBrk="1" hangingPunct="1"/>
            <a:r>
              <a:rPr lang="en-US" altLang="zh-CN" sz="2400">
                <a:solidFill>
                  <a:schemeClr val="tx2"/>
                </a:solidFill>
                <a:latin typeface="Comic Sans MS" pitchFamily="66" charset="0"/>
              </a:rPr>
              <a:t>Advantage:</a:t>
            </a:r>
            <a:r>
              <a:rPr lang="en-US" altLang="zh-CN" sz="2400">
                <a:solidFill>
                  <a:srgbClr val="0000FF"/>
                </a:solidFill>
                <a:latin typeface="Comic Sans MS" pitchFamily="66" charset="0"/>
              </a:rPr>
              <a:t> Irrelevance of the reference computer</a:t>
            </a:r>
            <a:r>
              <a:rPr lang="en-US" altLang="zh-CN" sz="2400">
                <a:latin typeface="Comic Sans MS" pitchFamily="66" charset="0"/>
              </a:rPr>
              <a:t> in relative performance</a:t>
            </a:r>
          </a:p>
          <a:p>
            <a:pPr eaLnBrk="1" hangingPunct="1"/>
            <a:endParaRPr lang="en-US" altLang="zh-CN" smtClean="0"/>
          </a:p>
        </p:txBody>
      </p:sp>
      <p:pic>
        <p:nvPicPr>
          <p:cNvPr id="69636" name="Picture 4"/>
          <p:cNvPicPr>
            <a:picLocks noChangeAspect="1" noChangeArrowheads="1"/>
          </p:cNvPicPr>
          <p:nvPr/>
        </p:nvPicPr>
        <p:blipFill>
          <a:blip r:embed="rId2"/>
          <a:srcRect/>
          <a:stretch>
            <a:fillRect/>
          </a:stretch>
        </p:blipFill>
        <p:spPr bwMode="auto">
          <a:xfrm>
            <a:off x="2667000" y="1143000"/>
            <a:ext cx="6838950" cy="2133600"/>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a:xfrm>
            <a:off x="2855914" y="1"/>
            <a:ext cx="7812087" cy="981075"/>
          </a:xfrm>
        </p:spPr>
        <p:txBody>
          <a:bodyPr/>
          <a:lstStyle/>
          <a:p>
            <a:pPr eaLnBrk="1" hangingPunct="1"/>
            <a:r>
              <a:rPr lang="en-US" altLang="zh-CN" sz="3600"/>
              <a:t>Summary of </a:t>
            </a:r>
            <a:r>
              <a:rPr lang="en-US" altLang="zh-CN" sz="3200"/>
              <a:t>comparing performance</a:t>
            </a:r>
          </a:p>
        </p:txBody>
      </p:sp>
      <p:sp>
        <p:nvSpPr>
          <p:cNvPr id="70659" name="Rectangle 3"/>
          <p:cNvSpPr>
            <a:spLocks noGrp="1" noRot="1" noChangeArrowheads="1"/>
          </p:cNvSpPr>
          <p:nvPr>
            <p:ph idx="1"/>
          </p:nvPr>
        </p:nvSpPr>
        <p:spPr>
          <a:xfrm>
            <a:off x="1631504" y="1196752"/>
            <a:ext cx="9361040" cy="5184576"/>
          </a:xfrm>
        </p:spPr>
        <p:txBody>
          <a:bodyPr>
            <a:normAutofit/>
          </a:bodyPr>
          <a:lstStyle/>
          <a:p>
            <a:pPr eaLnBrk="1" hangingPunct="1">
              <a:lnSpc>
                <a:spcPct val="80000"/>
              </a:lnSpc>
            </a:pPr>
            <a:r>
              <a:rPr lang="en-US" altLang="zh-CN" sz="2400" b="1" dirty="0">
                <a:latin typeface="Comic Sans MS" pitchFamily="66" charset="0"/>
              </a:rPr>
              <a:t>Total execution time or arithmetic mean</a:t>
            </a:r>
          </a:p>
          <a:p>
            <a:pPr lvl="1" eaLnBrk="1" hangingPunct="1">
              <a:lnSpc>
                <a:spcPct val="80000"/>
              </a:lnSpc>
            </a:pPr>
            <a:r>
              <a:rPr lang="en-US" altLang="zh-CN" sz="2000" b="1" dirty="0">
                <a:solidFill>
                  <a:srgbClr val="FF0000"/>
                </a:solidFill>
                <a:latin typeface="Comic Sans MS" pitchFamily="66" charset="0"/>
              </a:rPr>
              <a:t>consistent</a:t>
            </a:r>
            <a:r>
              <a:rPr lang="en-US" altLang="zh-CN" sz="2000" b="1" dirty="0">
                <a:latin typeface="Comic Sans MS" pitchFamily="66" charset="0"/>
              </a:rPr>
              <a:t> result</a:t>
            </a:r>
          </a:p>
          <a:p>
            <a:pPr lvl="1" eaLnBrk="1" hangingPunct="1">
              <a:lnSpc>
                <a:spcPct val="80000"/>
              </a:lnSpc>
            </a:pPr>
            <a:r>
              <a:rPr lang="en-US" altLang="zh-CN" sz="2000" b="1" dirty="0">
                <a:latin typeface="Comic Sans MS" pitchFamily="66" charset="0"/>
              </a:rPr>
              <a:t>programs in the workload are </a:t>
            </a:r>
            <a:r>
              <a:rPr lang="en-US" altLang="zh-CN" sz="2000" b="1" dirty="0">
                <a:solidFill>
                  <a:srgbClr val="0000FF"/>
                </a:solidFill>
                <a:latin typeface="Comic Sans MS" pitchFamily="66" charset="0"/>
              </a:rPr>
              <a:t>NOT</a:t>
            </a:r>
            <a:r>
              <a:rPr lang="en-US" altLang="zh-CN" sz="2000" b="1" dirty="0">
                <a:latin typeface="Comic Sans MS" pitchFamily="66" charset="0"/>
              </a:rPr>
              <a:t> always run an equal number of times</a:t>
            </a:r>
            <a:endParaRPr lang="en-US" altLang="zh-CN" sz="2400" dirty="0">
              <a:latin typeface="Comic Sans MS" pitchFamily="66" charset="0"/>
            </a:endParaRPr>
          </a:p>
          <a:p>
            <a:pPr eaLnBrk="1" hangingPunct="1">
              <a:lnSpc>
                <a:spcPct val="80000"/>
              </a:lnSpc>
            </a:pPr>
            <a:r>
              <a:rPr lang="en-US" altLang="zh-CN" sz="2400" b="1" dirty="0">
                <a:latin typeface="Comic Sans MS" pitchFamily="66" charset="0"/>
              </a:rPr>
              <a:t>Weighted arithmetic mean</a:t>
            </a:r>
            <a:endParaRPr lang="en-US" altLang="zh-CN" sz="2800" b="1" dirty="0">
              <a:latin typeface="Comic Sans MS" pitchFamily="66" charset="0"/>
            </a:endParaRPr>
          </a:p>
          <a:p>
            <a:pPr lvl="1" eaLnBrk="1" hangingPunct="1">
              <a:lnSpc>
                <a:spcPct val="80000"/>
              </a:lnSpc>
            </a:pPr>
            <a:r>
              <a:rPr lang="en-US" altLang="zh-CN" sz="2000" b="1" dirty="0">
                <a:latin typeface="Comic Sans MS" pitchFamily="66" charset="0"/>
              </a:rPr>
              <a:t>take into account the frequency of use in the workload</a:t>
            </a:r>
          </a:p>
          <a:p>
            <a:pPr lvl="1" eaLnBrk="1" hangingPunct="1">
              <a:lnSpc>
                <a:spcPct val="80000"/>
              </a:lnSpc>
            </a:pPr>
            <a:r>
              <a:rPr lang="en-US" altLang="zh-CN" sz="2000" b="1" dirty="0">
                <a:latin typeface="Comic Sans MS" pitchFamily="66" charset="0"/>
              </a:rPr>
              <a:t>solution </a:t>
            </a:r>
            <a:r>
              <a:rPr lang="en-US" altLang="zh-CN" sz="2000" b="1" dirty="0">
                <a:solidFill>
                  <a:srgbClr val="0000FF"/>
                </a:solidFill>
                <a:latin typeface="Comic Sans MS" pitchFamily="66" charset="0"/>
              </a:rPr>
              <a:t>depends on which machine is the reference</a:t>
            </a:r>
            <a:r>
              <a:rPr lang="en-US" altLang="zh-CN" sz="2400" b="1" dirty="0">
                <a:solidFill>
                  <a:srgbClr val="0000FF"/>
                </a:solidFill>
                <a:latin typeface="Comic Sans MS" pitchFamily="66" charset="0"/>
              </a:rPr>
              <a:t>.</a:t>
            </a:r>
          </a:p>
          <a:p>
            <a:pPr eaLnBrk="1" hangingPunct="1">
              <a:lnSpc>
                <a:spcPct val="90000"/>
              </a:lnSpc>
            </a:pPr>
            <a:r>
              <a:rPr lang="en-US" altLang="zh-CN" sz="2800" b="1" dirty="0">
                <a:latin typeface="Comic Sans MS" pitchFamily="66" charset="0"/>
              </a:rPr>
              <a:t>Normalized Geometric Mean---</a:t>
            </a:r>
            <a:r>
              <a:rPr lang="en-US" altLang="zh-CN" sz="2800" b="1" dirty="0">
                <a:solidFill>
                  <a:srgbClr val="FF0000"/>
                </a:solidFill>
                <a:latin typeface="Comic Sans MS" pitchFamily="66" charset="0"/>
              </a:rPr>
              <a:t>SPEC Ratio</a:t>
            </a:r>
          </a:p>
          <a:p>
            <a:pPr lvl="1" eaLnBrk="1" hangingPunct="1">
              <a:lnSpc>
                <a:spcPct val="90000"/>
              </a:lnSpc>
            </a:pPr>
            <a:r>
              <a:rPr lang="en-US" altLang="zh-CN" sz="2000" b="1" dirty="0">
                <a:solidFill>
                  <a:srgbClr val="FF0000"/>
                </a:solidFill>
                <a:latin typeface="Comic Sans MS" pitchFamily="66" charset="0"/>
              </a:rPr>
              <a:t>consistent</a:t>
            </a:r>
            <a:r>
              <a:rPr lang="en-US" altLang="zh-CN" sz="2000" b="1" dirty="0">
                <a:latin typeface="Comic Sans MS" pitchFamily="66" charset="0"/>
              </a:rPr>
              <a:t> result, no matter which machine is the reference.</a:t>
            </a:r>
          </a:p>
          <a:p>
            <a:pPr lvl="1" eaLnBrk="1" hangingPunct="1">
              <a:lnSpc>
                <a:spcPct val="90000"/>
              </a:lnSpc>
            </a:pPr>
            <a:r>
              <a:rPr lang="en-US" altLang="zh-CN" sz="2000" b="1" dirty="0">
                <a:latin typeface="Comic Sans MS" pitchFamily="66" charset="0"/>
              </a:rPr>
              <a:t>Geometric mean does </a:t>
            </a:r>
            <a:r>
              <a:rPr lang="en-US" altLang="zh-CN" sz="2000" b="1" dirty="0">
                <a:solidFill>
                  <a:srgbClr val="0000FF"/>
                </a:solidFill>
                <a:latin typeface="Comic Sans MS" pitchFamily="66" charset="0"/>
              </a:rPr>
              <a:t>NOT predict run time</a:t>
            </a:r>
          </a:p>
          <a:p>
            <a:pPr eaLnBrk="1" hangingPunct="1">
              <a:lnSpc>
                <a:spcPct val="90000"/>
              </a:lnSpc>
            </a:pPr>
            <a:r>
              <a:rPr lang="en-US" altLang="zh-CN" sz="2800" dirty="0"/>
              <a:t>Ideal solution : </a:t>
            </a:r>
            <a:r>
              <a:rPr lang="en-US" altLang="zh-CN" sz="2800" dirty="0">
                <a:solidFill>
                  <a:srgbClr val="0000FF"/>
                </a:solidFill>
                <a:latin typeface="Comic Sans MS" pitchFamily="66" charset="0"/>
              </a:rPr>
              <a:t>Measure a real workload and weight the programs according to their frequency of execution.</a:t>
            </a:r>
            <a:r>
              <a:rPr lang="en-US" altLang="zh-CN" sz="2800" dirty="0">
                <a:solidFill>
                  <a:srgbClr val="0000FF"/>
                </a:solidFill>
              </a:rPr>
              <a:t> </a:t>
            </a:r>
          </a:p>
          <a:p>
            <a:pPr eaLnBrk="1" hangingPunct="1">
              <a:lnSpc>
                <a:spcPct val="90000"/>
              </a:lnSpc>
            </a:pPr>
            <a:r>
              <a:rPr lang="en-US" altLang="zh-CN" sz="2400" b="1" dirty="0">
                <a:solidFill>
                  <a:srgbClr val="FD0128"/>
                </a:solidFill>
              </a:rPr>
              <a:t>What really matters is how YOUR application performs</a:t>
            </a:r>
            <a:endParaRPr lang="en-US" altLang="zh-CN" dirty="0" smtClean="0">
              <a:solidFill>
                <a:srgbClr val="000000"/>
              </a:solidFill>
            </a:endParaRPr>
          </a:p>
          <a:p>
            <a:pPr eaLnBrk="1" hangingPunct="1">
              <a:lnSpc>
                <a:spcPct val="90000"/>
              </a:lnSpc>
            </a:pPr>
            <a:endParaRPr lang="en-US" altLang="zh-CN" sz="2800" dirty="0"/>
          </a:p>
        </p:txBody>
      </p:sp>
    </p:spTree>
  </p:cSld>
  <p:clrMapOvr>
    <a:masterClrMapping/>
  </p:clrMapOvr>
  <p:transition spd="slow">
    <p:pull dir="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a:xfrm>
            <a:off x="2070251" y="188640"/>
            <a:ext cx="7613650" cy="685800"/>
          </a:xfrm>
        </p:spPr>
        <p:txBody>
          <a:bodyPr/>
          <a:lstStyle/>
          <a:p>
            <a:pPr eaLnBrk="1" hangingPunct="1"/>
            <a:r>
              <a:rPr lang="en-US" altLang="zh-CN" sz="3600" dirty="0">
                <a:solidFill>
                  <a:srgbClr val="FF0000"/>
                </a:solidFill>
              </a:rPr>
              <a:t>New SPEC Performance Numbers</a:t>
            </a:r>
            <a:endParaRPr lang="en-US" altLang="zh-CN" sz="3600" dirty="0">
              <a:solidFill>
                <a:srgbClr val="FF0000"/>
              </a:solidFill>
              <a:latin typeface="Arial Narrow" pitchFamily="34" charset="0"/>
            </a:endParaRPr>
          </a:p>
        </p:txBody>
      </p:sp>
      <p:sp>
        <p:nvSpPr>
          <p:cNvPr id="71683" name="Rectangle 3"/>
          <p:cNvSpPr>
            <a:spLocks noGrp="1" noRot="1" noChangeArrowheads="1"/>
          </p:cNvSpPr>
          <p:nvPr>
            <p:ph idx="1"/>
          </p:nvPr>
        </p:nvSpPr>
        <p:spPr>
          <a:xfrm>
            <a:off x="1457477" y="1268760"/>
            <a:ext cx="8839200" cy="4800600"/>
          </a:xfrm>
        </p:spPr>
        <p:txBody>
          <a:bodyPr/>
          <a:lstStyle/>
          <a:p>
            <a:pPr eaLnBrk="1" hangingPunct="1"/>
            <a:r>
              <a:rPr lang="en-US" altLang="zh-CN" sz="2800" dirty="0">
                <a:solidFill>
                  <a:srgbClr val="000000"/>
                </a:solidFill>
                <a:latin typeface="Comic Sans MS" pitchFamily="66" charset="0"/>
              </a:rPr>
              <a:t>Geometric Mean of 12 (</a:t>
            </a:r>
            <a:r>
              <a:rPr lang="en-US" altLang="zh-CN" sz="2800" dirty="0" err="1">
                <a:solidFill>
                  <a:srgbClr val="000000"/>
                </a:solidFill>
                <a:latin typeface="Comic Sans MS" pitchFamily="66" charset="0"/>
              </a:rPr>
              <a:t>SpecInt</a:t>
            </a:r>
            <a:r>
              <a:rPr lang="en-US" altLang="zh-CN" sz="2800" dirty="0">
                <a:solidFill>
                  <a:srgbClr val="000000"/>
                </a:solidFill>
                <a:latin typeface="Comic Sans MS" pitchFamily="66" charset="0"/>
              </a:rPr>
              <a:t>) and 14 (</a:t>
            </a:r>
            <a:r>
              <a:rPr lang="en-US" altLang="zh-CN" sz="2800" dirty="0" err="1">
                <a:solidFill>
                  <a:srgbClr val="000000"/>
                </a:solidFill>
                <a:latin typeface="Comic Sans MS" pitchFamily="66" charset="0"/>
              </a:rPr>
              <a:t>SpecFP</a:t>
            </a:r>
            <a:r>
              <a:rPr lang="en-US" altLang="zh-CN" sz="2800" dirty="0">
                <a:solidFill>
                  <a:srgbClr val="000000"/>
                </a:solidFill>
                <a:latin typeface="Comic Sans MS" pitchFamily="66" charset="0"/>
              </a:rPr>
              <a:t>) Benchmarks</a:t>
            </a:r>
          </a:p>
          <a:p>
            <a:pPr lvl="1" eaLnBrk="1" hangingPunct="1"/>
            <a:r>
              <a:rPr lang="en-US" altLang="zh-CN" sz="2400" dirty="0">
                <a:solidFill>
                  <a:srgbClr val="000000"/>
                </a:solidFill>
                <a:latin typeface="Comic Sans MS" pitchFamily="66" charset="0"/>
              </a:rPr>
              <a:t>Performance measured against SPARC 10/40</a:t>
            </a:r>
          </a:p>
          <a:p>
            <a:pPr eaLnBrk="1" hangingPunct="1"/>
            <a:r>
              <a:rPr lang="en-US" altLang="zh-CN" sz="2800" dirty="0">
                <a:solidFill>
                  <a:srgbClr val="000000"/>
                </a:solidFill>
                <a:latin typeface="Comic Sans MS" pitchFamily="66" charset="0"/>
              </a:rPr>
              <a:t>2000 Performance Numbers (Microprocessor Report, Dec. 2000)</a:t>
            </a:r>
          </a:p>
          <a:p>
            <a:pPr eaLnBrk="1" hangingPunct="1"/>
            <a:endParaRPr lang="en-US" altLang="zh-CN" dirty="0" smtClean="0"/>
          </a:p>
        </p:txBody>
      </p:sp>
      <p:pic>
        <p:nvPicPr>
          <p:cNvPr id="71684" name="Picture 4"/>
          <p:cNvPicPr>
            <a:picLocks noChangeAspect="1" noChangeArrowheads="1"/>
          </p:cNvPicPr>
          <p:nvPr/>
        </p:nvPicPr>
        <p:blipFill>
          <a:blip r:embed="rId2"/>
          <a:srcRect/>
          <a:stretch>
            <a:fillRect/>
          </a:stretch>
        </p:blipFill>
        <p:spPr bwMode="auto">
          <a:xfrm>
            <a:off x="1805139" y="3669060"/>
            <a:ext cx="8143875" cy="1876425"/>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a:xfrm>
            <a:off x="2082800" y="0"/>
            <a:ext cx="7542213" cy="1066800"/>
          </a:xfrm>
        </p:spPr>
        <p:txBody>
          <a:bodyPr/>
          <a:lstStyle/>
          <a:p>
            <a:pPr eaLnBrk="1" hangingPunct="1"/>
            <a:r>
              <a:rPr lang="en-US" altLang="zh-CN" sz="3600" dirty="0">
                <a:solidFill>
                  <a:srgbClr val="FF0000"/>
                </a:solidFill>
              </a:rPr>
              <a:t>New SPEC Performance Numbers</a:t>
            </a:r>
          </a:p>
        </p:txBody>
      </p:sp>
      <p:sp>
        <p:nvSpPr>
          <p:cNvPr id="72707" name="Rectangle 3"/>
          <p:cNvSpPr>
            <a:spLocks noGrp="1" noRot="1" noChangeArrowheads="1"/>
          </p:cNvSpPr>
          <p:nvPr>
            <p:ph idx="1"/>
          </p:nvPr>
        </p:nvSpPr>
        <p:spPr>
          <a:xfrm>
            <a:off x="2082800" y="1203325"/>
            <a:ext cx="8256588" cy="1987550"/>
          </a:xfrm>
        </p:spPr>
        <p:txBody>
          <a:bodyPr>
            <a:normAutofit lnSpcReduction="10000"/>
          </a:bodyPr>
          <a:lstStyle/>
          <a:p>
            <a:pPr eaLnBrk="1" hangingPunct="1">
              <a:lnSpc>
                <a:spcPct val="90000"/>
              </a:lnSpc>
            </a:pPr>
            <a:r>
              <a:rPr lang="en-US" altLang="zh-CN" sz="2800">
                <a:solidFill>
                  <a:srgbClr val="000000"/>
                </a:solidFill>
                <a:latin typeface="Comic Sans MS" pitchFamily="66" charset="0"/>
              </a:rPr>
              <a:t>Geometric Mean of 12 (SpecInt) and 14 (SpecFP) Benchmarks</a:t>
            </a:r>
          </a:p>
          <a:p>
            <a:pPr lvl="1" eaLnBrk="1" hangingPunct="1">
              <a:lnSpc>
                <a:spcPct val="90000"/>
              </a:lnSpc>
            </a:pPr>
            <a:r>
              <a:rPr lang="en-US" altLang="zh-CN" sz="2400">
                <a:solidFill>
                  <a:srgbClr val="000000"/>
                </a:solidFill>
                <a:latin typeface="Comic Sans MS" pitchFamily="66" charset="0"/>
              </a:rPr>
              <a:t>Performance measured against SPARC 10/40</a:t>
            </a:r>
          </a:p>
          <a:p>
            <a:pPr eaLnBrk="1" hangingPunct="1">
              <a:lnSpc>
                <a:spcPct val="90000"/>
              </a:lnSpc>
            </a:pPr>
            <a:r>
              <a:rPr lang="en-US" altLang="zh-CN" sz="2800">
                <a:solidFill>
                  <a:srgbClr val="000000"/>
                </a:solidFill>
                <a:latin typeface="Comic Sans MS" pitchFamily="66" charset="0"/>
              </a:rPr>
              <a:t>2001 Performance Numbers (Microprocessor Report, Aug. 2001)</a:t>
            </a:r>
            <a:endParaRPr lang="en-US" altLang="zh-CN" sz="2800">
              <a:solidFill>
                <a:srgbClr val="000000"/>
              </a:solidFill>
              <a:latin typeface="Arial Narrow" pitchFamily="34" charset="0"/>
            </a:endParaRPr>
          </a:p>
          <a:p>
            <a:pPr eaLnBrk="1" hangingPunct="1">
              <a:lnSpc>
                <a:spcPct val="90000"/>
              </a:lnSpc>
            </a:pPr>
            <a:endParaRPr lang="en-US" altLang="zh-CN" smtClean="0">
              <a:solidFill>
                <a:srgbClr val="000000"/>
              </a:solidFill>
              <a:latin typeface="Arial Narrow" pitchFamily="34" charset="0"/>
            </a:endParaRPr>
          </a:p>
          <a:p>
            <a:pPr eaLnBrk="1" hangingPunct="1">
              <a:lnSpc>
                <a:spcPct val="90000"/>
              </a:lnSpc>
            </a:pPr>
            <a:endParaRPr lang="en-US" altLang="zh-CN" smtClean="0"/>
          </a:p>
        </p:txBody>
      </p:sp>
      <p:pic>
        <p:nvPicPr>
          <p:cNvPr id="72708" name="Picture 4"/>
          <p:cNvPicPr>
            <a:picLocks noChangeAspect="1" noChangeArrowheads="1"/>
          </p:cNvPicPr>
          <p:nvPr/>
        </p:nvPicPr>
        <p:blipFill>
          <a:blip r:embed="rId2"/>
          <a:srcRect/>
          <a:stretch>
            <a:fillRect/>
          </a:stretch>
        </p:blipFill>
        <p:spPr bwMode="auto">
          <a:xfrm>
            <a:off x="1905001" y="3886200"/>
            <a:ext cx="8181975" cy="1981200"/>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1881159" y="1"/>
            <a:ext cx="8621713" cy="936625"/>
          </a:xfrm>
        </p:spPr>
        <p:txBody>
          <a:bodyPr/>
          <a:lstStyle/>
          <a:p>
            <a:pPr eaLnBrk="1" hangingPunct="1"/>
            <a:r>
              <a:rPr lang="en-US" altLang="zh-CN" dirty="0" smtClean="0"/>
              <a:t>Topics in Chapter</a:t>
            </a:r>
          </a:p>
        </p:txBody>
      </p:sp>
      <p:sp>
        <p:nvSpPr>
          <p:cNvPr id="8195" name="Rectangle 3"/>
          <p:cNvSpPr>
            <a:spLocks noGrp="1" noRot="1" noChangeArrowheads="1"/>
          </p:cNvSpPr>
          <p:nvPr>
            <p:ph idx="1"/>
          </p:nvPr>
        </p:nvSpPr>
        <p:spPr>
          <a:xfrm>
            <a:off x="1847850" y="836613"/>
            <a:ext cx="8534400" cy="5486400"/>
          </a:xfrm>
        </p:spPr>
        <p:txBody>
          <a:bodyPr>
            <a:normAutofit/>
          </a:bodyPr>
          <a:lstStyle/>
          <a:p>
            <a:pPr eaLnBrk="1" hangingPunct="1">
              <a:lnSpc>
                <a:spcPct val="90000"/>
              </a:lnSpc>
              <a:buFont typeface="Wingdings" pitchFamily="2" charset="2"/>
              <a:buNone/>
            </a:pPr>
            <a:r>
              <a:rPr lang="en-US" altLang="zh-CN" sz="2800" dirty="0">
                <a:solidFill>
                  <a:schemeClr val="folHlink"/>
                </a:solidFill>
                <a:latin typeface="Comic Sans MS"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1.4  Trends in Technology</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1.5  Trends in power in Integrated circuits</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1.6  Trends in Cost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1.7  Dependability</a:t>
            </a:r>
          </a:p>
          <a:p>
            <a:pPr eaLnBrk="1" hangingPunct="1">
              <a:lnSpc>
                <a:spcPct val="90000"/>
              </a:lnSpc>
              <a:buFont typeface="Wingdings" pitchFamily="2" charset="2"/>
              <a:buNone/>
            </a:pPr>
            <a:r>
              <a:rPr lang="en-US" altLang="zh-CN" sz="2800" dirty="0">
                <a:solidFill>
                  <a:srgbClr val="B3B4CE"/>
                </a:solidFill>
                <a:latin typeface="Comic Sans MS" pitchFamily="66" charset="0"/>
              </a:rPr>
              <a:t>1.8  Measuring, Reporting and </a:t>
            </a:r>
            <a:r>
              <a:rPr lang="en-US" altLang="zh-CN" sz="2800" dirty="0" err="1">
                <a:solidFill>
                  <a:srgbClr val="B3B4CE"/>
                </a:solidFill>
                <a:latin typeface="Comic Sans MS" pitchFamily="66" charset="0"/>
              </a:rPr>
              <a:t>summerizing</a:t>
            </a:r>
            <a:r>
              <a:rPr lang="en-US" altLang="zh-CN" sz="2800" dirty="0">
                <a:solidFill>
                  <a:srgbClr val="B3B4CE"/>
                </a:solidFill>
                <a:latin typeface="Comic Sans MS" pitchFamily="66" charset="0"/>
              </a:rPr>
              <a:t> </a:t>
            </a:r>
            <a:r>
              <a:rPr lang="en-US" altLang="zh-CN" sz="2800" dirty="0" err="1">
                <a:solidFill>
                  <a:srgbClr val="B3B4CE"/>
                </a:solidFill>
                <a:latin typeface="Comic Sans MS" pitchFamily="66" charset="0"/>
              </a:rPr>
              <a:t>Perf</a:t>
            </a:r>
            <a:r>
              <a:rPr lang="en-US" altLang="zh-CN" sz="2800" dirty="0">
                <a:solidFill>
                  <a:srgbClr val="B3B4CE"/>
                </a:solidFill>
                <a:latin typeface="Comic Sans MS" pitchFamily="66" charset="0"/>
              </a:rPr>
              <a:t>.</a:t>
            </a:r>
          </a:p>
          <a:p>
            <a:pPr eaLnBrk="1" hangingPunct="1">
              <a:lnSpc>
                <a:spcPct val="90000"/>
              </a:lnSpc>
              <a:buFont typeface="Wingdings" pitchFamily="2" charset="2"/>
              <a:buNone/>
            </a:pPr>
            <a:r>
              <a:rPr lang="en-US" altLang="zh-CN" sz="2800" dirty="0">
                <a:solidFill>
                  <a:srgbClr val="0000FF"/>
                </a:solidFill>
                <a:latin typeface="Comic Sans MS" pitchFamily="66" charset="0"/>
              </a:rPr>
              <a:t>1.9 Quantitative Principles of computer Design</a:t>
            </a:r>
            <a:r>
              <a:rPr lang="en-US" altLang="zh-CN" sz="2800" dirty="0">
                <a:solidFill>
                  <a:schemeClr val="folHlink"/>
                </a:solidFill>
                <a:latin typeface="Comic Sans MS" pitchFamily="66" charset="0"/>
              </a:rPr>
              <a:t>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1.10 Putting it altogether</a:t>
            </a:r>
            <a:endParaRPr lang="en-US" altLang="zh-CN" sz="2800" dirty="0"/>
          </a:p>
        </p:txBody>
      </p:sp>
    </p:spTree>
    <p:extLst>
      <p:ext uri="{BB962C8B-B14F-4D97-AF65-F5344CB8AC3E}">
        <p14:creationId xmlns:p14="http://schemas.microsoft.com/office/powerpoint/2010/main" val="2856049281"/>
      </p:ext>
    </p:extLst>
  </p:cSld>
  <p:clrMapOvr>
    <a:masterClrMapping/>
  </p:clrMapOvr>
  <p:transition spd="slow">
    <p:pull dir="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1919536" y="0"/>
            <a:ext cx="6881813" cy="981075"/>
          </a:xfrm>
        </p:spPr>
        <p:txBody>
          <a:bodyPr>
            <a:normAutofit/>
          </a:bodyPr>
          <a:lstStyle/>
          <a:p>
            <a:pPr eaLnBrk="1" hangingPunct="1"/>
            <a:r>
              <a:rPr lang="en-US" altLang="zh-CN" sz="4000" dirty="0"/>
              <a:t>1.9 Quantitative Principles</a:t>
            </a:r>
            <a:r>
              <a:rPr lang="en-US" altLang="zh-CN" sz="4000" dirty="0">
                <a:latin typeface="MyriadMM_700_600_" charset="0"/>
              </a:rPr>
              <a:t> </a:t>
            </a:r>
          </a:p>
        </p:txBody>
      </p:sp>
      <p:sp>
        <p:nvSpPr>
          <p:cNvPr id="9219" name="Rectangle 3"/>
          <p:cNvSpPr>
            <a:spLocks noGrp="1" noRot="1" noChangeArrowheads="1"/>
          </p:cNvSpPr>
          <p:nvPr>
            <p:ph idx="1"/>
          </p:nvPr>
        </p:nvSpPr>
        <p:spPr>
          <a:xfrm>
            <a:off x="1740942" y="1340768"/>
            <a:ext cx="7239000" cy="3848100"/>
          </a:xfrm>
        </p:spPr>
        <p:txBody>
          <a:bodyPr/>
          <a:lstStyle/>
          <a:p>
            <a:pPr eaLnBrk="1" hangingPunct="1"/>
            <a:r>
              <a:rPr lang="en-US" altLang="zh-CN" dirty="0" smtClean="0">
                <a:latin typeface="Comic Sans MS" pitchFamily="66" charset="0"/>
              </a:rPr>
              <a:t>Take advantage of parallelism</a:t>
            </a:r>
          </a:p>
          <a:p>
            <a:pPr eaLnBrk="1" hangingPunct="1"/>
            <a:r>
              <a:rPr lang="en-US" altLang="zh-CN" dirty="0" smtClean="0">
                <a:latin typeface="Comic Sans MS" pitchFamily="66" charset="0"/>
              </a:rPr>
              <a:t>Principle of Locality</a:t>
            </a:r>
          </a:p>
          <a:p>
            <a:pPr eaLnBrk="1" hangingPunct="1"/>
            <a:r>
              <a:rPr lang="en-US" altLang="zh-CN" dirty="0" smtClean="0">
                <a:latin typeface="Comic Sans MS" pitchFamily="66" charset="0"/>
              </a:rPr>
              <a:t>Focus on  the common case</a:t>
            </a:r>
          </a:p>
          <a:p>
            <a:pPr eaLnBrk="1" hangingPunct="1"/>
            <a:r>
              <a:rPr lang="en-US" altLang="zh-CN" dirty="0" smtClean="0">
                <a:latin typeface="Comic Sans MS" pitchFamily="66" charset="0"/>
              </a:rPr>
              <a:t>Amdahl's Law </a:t>
            </a:r>
          </a:p>
          <a:p>
            <a:pPr eaLnBrk="1" hangingPunct="1"/>
            <a:r>
              <a:rPr lang="en-US" altLang="zh-CN" dirty="0" smtClean="0">
                <a:latin typeface="Comic Sans MS" pitchFamily="66" charset="0"/>
              </a:rPr>
              <a:t>CPU Performance Equation</a:t>
            </a:r>
          </a:p>
        </p:txBody>
      </p:sp>
    </p:spTree>
    <p:extLst>
      <p:ext uri="{BB962C8B-B14F-4D97-AF65-F5344CB8AC3E}">
        <p14:creationId xmlns:p14="http://schemas.microsoft.com/office/powerpoint/2010/main" val="2819316779"/>
      </p:ext>
    </p:extLst>
  </p:cSld>
  <p:clrMapOvr>
    <a:masterClrMapping/>
  </p:clrMapOvr>
  <p:transition spd="slow">
    <p:pull dir="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p:txBody>
          <a:bodyPr/>
          <a:lstStyle/>
          <a:p>
            <a:pPr eaLnBrk="1" hangingPunct="1"/>
            <a:r>
              <a:rPr lang="en-US" altLang="zh-CN" sz="4000"/>
              <a:t>Take advantage of parallelism</a:t>
            </a:r>
          </a:p>
        </p:txBody>
      </p:sp>
      <p:sp>
        <p:nvSpPr>
          <p:cNvPr id="10243" name="Rectangle 3"/>
          <p:cNvSpPr>
            <a:spLocks noGrp="1" noRot="1" noChangeArrowheads="1"/>
          </p:cNvSpPr>
          <p:nvPr>
            <p:ph idx="1"/>
          </p:nvPr>
        </p:nvSpPr>
        <p:spPr>
          <a:xfrm>
            <a:off x="1271464" y="1125539"/>
            <a:ext cx="10586103" cy="4795837"/>
          </a:xfrm>
        </p:spPr>
        <p:txBody>
          <a:bodyPr/>
          <a:lstStyle/>
          <a:p>
            <a:pPr eaLnBrk="1" hangingPunct="1"/>
            <a:r>
              <a:rPr lang="en-US" altLang="zh-CN" dirty="0" smtClean="0"/>
              <a:t>Most important methods of improving performance</a:t>
            </a:r>
          </a:p>
          <a:p>
            <a:pPr eaLnBrk="1" hangingPunct="1"/>
            <a:r>
              <a:rPr lang="en-US" altLang="zh-CN" dirty="0" smtClean="0"/>
              <a:t>Parallelism levels</a:t>
            </a:r>
          </a:p>
          <a:p>
            <a:pPr lvl="1" eaLnBrk="1" hangingPunct="1"/>
            <a:r>
              <a:rPr lang="en-US" altLang="zh-CN" dirty="0" smtClean="0"/>
              <a:t>System level: use multiple processors </a:t>
            </a:r>
          </a:p>
          <a:p>
            <a:pPr lvl="1" eaLnBrk="1" hangingPunct="1"/>
            <a:r>
              <a:rPr lang="en-US" altLang="zh-CN" dirty="0" smtClean="0"/>
              <a:t>Instruction level:</a:t>
            </a:r>
          </a:p>
          <a:p>
            <a:pPr lvl="2" eaLnBrk="1" hangingPunct="1"/>
            <a:r>
              <a:rPr lang="en-US" altLang="zh-CN" dirty="0" smtClean="0"/>
              <a:t>Pipelining</a:t>
            </a:r>
          </a:p>
          <a:p>
            <a:pPr lvl="1" eaLnBrk="1" hangingPunct="1"/>
            <a:r>
              <a:rPr lang="en-US" altLang="zh-CN" dirty="0" smtClean="0"/>
              <a:t>Operation level: </a:t>
            </a:r>
          </a:p>
          <a:p>
            <a:pPr lvl="2" eaLnBrk="1" hangingPunct="1"/>
            <a:r>
              <a:rPr lang="en-US" altLang="zh-CN" dirty="0" smtClean="0"/>
              <a:t>set-associate cache</a:t>
            </a:r>
          </a:p>
          <a:p>
            <a:pPr lvl="2" eaLnBrk="1" hangingPunct="1"/>
            <a:r>
              <a:rPr lang="en-US" altLang="zh-CN" dirty="0" smtClean="0"/>
              <a:t>Pipelined function unit</a:t>
            </a:r>
          </a:p>
        </p:txBody>
      </p:sp>
      <p:sp>
        <p:nvSpPr>
          <p:cNvPr id="10244" name="AutoShape 4"/>
          <p:cNvSpPr>
            <a:spLocks noChangeArrowheads="1"/>
          </p:cNvSpPr>
          <p:nvPr/>
        </p:nvSpPr>
        <p:spPr bwMode="auto">
          <a:xfrm>
            <a:off x="6456363" y="3284539"/>
            <a:ext cx="3960812" cy="1584325"/>
          </a:xfrm>
          <a:prstGeom prst="cloudCallout">
            <a:avLst>
              <a:gd name="adj1" fmla="val -47394"/>
              <a:gd name="adj2" fmla="val 38278"/>
            </a:avLst>
          </a:prstGeom>
          <a:solidFill>
            <a:schemeClr val="accent1"/>
          </a:solidFill>
          <a:ln w="12700" cap="sq">
            <a:solidFill>
              <a:schemeClr val="tx1"/>
            </a:solidFill>
            <a:round/>
            <a:headEnd type="none" w="sm" len="sm"/>
            <a:tailEnd type="none" w="sm" len="sm"/>
          </a:ln>
        </p:spPr>
        <p:txBody>
          <a:bodyPr/>
          <a:lstStyle/>
          <a:p>
            <a:pPr algn="ctr"/>
            <a:endParaRPr lang="zh-CN" altLang="zh-CN" sz="1800">
              <a:solidFill>
                <a:schemeClr val="tx1"/>
              </a:solidFill>
            </a:endParaRPr>
          </a:p>
        </p:txBody>
      </p:sp>
      <p:sp>
        <p:nvSpPr>
          <p:cNvPr id="10245" name="Text Box 5"/>
          <p:cNvSpPr txBox="1">
            <a:spLocks noChangeArrowheads="1"/>
          </p:cNvSpPr>
          <p:nvPr/>
        </p:nvSpPr>
        <p:spPr bwMode="auto">
          <a:xfrm>
            <a:off x="6557964" y="3665538"/>
            <a:ext cx="3629025" cy="519112"/>
          </a:xfrm>
          <a:prstGeom prst="rect">
            <a:avLst/>
          </a:prstGeom>
          <a:noFill/>
          <a:ln w="12700" cap="sq" algn="ctr">
            <a:noFill/>
            <a:miter lim="800000"/>
            <a:headEnd type="none" w="sm" len="sm"/>
            <a:tailEnd type="none" w="sm" len="sm"/>
          </a:ln>
        </p:spPr>
        <p:txBody>
          <a:bodyPr wrap="none">
            <a:spAutoFit/>
          </a:bodyPr>
          <a:lstStyle/>
          <a:p>
            <a:pPr algn="ctr"/>
            <a:r>
              <a:rPr lang="en-US" altLang="zh-CN" sz="2800"/>
              <a:t>Any other examples ?</a:t>
            </a:r>
          </a:p>
        </p:txBody>
      </p:sp>
    </p:spTree>
    <p:extLst>
      <p:ext uri="{BB962C8B-B14F-4D97-AF65-F5344CB8AC3E}">
        <p14:creationId xmlns:p14="http://schemas.microsoft.com/office/powerpoint/2010/main" val="1287341614"/>
      </p:ext>
    </p:extLst>
  </p:cSld>
  <p:clrMapOvr>
    <a:masterClrMapping/>
  </p:clrMapOvr>
  <p:transition spd="slow">
    <p:pull dir="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p:txBody>
          <a:bodyPr/>
          <a:lstStyle/>
          <a:p>
            <a:pPr eaLnBrk="1" hangingPunct="1"/>
            <a:r>
              <a:rPr lang="en-US" altLang="zh-CN" b="1" dirty="0" smtClean="0">
                <a:solidFill>
                  <a:srgbClr val="FF0000"/>
                </a:solidFill>
              </a:rPr>
              <a:t>Embedded Computers</a:t>
            </a:r>
          </a:p>
        </p:txBody>
      </p:sp>
      <p:sp>
        <p:nvSpPr>
          <p:cNvPr id="39939" name="Rectangle 3"/>
          <p:cNvSpPr>
            <a:spLocks noGrp="1" noRot="1" noChangeArrowheads="1"/>
          </p:cNvSpPr>
          <p:nvPr>
            <p:ph idx="1"/>
          </p:nvPr>
        </p:nvSpPr>
        <p:spPr>
          <a:xfrm>
            <a:off x="1559496" y="1196976"/>
            <a:ext cx="9505056" cy="4683125"/>
          </a:xfrm>
        </p:spPr>
        <p:txBody>
          <a:bodyPr/>
          <a:lstStyle/>
          <a:p>
            <a:pPr eaLnBrk="1" hangingPunct="1"/>
            <a:r>
              <a:rPr lang="en-US" altLang="zh-CN" sz="2800" dirty="0">
                <a:latin typeface="Comic Sans MS" pitchFamily="66" charset="0"/>
              </a:rPr>
              <a:t>The fastest growing portion of the computer market with widest spread of processing power and cost.</a:t>
            </a:r>
          </a:p>
          <a:p>
            <a:pPr eaLnBrk="1" hangingPunct="1"/>
            <a:r>
              <a:rPr lang="en-US" altLang="zh-CN" sz="2800" dirty="0">
                <a:solidFill>
                  <a:srgbClr val="0000FF"/>
                </a:solidFill>
                <a:latin typeface="Comic Sans MS" pitchFamily="66" charset="0"/>
              </a:rPr>
              <a:t>Requirements</a:t>
            </a:r>
          </a:p>
          <a:p>
            <a:pPr lvl="1"/>
            <a:r>
              <a:rPr lang="en-US" altLang="zh-CN" sz="2400" dirty="0">
                <a:solidFill>
                  <a:srgbClr val="FF0000"/>
                </a:solidFill>
                <a:latin typeface="Comic Sans MS" pitchFamily="66" charset="0"/>
              </a:rPr>
              <a:t>Real time </a:t>
            </a:r>
            <a:r>
              <a:rPr lang="en-US" altLang="zh-CN" sz="2400" dirty="0">
                <a:latin typeface="Comic Sans MS" pitchFamily="66" charset="0"/>
              </a:rPr>
              <a:t>performance (soft &amp; hard)</a:t>
            </a:r>
          </a:p>
          <a:p>
            <a:pPr lvl="1"/>
            <a:r>
              <a:rPr lang="en-US" altLang="zh-CN" sz="2400" dirty="0">
                <a:solidFill>
                  <a:srgbClr val="FF3300"/>
                </a:solidFill>
                <a:latin typeface="Comic Sans MS" pitchFamily="66" charset="0"/>
              </a:rPr>
              <a:t>Strict resource constraints</a:t>
            </a:r>
            <a:endParaRPr lang="en-US" altLang="zh-CN" sz="2400" dirty="0">
              <a:latin typeface="Comic Sans MS" pitchFamily="66" charset="0"/>
            </a:endParaRPr>
          </a:p>
          <a:p>
            <a:pPr lvl="1" eaLnBrk="1" hangingPunct="1"/>
            <a:r>
              <a:rPr lang="en-US" altLang="zh-CN" sz="2400" dirty="0">
                <a:solidFill>
                  <a:srgbClr val="0000FF"/>
                </a:solidFill>
                <a:latin typeface="Comic Sans MS" pitchFamily="66" charset="0"/>
              </a:rPr>
              <a:t>limited memory size, </a:t>
            </a:r>
            <a:r>
              <a:rPr lang="en-US" altLang="zh-CN" sz="2400" dirty="0">
                <a:solidFill>
                  <a:srgbClr val="FF0000"/>
                </a:solidFill>
                <a:latin typeface="Comic Sans MS" pitchFamily="66" charset="0"/>
              </a:rPr>
              <a:t>lower power consumption</a:t>
            </a:r>
            <a:r>
              <a:rPr lang="en-US" altLang="zh-CN" sz="2400" dirty="0">
                <a:latin typeface="Comic Sans MS" pitchFamily="66" charset="0"/>
              </a:rPr>
              <a:t>,... </a:t>
            </a:r>
          </a:p>
          <a:p>
            <a:pPr eaLnBrk="1" hangingPunct="1"/>
            <a:r>
              <a:rPr lang="en-US" altLang="zh-CN" sz="2800" dirty="0">
                <a:latin typeface="Comic Sans MS" pitchFamily="66" charset="0"/>
              </a:rPr>
              <a:t>The use of </a:t>
            </a:r>
            <a:r>
              <a:rPr lang="en-US" altLang="zh-CN" sz="2800" dirty="0">
                <a:solidFill>
                  <a:srgbClr val="0000FF"/>
                </a:solidFill>
                <a:latin typeface="Comic Sans MS" pitchFamily="66" charset="0"/>
              </a:rPr>
              <a:t>processor cores</a:t>
            </a:r>
            <a:r>
              <a:rPr lang="en-US" altLang="zh-CN" sz="2800" dirty="0">
                <a:latin typeface="Comic Sans MS" pitchFamily="66" charset="0"/>
              </a:rPr>
              <a:t> together with </a:t>
            </a:r>
            <a:r>
              <a:rPr lang="en-US" altLang="zh-CN" sz="2800" dirty="0">
                <a:solidFill>
                  <a:srgbClr val="0000FF"/>
                </a:solidFill>
                <a:latin typeface="Comic Sans MS" pitchFamily="66" charset="0"/>
              </a:rPr>
              <a:t>application-specific circuitry.</a:t>
            </a:r>
          </a:p>
          <a:p>
            <a:pPr lvl="1" eaLnBrk="1" hangingPunct="1"/>
            <a:r>
              <a:rPr lang="en-US" altLang="zh-CN" sz="2400" dirty="0">
                <a:latin typeface="Comic Sans MS" pitchFamily="66" charset="0"/>
              </a:rPr>
              <a:t>DSP, mobile computing, mobile phone, Digital TV</a:t>
            </a:r>
          </a:p>
          <a:p>
            <a:pPr marL="457200" lvl="1" indent="0">
              <a:buNone/>
            </a:pPr>
            <a:endParaRPr lang="en-US" altLang="zh-CN" sz="2400" dirty="0">
              <a:latin typeface="Comic Sans MS" pitchFamily="66" charset="0"/>
            </a:endParaRPr>
          </a:p>
        </p:txBody>
      </p:sp>
    </p:spTree>
  </p:cSld>
  <p:clrMapOvr>
    <a:masterClrMapping/>
  </p:clrMapOvr>
  <p:transition spd="slow">
    <p:rand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rrowheads="1"/>
          </p:cNvSpPr>
          <p:nvPr>
            <p:ph type="title"/>
          </p:nvPr>
        </p:nvSpPr>
        <p:spPr>
          <a:xfrm>
            <a:off x="3327401" y="1"/>
            <a:ext cx="6881813" cy="784225"/>
          </a:xfrm>
        </p:spPr>
        <p:txBody>
          <a:bodyPr/>
          <a:lstStyle/>
          <a:p>
            <a:pPr eaLnBrk="1" hangingPunct="1"/>
            <a:r>
              <a:rPr lang="en-US" altLang="zh-CN" b="1" smtClean="0"/>
              <a:t>Principle of Locality</a:t>
            </a:r>
            <a:endParaRPr lang="en-US" altLang="zh-CN" b="1" smtClean="0">
              <a:latin typeface="MyriadMM_565_600_" charset="0"/>
            </a:endParaRPr>
          </a:p>
        </p:txBody>
      </p:sp>
      <p:sp>
        <p:nvSpPr>
          <p:cNvPr id="11267" name="Rectangle 3"/>
          <p:cNvSpPr>
            <a:spLocks noGrp="1" noRot="1" noChangeArrowheads="1"/>
          </p:cNvSpPr>
          <p:nvPr>
            <p:ph idx="1"/>
          </p:nvPr>
        </p:nvSpPr>
        <p:spPr>
          <a:xfrm>
            <a:off x="1343472" y="1052736"/>
            <a:ext cx="8382000" cy="4800600"/>
          </a:xfrm>
        </p:spPr>
        <p:txBody>
          <a:bodyPr/>
          <a:lstStyle/>
          <a:p>
            <a:pPr eaLnBrk="1" hangingPunct="1">
              <a:lnSpc>
                <a:spcPct val="90000"/>
              </a:lnSpc>
              <a:spcBef>
                <a:spcPct val="30000"/>
              </a:spcBef>
            </a:pPr>
            <a:r>
              <a:rPr lang="en-US" altLang="zh-CN" sz="2800" dirty="0">
                <a:solidFill>
                  <a:srgbClr val="0000FF"/>
                </a:solidFill>
                <a:latin typeface="Comic Sans MS" pitchFamily="66" charset="0"/>
              </a:rPr>
              <a:t>Program Property: Programs tend to reuse data and instructions they have used recently.</a:t>
            </a:r>
          </a:p>
          <a:p>
            <a:pPr eaLnBrk="1" hangingPunct="1">
              <a:lnSpc>
                <a:spcPct val="90000"/>
              </a:lnSpc>
              <a:spcBef>
                <a:spcPct val="30000"/>
              </a:spcBef>
            </a:pPr>
            <a:r>
              <a:rPr lang="en-US" altLang="zh-CN" sz="2800" dirty="0">
                <a:latin typeface="Comic Sans MS" pitchFamily="66" charset="0"/>
              </a:rPr>
              <a:t>Rule of thumb:</a:t>
            </a:r>
          </a:p>
          <a:p>
            <a:pPr lvl="1" eaLnBrk="1" hangingPunct="1">
              <a:lnSpc>
                <a:spcPct val="90000"/>
              </a:lnSpc>
              <a:spcBef>
                <a:spcPct val="30000"/>
              </a:spcBef>
            </a:pPr>
            <a:r>
              <a:rPr lang="en-US" altLang="zh-CN" sz="2400" dirty="0">
                <a:latin typeface="Comic Sans MS" pitchFamily="66" charset="0"/>
              </a:rPr>
              <a:t>a program spends </a:t>
            </a:r>
            <a:r>
              <a:rPr lang="en-US" altLang="zh-CN" sz="2400" dirty="0">
                <a:solidFill>
                  <a:srgbClr val="FF0000"/>
                </a:solidFill>
                <a:latin typeface="Comic Sans MS" pitchFamily="66" charset="0"/>
              </a:rPr>
              <a:t>90%</a:t>
            </a:r>
            <a:r>
              <a:rPr lang="en-US" altLang="zh-CN" sz="2400" dirty="0">
                <a:latin typeface="Comic Sans MS" pitchFamily="66" charset="0"/>
              </a:rPr>
              <a:t> of its execution time in only </a:t>
            </a:r>
            <a:r>
              <a:rPr lang="en-US" altLang="zh-CN" sz="2400" dirty="0">
                <a:solidFill>
                  <a:srgbClr val="FF0000"/>
                </a:solidFill>
                <a:latin typeface="Comic Sans MS" pitchFamily="66" charset="0"/>
              </a:rPr>
              <a:t>10%</a:t>
            </a:r>
            <a:r>
              <a:rPr lang="en-US" altLang="zh-CN" sz="2400" dirty="0">
                <a:latin typeface="Comic Sans MS" pitchFamily="66" charset="0"/>
              </a:rPr>
              <a:t> of the code.</a:t>
            </a:r>
          </a:p>
          <a:p>
            <a:pPr eaLnBrk="1" hangingPunct="1">
              <a:lnSpc>
                <a:spcPct val="90000"/>
              </a:lnSpc>
              <a:spcBef>
                <a:spcPct val="30000"/>
              </a:spcBef>
            </a:pPr>
            <a:r>
              <a:rPr lang="en-US" altLang="zh-CN" sz="2800" dirty="0">
                <a:solidFill>
                  <a:srgbClr val="0000FF"/>
                </a:solidFill>
                <a:latin typeface="Comic Sans MS" pitchFamily="66" charset="0"/>
              </a:rPr>
              <a:t>Temporal locality </a:t>
            </a:r>
          </a:p>
          <a:p>
            <a:pPr lvl="1" eaLnBrk="1" hangingPunct="1">
              <a:lnSpc>
                <a:spcPct val="90000"/>
              </a:lnSpc>
              <a:spcBef>
                <a:spcPct val="30000"/>
              </a:spcBef>
            </a:pPr>
            <a:r>
              <a:rPr lang="en-US" altLang="zh-CN" sz="2400" dirty="0">
                <a:latin typeface="Comic Sans MS" pitchFamily="66" charset="0"/>
              </a:rPr>
              <a:t>Recently accessed items are likely to be accessed in the near future.</a:t>
            </a:r>
          </a:p>
          <a:p>
            <a:pPr eaLnBrk="1" hangingPunct="1">
              <a:lnSpc>
                <a:spcPct val="90000"/>
              </a:lnSpc>
              <a:spcBef>
                <a:spcPct val="30000"/>
              </a:spcBef>
            </a:pPr>
            <a:r>
              <a:rPr lang="en-US" altLang="zh-CN" sz="2800" dirty="0">
                <a:solidFill>
                  <a:srgbClr val="0000FF"/>
                </a:solidFill>
                <a:latin typeface="Comic Sans MS" pitchFamily="66" charset="0"/>
              </a:rPr>
              <a:t>Spatial locality </a:t>
            </a:r>
          </a:p>
          <a:p>
            <a:pPr lvl="1" eaLnBrk="1" hangingPunct="1">
              <a:lnSpc>
                <a:spcPct val="90000"/>
              </a:lnSpc>
              <a:spcBef>
                <a:spcPct val="30000"/>
              </a:spcBef>
            </a:pPr>
            <a:r>
              <a:rPr lang="en-US" altLang="zh-CN" sz="2400" dirty="0">
                <a:latin typeface="Comic Sans MS" pitchFamily="66" charset="0"/>
              </a:rPr>
              <a:t>Items whose addresses are near one another tend to be referenced close together in time.</a:t>
            </a:r>
          </a:p>
        </p:txBody>
      </p:sp>
      <p:sp>
        <p:nvSpPr>
          <p:cNvPr id="26628" name="AutoShape 4"/>
          <p:cNvSpPr>
            <a:spLocks noChangeArrowheads="1"/>
          </p:cNvSpPr>
          <p:nvPr/>
        </p:nvSpPr>
        <p:spPr bwMode="auto">
          <a:xfrm>
            <a:off x="9120336" y="528574"/>
            <a:ext cx="2592288" cy="511303"/>
          </a:xfrm>
          <a:prstGeom prst="roundRect">
            <a:avLst>
              <a:gd name="adj" fmla="val 16667"/>
            </a:avLst>
          </a:prstGeom>
          <a:solidFill>
            <a:schemeClr val="accent1"/>
          </a:solidFill>
          <a:ln w="12700" cap="sq">
            <a:solidFill>
              <a:schemeClr val="tx1"/>
            </a:solidFill>
            <a:round/>
            <a:headEnd type="none" w="sm" len="sm"/>
            <a:tailEnd type="none" w="sm" len="sm"/>
          </a:ln>
        </p:spPr>
        <p:txBody>
          <a:bodyPr wrap="none" anchor="ctr"/>
          <a:lstStyle/>
          <a:p>
            <a:pPr algn="ctr"/>
            <a:r>
              <a:rPr lang="en-US" altLang="zh-CN"/>
              <a:t>Any example ?</a:t>
            </a:r>
          </a:p>
        </p:txBody>
      </p:sp>
    </p:spTree>
    <p:extLst>
      <p:ext uri="{BB962C8B-B14F-4D97-AF65-F5344CB8AC3E}">
        <p14:creationId xmlns:p14="http://schemas.microsoft.com/office/powerpoint/2010/main" val="333312001"/>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8"/>
                                        </p:tgtEl>
                                        <p:attrNameLst>
                                          <p:attrName>style.visibility</p:attrName>
                                        </p:attrNameLst>
                                      </p:cBhvr>
                                      <p:to>
                                        <p:strVal val="visible"/>
                                      </p:to>
                                    </p:set>
                                  </p:childTnLst>
                                  <p:subTnLst>
                                    <p:set>
                                      <p:cBhvr override="childStyle">
                                        <p:cTn dur="1" fill="hold" display="0" masterRel="nextClick" afterEffect="1"/>
                                        <p:tgtEl>
                                          <p:spTgt spid="2662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a:xfrm>
            <a:off x="2640014" y="0"/>
            <a:ext cx="7799387" cy="990600"/>
          </a:xfrm>
        </p:spPr>
        <p:txBody>
          <a:bodyPr/>
          <a:lstStyle/>
          <a:p>
            <a:pPr eaLnBrk="1" hangingPunct="1"/>
            <a:r>
              <a:rPr lang="en-US" altLang="zh-CN" smtClean="0"/>
              <a:t>Focus on the common case </a:t>
            </a:r>
          </a:p>
        </p:txBody>
      </p:sp>
      <p:sp>
        <p:nvSpPr>
          <p:cNvPr id="12291" name="Rectangle 3"/>
          <p:cNvSpPr>
            <a:spLocks noGrp="1" noRot="1" noChangeArrowheads="1"/>
          </p:cNvSpPr>
          <p:nvPr>
            <p:ph idx="1"/>
          </p:nvPr>
        </p:nvSpPr>
        <p:spPr>
          <a:xfrm>
            <a:off x="1415480" y="1066800"/>
            <a:ext cx="9433048" cy="4953000"/>
          </a:xfrm>
        </p:spPr>
        <p:txBody>
          <a:bodyPr/>
          <a:lstStyle/>
          <a:p>
            <a:pPr eaLnBrk="1" hangingPunct="1"/>
            <a:r>
              <a:rPr lang="en-US" altLang="zh-CN" dirty="0" smtClean="0">
                <a:latin typeface="Comic Sans MS" pitchFamily="66" charset="0"/>
              </a:rPr>
              <a:t>The most important and pervasive principle of computer design.</a:t>
            </a:r>
          </a:p>
          <a:p>
            <a:pPr lvl="1" eaLnBrk="1" hangingPunct="1"/>
            <a:r>
              <a:rPr lang="en-US" altLang="zh-CN" dirty="0" smtClean="0">
                <a:latin typeface="Comic Sans MS" pitchFamily="66" charset="0"/>
              </a:rPr>
              <a:t>Power, resource allocation, performance, dependability.</a:t>
            </a:r>
          </a:p>
          <a:p>
            <a:pPr lvl="1" eaLnBrk="1" hangingPunct="1"/>
            <a:r>
              <a:rPr lang="en-US" altLang="zh-CN" dirty="0" smtClean="0">
                <a:latin typeface="Comic Sans MS" pitchFamily="66" charset="0"/>
              </a:rPr>
              <a:t>Rule of thumb:  </a:t>
            </a:r>
            <a:r>
              <a:rPr lang="en-US" altLang="zh-CN" dirty="0" smtClean="0">
                <a:solidFill>
                  <a:srgbClr val="0000FF"/>
                </a:solidFill>
                <a:latin typeface="Comic Sans MS" pitchFamily="66" charset="0"/>
              </a:rPr>
              <a:t>simple is fast.</a:t>
            </a:r>
          </a:p>
          <a:p>
            <a:pPr lvl="1" eaLnBrk="1" hangingPunct="1"/>
            <a:r>
              <a:rPr lang="en-US" altLang="zh-CN" dirty="0" smtClean="0">
                <a:solidFill>
                  <a:srgbClr val="0000FF"/>
                </a:solidFill>
                <a:latin typeface="Comic Sans MS" pitchFamily="66" charset="0"/>
              </a:rPr>
              <a:t>Frequent case is often simpler and can be done faster.</a:t>
            </a:r>
          </a:p>
          <a:p>
            <a:pPr eaLnBrk="1" hangingPunct="1"/>
            <a:r>
              <a:rPr lang="en-US" altLang="zh-CN" dirty="0" smtClean="0">
                <a:latin typeface="Comic Sans MS" pitchFamily="66" charset="0"/>
              </a:rPr>
              <a:t>A fundamental law, called </a:t>
            </a:r>
            <a:r>
              <a:rPr lang="en-US" altLang="zh-CN" i="1" dirty="0" smtClean="0">
                <a:latin typeface="Comic Sans MS" pitchFamily="66" charset="0"/>
              </a:rPr>
              <a:t>Amdahl’s Law, </a:t>
            </a:r>
            <a:r>
              <a:rPr lang="en-US" altLang="zh-CN" dirty="0" smtClean="0">
                <a:latin typeface="Comic Sans MS" pitchFamily="66" charset="0"/>
              </a:rPr>
              <a:t>can be used to quantify this principle.</a:t>
            </a:r>
          </a:p>
        </p:txBody>
      </p:sp>
    </p:spTree>
    <p:extLst>
      <p:ext uri="{BB962C8B-B14F-4D97-AF65-F5344CB8AC3E}">
        <p14:creationId xmlns:p14="http://schemas.microsoft.com/office/powerpoint/2010/main" val="2284385598"/>
      </p:ext>
    </p:extLst>
  </p:cSld>
  <p:clrMapOvr>
    <a:masterClrMapping/>
  </p:clrMapOvr>
  <p:transition spd="slow">
    <p:pull dir="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2063552" y="188640"/>
            <a:ext cx="6881812" cy="588963"/>
          </a:xfrm>
        </p:spPr>
        <p:txBody>
          <a:bodyPr>
            <a:normAutofit fontScale="90000"/>
          </a:bodyPr>
          <a:lstStyle/>
          <a:p>
            <a:pPr eaLnBrk="1" hangingPunct="1"/>
            <a:r>
              <a:rPr lang="en-US" altLang="zh-CN" dirty="0" smtClean="0">
                <a:solidFill>
                  <a:srgbClr val="FF0000"/>
                </a:solidFill>
              </a:rPr>
              <a:t>Amdahl’s Law</a:t>
            </a:r>
            <a:endParaRPr lang="en-US" altLang="zh-CN" b="1" dirty="0" smtClean="0">
              <a:solidFill>
                <a:srgbClr val="FF0000"/>
              </a:solidFill>
              <a:latin typeface="Arial Narrow" pitchFamily="34" charset="0"/>
            </a:endParaRPr>
          </a:p>
        </p:txBody>
      </p:sp>
      <p:sp>
        <p:nvSpPr>
          <p:cNvPr id="13315" name="Rectangle 3"/>
          <p:cNvSpPr>
            <a:spLocks noGrp="1" noRot="1" noChangeArrowheads="1"/>
          </p:cNvSpPr>
          <p:nvPr>
            <p:ph idx="1"/>
          </p:nvPr>
        </p:nvSpPr>
        <p:spPr>
          <a:xfrm>
            <a:off x="1809750" y="1214438"/>
            <a:ext cx="8534400" cy="4800600"/>
          </a:xfrm>
        </p:spPr>
        <p:txBody>
          <a:bodyPr/>
          <a:lstStyle/>
          <a:p>
            <a:pPr eaLnBrk="1" hangingPunct="1"/>
            <a:r>
              <a:rPr lang="en-US" altLang="zh-CN" sz="2800" dirty="0">
                <a:solidFill>
                  <a:srgbClr val="0000FF"/>
                </a:solidFill>
                <a:latin typeface="Comic Sans MS" pitchFamily="66" charset="0"/>
              </a:rPr>
              <a:t>The performance improvement to be gained from using some faster mode of execution is limited by the fraction of the time the faster mode can be used.</a:t>
            </a:r>
            <a:endParaRPr lang="en-US" altLang="zh-CN" dirty="0" smtClean="0">
              <a:solidFill>
                <a:srgbClr val="0000FF"/>
              </a:solidFill>
              <a:latin typeface="Comic Sans MS" pitchFamily="66" charset="0"/>
            </a:endParaRPr>
          </a:p>
          <a:p>
            <a:pPr eaLnBrk="1" hangingPunct="1"/>
            <a:r>
              <a:rPr lang="en-US" altLang="zh-CN" sz="2800" dirty="0">
                <a:latin typeface="Comic Sans MS" pitchFamily="66" charset="0"/>
              </a:rPr>
              <a:t>Example</a:t>
            </a:r>
          </a:p>
          <a:p>
            <a:pPr eaLnBrk="1" hangingPunct="1"/>
            <a:endParaRPr lang="en-US" altLang="zh-CN" dirty="0" smtClean="0"/>
          </a:p>
        </p:txBody>
      </p:sp>
      <p:pic>
        <p:nvPicPr>
          <p:cNvPr id="13316" name="Picture 4"/>
          <p:cNvPicPr>
            <a:picLocks noChangeAspect="1" noChangeArrowheads="1"/>
          </p:cNvPicPr>
          <p:nvPr/>
        </p:nvPicPr>
        <p:blipFill>
          <a:blip r:embed="rId2"/>
          <a:srcRect/>
          <a:stretch>
            <a:fillRect/>
          </a:stretch>
        </p:blipFill>
        <p:spPr bwMode="auto">
          <a:xfrm>
            <a:off x="2286000" y="3571875"/>
            <a:ext cx="8382000" cy="2514600"/>
          </a:xfrm>
          <a:prstGeom prst="rect">
            <a:avLst/>
          </a:prstGeom>
          <a:noFill/>
          <a:ln w="9525">
            <a:noFill/>
            <a:miter lim="800000"/>
            <a:headEnd/>
            <a:tailEnd/>
          </a:ln>
        </p:spPr>
      </p:pic>
    </p:spTree>
    <p:extLst>
      <p:ext uri="{BB962C8B-B14F-4D97-AF65-F5344CB8AC3E}">
        <p14:creationId xmlns:p14="http://schemas.microsoft.com/office/powerpoint/2010/main" val="3271613363"/>
      </p:ext>
    </p:extLst>
  </p:cSld>
  <p:clrMapOvr>
    <a:masterClrMapping/>
  </p:clrMapOvr>
  <p:transition spd="slow">
    <p:pull dir="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Rot="1" noChangeArrowheads="1"/>
          </p:cNvSpPr>
          <p:nvPr>
            <p:ph type="title"/>
          </p:nvPr>
        </p:nvSpPr>
        <p:spPr>
          <a:xfrm>
            <a:off x="3260726" y="0"/>
            <a:ext cx="6880225" cy="654050"/>
          </a:xfrm>
        </p:spPr>
        <p:txBody>
          <a:bodyPr>
            <a:normAutofit fontScale="90000"/>
          </a:bodyPr>
          <a:lstStyle/>
          <a:p>
            <a:pPr eaLnBrk="1" hangingPunct="1"/>
            <a:r>
              <a:rPr lang="en-US" altLang="zh-CN" smtClean="0"/>
              <a:t>Amdahl’s law</a:t>
            </a:r>
          </a:p>
        </p:txBody>
      </p:sp>
      <p:sp>
        <p:nvSpPr>
          <p:cNvPr id="1028" name="Rectangle 3"/>
          <p:cNvSpPr>
            <a:spLocks noGrp="1" noRot="1" noChangeArrowheads="1"/>
          </p:cNvSpPr>
          <p:nvPr>
            <p:ph idx="1"/>
          </p:nvPr>
        </p:nvSpPr>
        <p:spPr>
          <a:xfrm>
            <a:off x="2452689" y="3643314"/>
            <a:ext cx="7870825" cy="1724025"/>
          </a:xfrm>
        </p:spPr>
        <p:txBody>
          <a:bodyPr>
            <a:normAutofit lnSpcReduction="10000"/>
          </a:bodyPr>
          <a:lstStyle/>
          <a:p>
            <a:pPr eaLnBrk="1" hangingPunct="1">
              <a:lnSpc>
                <a:spcPct val="115000"/>
              </a:lnSpc>
              <a:buClr>
                <a:schemeClr val="tx1"/>
              </a:buClr>
              <a:buFontTx/>
              <a:buChar char="•"/>
            </a:pPr>
            <a:r>
              <a:rPr lang="en-US" altLang="zh-CN" sz="2400">
                <a:latin typeface="Comic Sans MS" pitchFamily="66" charset="0"/>
              </a:rPr>
              <a:t>Increasing the clock rate would not affect memory access time</a:t>
            </a:r>
          </a:p>
          <a:p>
            <a:pPr eaLnBrk="1" hangingPunct="1">
              <a:lnSpc>
                <a:spcPct val="115000"/>
              </a:lnSpc>
              <a:buClr>
                <a:schemeClr val="tx1"/>
              </a:buClr>
              <a:buFontTx/>
              <a:buChar char="•"/>
            </a:pPr>
            <a:r>
              <a:rPr lang="en-US" altLang="zh-CN" sz="2400">
                <a:latin typeface="Comic Sans MS" pitchFamily="66" charset="0"/>
              </a:rPr>
              <a:t>Using a floating point processing unit does not speed integer ALU operations</a:t>
            </a:r>
          </a:p>
        </p:txBody>
      </p:sp>
      <p:graphicFrame>
        <p:nvGraphicFramePr>
          <p:cNvPr id="1026" name="Object 4"/>
          <p:cNvGraphicFramePr>
            <a:graphicFrameLocks noChangeAspect="1"/>
          </p:cNvGraphicFramePr>
          <p:nvPr/>
        </p:nvGraphicFramePr>
        <p:xfrm>
          <a:off x="2024063" y="1214438"/>
          <a:ext cx="8451850" cy="1985962"/>
        </p:xfrm>
        <a:graphic>
          <a:graphicData uri="http://schemas.openxmlformats.org/presentationml/2006/ole">
            <mc:AlternateContent xmlns:mc="http://schemas.openxmlformats.org/markup-compatibility/2006">
              <mc:Choice xmlns:v="urn:schemas-microsoft-com:vml" Requires="v">
                <p:oleObj spid="_x0000_s53250" name="Equation" r:id="rId3" imgW="5562360" imgH="1307880" progId="Equation.3">
                  <p:embed/>
                </p:oleObj>
              </mc:Choice>
              <mc:Fallback>
                <p:oleObj name="Equation" r:id="rId3" imgW="5562360" imgH="1307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1214438"/>
                        <a:ext cx="8451850" cy="1985962"/>
                      </a:xfrm>
                      <a:prstGeom prst="rect">
                        <a:avLst/>
                      </a:prstGeom>
                      <a:solidFill>
                        <a:srgbClr val="FFFF66"/>
                      </a:solidFill>
                      <a:ln>
                        <a:noFill/>
                      </a:ln>
                      <a:effectLst>
                        <a:outerShdw dist="35921" dir="2700000" algn="ctr" rotWithShape="0">
                          <a:schemeClr val="bg2"/>
                        </a:outerShdw>
                      </a:effectLst>
                      <a:extLst>
                        <a:ext uri="{91240B29-F687-4F45-9708-019B960494DF}">
                          <a14:hiddenLine xmlns:a14="http://schemas.microsoft.com/office/drawing/2010/main" w="9525">
                            <a:solidFill>
                              <a:srgbClr val="660033"/>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30236685"/>
      </p:ext>
    </p:extLst>
  </p:cSld>
  <p:clrMapOvr>
    <a:masterClrMapping/>
  </p:clrMapOvr>
  <p:transition spd="slow">
    <p:pull dir="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a:xfrm>
            <a:off x="3327401" y="0"/>
            <a:ext cx="6881813" cy="928688"/>
          </a:xfrm>
        </p:spPr>
        <p:txBody>
          <a:bodyPr/>
          <a:lstStyle/>
          <a:p>
            <a:pPr eaLnBrk="1" hangingPunct="1"/>
            <a:r>
              <a:rPr lang="en-US" altLang="zh-CN" smtClean="0"/>
              <a:t>Amdahl’s law</a:t>
            </a:r>
          </a:p>
        </p:txBody>
      </p:sp>
      <p:sp>
        <p:nvSpPr>
          <p:cNvPr id="14339" name="Rectangle 3"/>
          <p:cNvSpPr>
            <a:spLocks noGrp="1" noRot="1" noChangeArrowheads="1"/>
          </p:cNvSpPr>
          <p:nvPr>
            <p:ph idx="1"/>
          </p:nvPr>
        </p:nvSpPr>
        <p:spPr>
          <a:xfrm>
            <a:off x="2166938" y="1214438"/>
            <a:ext cx="7772400" cy="4267200"/>
          </a:xfrm>
        </p:spPr>
        <p:txBody>
          <a:bodyPr/>
          <a:lstStyle/>
          <a:p>
            <a:pPr eaLnBrk="1" hangingPunct="1"/>
            <a:r>
              <a:rPr lang="en-US" altLang="zh-CN" sz="2400">
                <a:latin typeface="Comic Sans MS" pitchFamily="66" charset="0"/>
              </a:rPr>
              <a:t>Amdahl's law defines the </a:t>
            </a:r>
            <a:r>
              <a:rPr lang="en-US" altLang="zh-CN" sz="2400">
                <a:solidFill>
                  <a:srgbClr val="FF0000"/>
                </a:solidFill>
                <a:latin typeface="Comic Sans MS" pitchFamily="66" charset="0"/>
              </a:rPr>
              <a:t>speedup</a:t>
            </a:r>
          </a:p>
          <a:p>
            <a:pPr eaLnBrk="1" hangingPunct="1"/>
            <a:endParaRPr lang="en-US" altLang="zh-CN" sz="2800">
              <a:solidFill>
                <a:srgbClr val="FF0000"/>
              </a:solidFill>
              <a:latin typeface="Comic Sans MS" pitchFamily="66" charset="0"/>
            </a:endParaRPr>
          </a:p>
          <a:p>
            <a:pPr eaLnBrk="1" hangingPunct="1"/>
            <a:endParaRPr lang="en-US" altLang="zh-CN" sz="2800">
              <a:solidFill>
                <a:srgbClr val="FF0000"/>
              </a:solidFill>
              <a:latin typeface="Comic Sans MS" pitchFamily="66" charset="0"/>
            </a:endParaRPr>
          </a:p>
          <a:p>
            <a:pPr eaLnBrk="1" hangingPunct="1"/>
            <a:r>
              <a:rPr lang="en-US" altLang="zh-CN" sz="2400">
                <a:latin typeface="Comic Sans MS" pitchFamily="66" charset="0"/>
              </a:rPr>
              <a:t>If we know two factors:</a:t>
            </a:r>
          </a:p>
          <a:p>
            <a:pPr lvl="1" eaLnBrk="1" hangingPunct="1"/>
            <a:r>
              <a:rPr lang="en-US" altLang="zh-CN" sz="2000" b="1">
                <a:solidFill>
                  <a:srgbClr val="FF0000"/>
                </a:solidFill>
                <a:latin typeface="Comic Sans MS" pitchFamily="66" charset="0"/>
              </a:rPr>
              <a:t>Fraction enhanced</a:t>
            </a:r>
            <a:r>
              <a:rPr lang="en-US" altLang="zh-CN" sz="2000" b="1">
                <a:latin typeface="Comic Sans MS" pitchFamily="66" charset="0"/>
              </a:rPr>
              <a:t> : Fraction of computation time in original machine that can be converted to take advantage of the enhancement.</a:t>
            </a:r>
            <a:r>
              <a:rPr lang="en-US" altLang="zh-CN" b="1" smtClean="0"/>
              <a:t> </a:t>
            </a:r>
          </a:p>
          <a:p>
            <a:pPr lvl="1" eaLnBrk="1" hangingPunct="1"/>
            <a:r>
              <a:rPr lang="en-US" altLang="zh-CN" sz="1800" b="1">
                <a:solidFill>
                  <a:srgbClr val="FF0000"/>
                </a:solidFill>
                <a:latin typeface="Comic Sans MS" pitchFamily="66" charset="0"/>
              </a:rPr>
              <a:t>Speedup enhanced in enhanced mode</a:t>
            </a:r>
            <a:r>
              <a:rPr lang="en-US" altLang="zh-CN" sz="1800" b="1">
                <a:latin typeface="Comic Sans MS" pitchFamily="66" charset="0"/>
              </a:rPr>
              <a:t> : Improvement gained by enhanced execution mode: </a:t>
            </a:r>
          </a:p>
          <a:p>
            <a:pPr lvl="1" eaLnBrk="1" hangingPunct="1"/>
            <a:endParaRPr lang="en-US" altLang="zh-CN" b="1" smtClean="0"/>
          </a:p>
        </p:txBody>
      </p:sp>
      <p:pic>
        <p:nvPicPr>
          <p:cNvPr id="14340" name="Picture 4" descr="chap1_3-1new"/>
          <p:cNvPicPr>
            <a:picLocks noChangeAspect="1" noChangeArrowheads="1"/>
          </p:cNvPicPr>
          <p:nvPr/>
        </p:nvPicPr>
        <p:blipFill>
          <a:blip r:embed="rId2"/>
          <a:srcRect/>
          <a:stretch>
            <a:fillRect/>
          </a:stretch>
        </p:blipFill>
        <p:spPr bwMode="auto">
          <a:xfrm>
            <a:off x="2381250" y="1714500"/>
            <a:ext cx="7696200" cy="838200"/>
          </a:xfrm>
          <a:prstGeom prst="rect">
            <a:avLst/>
          </a:prstGeom>
          <a:noFill/>
          <a:ln w="9525">
            <a:noFill/>
            <a:miter lim="800000"/>
            <a:headEnd/>
            <a:tailEnd/>
          </a:ln>
        </p:spPr>
      </p:pic>
      <p:pic>
        <p:nvPicPr>
          <p:cNvPr id="14341" name="Picture 5" descr="chap1_3-3new"/>
          <p:cNvPicPr>
            <a:picLocks noChangeAspect="1" noChangeArrowheads="1"/>
          </p:cNvPicPr>
          <p:nvPr/>
        </p:nvPicPr>
        <p:blipFill>
          <a:blip r:embed="rId3"/>
          <a:srcRect/>
          <a:stretch>
            <a:fillRect/>
          </a:stretch>
        </p:blipFill>
        <p:spPr bwMode="auto">
          <a:xfrm>
            <a:off x="2438400" y="4800600"/>
            <a:ext cx="7696200" cy="914400"/>
          </a:xfrm>
          <a:prstGeom prst="rect">
            <a:avLst/>
          </a:prstGeom>
          <a:noFill/>
          <a:ln w="9525">
            <a:noFill/>
            <a:miter lim="800000"/>
            <a:headEnd/>
            <a:tailEnd/>
          </a:ln>
        </p:spPr>
      </p:pic>
    </p:spTree>
    <p:extLst>
      <p:ext uri="{BB962C8B-B14F-4D97-AF65-F5344CB8AC3E}">
        <p14:creationId xmlns:p14="http://schemas.microsoft.com/office/powerpoint/2010/main" val="889264334"/>
      </p:ext>
    </p:extLst>
  </p:cSld>
  <p:clrMapOvr>
    <a:masterClrMapping/>
  </p:clrMapOvr>
  <p:transition spd="slow">
    <p:pull dir="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a:xfrm>
            <a:off x="2782889" y="1"/>
            <a:ext cx="7686675" cy="765175"/>
          </a:xfrm>
        </p:spPr>
        <p:txBody>
          <a:bodyPr/>
          <a:lstStyle/>
          <a:p>
            <a:pPr eaLnBrk="1" hangingPunct="1"/>
            <a:r>
              <a:rPr lang="en-US" altLang="zh-CN" smtClean="0"/>
              <a:t>Speedup Equation</a:t>
            </a:r>
          </a:p>
        </p:txBody>
      </p:sp>
      <p:sp>
        <p:nvSpPr>
          <p:cNvPr id="15363" name="Rectangle 3"/>
          <p:cNvSpPr>
            <a:spLocks noGrp="1" noRot="1" noChangeArrowheads="1"/>
          </p:cNvSpPr>
          <p:nvPr>
            <p:ph idx="1"/>
          </p:nvPr>
        </p:nvSpPr>
        <p:spPr>
          <a:xfrm>
            <a:off x="1703512" y="2715470"/>
            <a:ext cx="8839200" cy="3733800"/>
          </a:xfrm>
        </p:spPr>
        <p:txBody>
          <a:bodyPr/>
          <a:lstStyle/>
          <a:p>
            <a:pPr eaLnBrk="1" hangingPunct="1">
              <a:lnSpc>
                <a:spcPct val="90000"/>
              </a:lnSpc>
            </a:pPr>
            <a:r>
              <a:rPr lang="en-US" altLang="zh-CN" sz="2400" dirty="0">
                <a:latin typeface="Comic Sans MS" pitchFamily="66" charset="0"/>
              </a:rPr>
              <a:t>Example:</a:t>
            </a:r>
            <a:endParaRPr lang="en-US" altLang="zh-CN" dirty="0" smtClean="0"/>
          </a:p>
          <a:p>
            <a:pPr lvl="1" eaLnBrk="1" hangingPunct="1">
              <a:lnSpc>
                <a:spcPct val="90000"/>
              </a:lnSpc>
            </a:pPr>
            <a:r>
              <a:rPr lang="en-US" altLang="zh-CN" sz="2400" dirty="0">
                <a:latin typeface="Comic Sans MS" pitchFamily="66" charset="0"/>
              </a:rPr>
              <a:t>A server system with an enhanced CPU( </a:t>
            </a:r>
            <a:r>
              <a:rPr lang="en-US" altLang="zh-CN" sz="2400" dirty="0">
                <a:solidFill>
                  <a:schemeClr val="hlink"/>
                </a:solidFill>
                <a:latin typeface="Comic Sans MS" pitchFamily="66" charset="0"/>
              </a:rPr>
              <a:t>10</a:t>
            </a:r>
            <a:r>
              <a:rPr lang="en-US" altLang="zh-CN" sz="2400" dirty="0">
                <a:latin typeface="Comic Sans MS" pitchFamily="66" charset="0"/>
              </a:rPr>
              <a:t> times faster than the original one) used for Web serving. Assuming the original CPU is busy with computation </a:t>
            </a:r>
            <a:r>
              <a:rPr lang="en-US" altLang="zh-CN" sz="2400" dirty="0">
                <a:solidFill>
                  <a:schemeClr val="hlink"/>
                </a:solidFill>
                <a:latin typeface="Comic Sans MS" pitchFamily="66" charset="0"/>
              </a:rPr>
              <a:t>40%</a:t>
            </a:r>
            <a:r>
              <a:rPr lang="en-US" altLang="zh-CN" sz="2400" dirty="0">
                <a:latin typeface="Comic Sans MS" pitchFamily="66" charset="0"/>
              </a:rPr>
              <a:t> of the time and is waiting for I/O 60% of the time.</a:t>
            </a:r>
            <a:r>
              <a:rPr lang="en-US" altLang="zh-CN" dirty="0" smtClean="0"/>
              <a:t> </a:t>
            </a:r>
          </a:p>
          <a:p>
            <a:pPr eaLnBrk="1" hangingPunct="1">
              <a:lnSpc>
                <a:spcPct val="90000"/>
              </a:lnSpc>
            </a:pPr>
            <a:r>
              <a:rPr lang="en-US" altLang="zh-CN" sz="2400" dirty="0">
                <a:latin typeface="Comic Sans MS" pitchFamily="66" charset="0"/>
              </a:rPr>
              <a:t>Answer:</a:t>
            </a:r>
          </a:p>
          <a:p>
            <a:pPr lvl="1" eaLnBrk="1" hangingPunct="1">
              <a:lnSpc>
                <a:spcPct val="90000"/>
              </a:lnSpc>
            </a:pPr>
            <a:r>
              <a:rPr lang="en-US" altLang="zh-CN" sz="2400" dirty="0" err="1">
                <a:latin typeface="Comic Sans MS" pitchFamily="66" charset="0"/>
              </a:rPr>
              <a:t>Fraction</a:t>
            </a:r>
            <a:r>
              <a:rPr lang="en-US" altLang="zh-CN" sz="2400" baseline="-20000" dirty="0" err="1">
                <a:latin typeface="Comic Sans MS" pitchFamily="66" charset="0"/>
              </a:rPr>
              <a:t>enhanced</a:t>
            </a:r>
            <a:r>
              <a:rPr lang="en-US" altLang="zh-CN" sz="2400" dirty="0">
                <a:latin typeface="Comic Sans MS" pitchFamily="66" charset="0"/>
              </a:rPr>
              <a:t> = 0.4, </a:t>
            </a:r>
            <a:r>
              <a:rPr lang="en-US" altLang="zh-CN" sz="2400" dirty="0" err="1">
                <a:latin typeface="Comic Sans MS" pitchFamily="66" charset="0"/>
              </a:rPr>
              <a:t>Speedup</a:t>
            </a:r>
            <a:r>
              <a:rPr lang="en-US" altLang="zh-CN" sz="2400" baseline="-20000" dirty="0" err="1">
                <a:latin typeface="Comic Sans MS" pitchFamily="66" charset="0"/>
              </a:rPr>
              <a:t>enhanced</a:t>
            </a:r>
            <a:r>
              <a:rPr lang="en-US" altLang="zh-CN" sz="2400" dirty="0">
                <a:latin typeface="Comic Sans MS" pitchFamily="66" charset="0"/>
              </a:rPr>
              <a:t> =10</a:t>
            </a:r>
            <a:r>
              <a:rPr lang="en-US" altLang="zh-CN" dirty="0" smtClean="0"/>
              <a:t> </a:t>
            </a:r>
          </a:p>
          <a:p>
            <a:pPr lvl="1" eaLnBrk="1" hangingPunct="1">
              <a:lnSpc>
                <a:spcPct val="90000"/>
              </a:lnSpc>
            </a:pPr>
            <a:r>
              <a:rPr lang="en-US" altLang="zh-CN" sz="2400" dirty="0">
                <a:latin typeface="Comic Sans MS" pitchFamily="66" charset="0"/>
              </a:rPr>
              <a:t>Speedup = </a:t>
            </a:r>
            <a:r>
              <a:rPr lang="en-US" altLang="zh-CN" sz="2400" u="sng" dirty="0">
                <a:latin typeface="Comic Sans MS" pitchFamily="66" charset="0"/>
              </a:rPr>
              <a:t>       1       </a:t>
            </a:r>
            <a:r>
              <a:rPr lang="en-US" altLang="zh-CN" sz="2400" dirty="0">
                <a:latin typeface="Comic Sans MS" pitchFamily="66" charset="0"/>
              </a:rPr>
              <a:t>= </a:t>
            </a:r>
            <a:r>
              <a:rPr lang="en-US" altLang="zh-CN" sz="2400" u="sng" dirty="0">
                <a:latin typeface="Comic Sans MS" pitchFamily="66" charset="0"/>
              </a:rPr>
              <a:t>    1    </a:t>
            </a:r>
            <a:r>
              <a:rPr lang="en-US" altLang="zh-CN" sz="2400" dirty="0">
                <a:latin typeface="Comic Sans MS" pitchFamily="66" charset="0"/>
              </a:rPr>
              <a:t>= 1.56</a:t>
            </a:r>
            <a:r>
              <a:rPr lang="en-US" altLang="zh-CN" sz="2400" u="sng" dirty="0">
                <a:latin typeface="Comic Sans MS" pitchFamily="66" charset="0"/>
              </a:rPr>
              <a:t>  </a:t>
            </a:r>
          </a:p>
          <a:p>
            <a:pPr lvl="1" eaLnBrk="1" hangingPunct="1">
              <a:lnSpc>
                <a:spcPct val="90000"/>
              </a:lnSpc>
              <a:spcBef>
                <a:spcPct val="0"/>
              </a:spcBef>
              <a:buFont typeface="Wingdings" pitchFamily="2" charset="2"/>
              <a:buNone/>
            </a:pPr>
            <a:r>
              <a:rPr lang="en-US" altLang="zh-CN" sz="2400" dirty="0">
                <a:latin typeface="Comic Sans MS" pitchFamily="66" charset="0"/>
              </a:rPr>
              <a:t>                    0.6 + </a:t>
            </a:r>
            <a:r>
              <a:rPr lang="en-US" altLang="zh-CN" sz="2400" u="sng" dirty="0">
                <a:latin typeface="Comic Sans MS" pitchFamily="66" charset="0"/>
              </a:rPr>
              <a:t>0.4 </a:t>
            </a:r>
            <a:r>
              <a:rPr lang="en-US" altLang="zh-CN" sz="2400" dirty="0">
                <a:latin typeface="Comic Sans MS" pitchFamily="66" charset="0"/>
              </a:rPr>
              <a:t>     0.64</a:t>
            </a:r>
            <a:r>
              <a:rPr lang="en-US" altLang="zh-CN" sz="2000" dirty="0">
                <a:latin typeface="Comic Sans MS" pitchFamily="66" charset="0"/>
              </a:rPr>
              <a:t> </a:t>
            </a:r>
          </a:p>
          <a:p>
            <a:pPr lvl="1" eaLnBrk="1" hangingPunct="1">
              <a:lnSpc>
                <a:spcPct val="90000"/>
              </a:lnSpc>
              <a:spcBef>
                <a:spcPct val="0"/>
              </a:spcBef>
              <a:buFont typeface="Wingdings" pitchFamily="2" charset="2"/>
              <a:buNone/>
            </a:pPr>
            <a:r>
              <a:rPr lang="en-US" altLang="zh-CN" sz="2400" dirty="0">
                <a:latin typeface="Comic Sans MS" pitchFamily="66" charset="0"/>
              </a:rPr>
              <a:t>                             10</a:t>
            </a:r>
            <a:endParaRPr lang="en-US" altLang="zh-CN" sz="2000" b="1" dirty="0">
              <a:latin typeface="Comic Sans MS" pitchFamily="66" charset="0"/>
            </a:endParaRPr>
          </a:p>
        </p:txBody>
      </p:sp>
      <p:pic>
        <p:nvPicPr>
          <p:cNvPr id="15364" name="Picture 4" descr="chap1_3-4new"/>
          <p:cNvPicPr>
            <a:picLocks noChangeAspect="1" noChangeArrowheads="1"/>
          </p:cNvPicPr>
          <p:nvPr/>
        </p:nvPicPr>
        <p:blipFill>
          <a:blip r:embed="rId2"/>
          <a:srcRect/>
          <a:stretch>
            <a:fillRect/>
          </a:stretch>
        </p:blipFill>
        <p:spPr bwMode="auto">
          <a:xfrm>
            <a:off x="2286000" y="1125673"/>
            <a:ext cx="7924800" cy="1568450"/>
          </a:xfrm>
          <a:prstGeom prst="rect">
            <a:avLst/>
          </a:prstGeom>
          <a:noFill/>
          <a:ln w="28575">
            <a:solidFill>
              <a:srgbClr val="FF0000"/>
            </a:solidFill>
            <a:miter lim="800000"/>
            <a:headEnd/>
            <a:tailEnd/>
          </a:ln>
        </p:spPr>
      </p:pic>
      <p:sp>
        <p:nvSpPr>
          <p:cNvPr id="15365" name="Rectangle 5"/>
          <p:cNvSpPr>
            <a:spLocks noChangeArrowheads="1"/>
          </p:cNvSpPr>
          <p:nvPr/>
        </p:nvSpPr>
        <p:spPr bwMode="auto">
          <a:xfrm>
            <a:off x="4079776" y="1206923"/>
            <a:ext cx="1371600" cy="1066800"/>
          </a:xfrm>
          <a:prstGeom prst="rect">
            <a:avLst/>
          </a:prstGeom>
          <a:noFill/>
          <a:ln w="38100" cap="sq">
            <a:solidFill>
              <a:srgbClr val="FFC000"/>
            </a:solidFill>
            <a:miter lim="800000"/>
            <a:headEnd type="none" w="sm" len="sm"/>
            <a:tailEnd type="none" w="sm" len="sm"/>
          </a:ln>
        </p:spPr>
        <p:txBody>
          <a:bodyPr wrap="none" anchor="ctr"/>
          <a:lstStyle/>
          <a:p>
            <a:endParaRPr lang="zh-CN" altLang="en-US"/>
          </a:p>
        </p:txBody>
      </p:sp>
    </p:spTree>
    <p:extLst>
      <p:ext uri="{BB962C8B-B14F-4D97-AF65-F5344CB8AC3E}">
        <p14:creationId xmlns:p14="http://schemas.microsoft.com/office/powerpoint/2010/main" val="1862308313"/>
      </p:ext>
    </p:extLst>
  </p:cSld>
  <p:clrMapOvr>
    <a:masterClrMapping/>
  </p:clrMapOvr>
  <p:transition spd="slow">
    <p:pull dir="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a:xfrm>
            <a:off x="2135560" y="116632"/>
            <a:ext cx="6880225" cy="523875"/>
          </a:xfrm>
        </p:spPr>
        <p:txBody>
          <a:bodyPr>
            <a:normAutofit fontScale="90000"/>
          </a:bodyPr>
          <a:lstStyle/>
          <a:p>
            <a:pPr eaLnBrk="1" hangingPunct="1"/>
            <a:r>
              <a:rPr lang="en-US" altLang="zh-CN" dirty="0" smtClean="0">
                <a:solidFill>
                  <a:srgbClr val="FF0000"/>
                </a:solidFill>
              </a:rPr>
              <a:t>Another Example</a:t>
            </a:r>
          </a:p>
        </p:txBody>
      </p:sp>
      <p:sp>
        <p:nvSpPr>
          <p:cNvPr id="16387" name="Rectangle 3"/>
          <p:cNvSpPr>
            <a:spLocks noGrp="1" noRot="1" noChangeArrowheads="1"/>
          </p:cNvSpPr>
          <p:nvPr>
            <p:ph idx="1"/>
          </p:nvPr>
        </p:nvSpPr>
        <p:spPr>
          <a:xfrm>
            <a:off x="1828800" y="1143000"/>
            <a:ext cx="8839200" cy="5334000"/>
          </a:xfrm>
        </p:spPr>
        <p:txBody>
          <a:bodyPr/>
          <a:lstStyle/>
          <a:p>
            <a:pPr eaLnBrk="1" hangingPunct="1">
              <a:lnSpc>
                <a:spcPct val="90000"/>
              </a:lnSpc>
            </a:pPr>
            <a:r>
              <a:rPr lang="en-US" altLang="zh-CN" sz="2400" dirty="0">
                <a:latin typeface="Comic Sans MS" pitchFamily="66" charset="0"/>
              </a:rPr>
              <a:t>Implementations of </a:t>
            </a:r>
            <a:r>
              <a:rPr lang="en-US" altLang="zh-CN" sz="2400" dirty="0">
                <a:solidFill>
                  <a:srgbClr val="0000FF"/>
                </a:solidFill>
                <a:latin typeface="Comic Sans MS" pitchFamily="66" charset="0"/>
              </a:rPr>
              <a:t>floating-point (FP) square root </a:t>
            </a:r>
            <a:r>
              <a:rPr lang="en-US" altLang="zh-CN" sz="2400" dirty="0">
                <a:latin typeface="Comic Sans MS" pitchFamily="66" charset="0"/>
              </a:rPr>
              <a:t>vary significantly in performance</a:t>
            </a:r>
          </a:p>
          <a:p>
            <a:pPr eaLnBrk="1" hangingPunct="1">
              <a:lnSpc>
                <a:spcPct val="90000"/>
              </a:lnSpc>
            </a:pPr>
            <a:r>
              <a:rPr lang="en-US" altLang="zh-CN" sz="2400" dirty="0">
                <a:latin typeface="Comic Sans MS" pitchFamily="66" charset="0"/>
              </a:rPr>
              <a:t>Two enhancement proposal</a:t>
            </a:r>
          </a:p>
          <a:p>
            <a:pPr lvl="1" eaLnBrk="1" hangingPunct="1">
              <a:lnSpc>
                <a:spcPct val="90000"/>
              </a:lnSpc>
            </a:pPr>
            <a:r>
              <a:rPr lang="en-US" altLang="zh-CN" sz="2000" dirty="0">
                <a:latin typeface="Comic Sans MS" pitchFamily="66" charset="0"/>
              </a:rPr>
              <a:t>One proposal is to </a:t>
            </a:r>
            <a:r>
              <a:rPr lang="en-US" altLang="zh-CN" sz="2000" b="1" dirty="0">
                <a:solidFill>
                  <a:srgbClr val="FF0000"/>
                </a:solidFill>
                <a:latin typeface="Comic Sans MS" pitchFamily="66" charset="0"/>
              </a:rPr>
              <a:t>enhance the </a:t>
            </a:r>
            <a:r>
              <a:rPr lang="en-US" altLang="zh-CN" sz="2000" b="1" dirty="0" err="1">
                <a:solidFill>
                  <a:srgbClr val="FF0000"/>
                </a:solidFill>
                <a:latin typeface="Comic Sans MS" pitchFamily="66" charset="0"/>
              </a:rPr>
              <a:t>FPSQR</a:t>
            </a:r>
            <a:r>
              <a:rPr lang="en-US" altLang="zh-CN" sz="2000" b="1" dirty="0">
                <a:solidFill>
                  <a:srgbClr val="FF0000"/>
                </a:solidFill>
                <a:latin typeface="Comic Sans MS" pitchFamily="66" charset="0"/>
              </a:rPr>
              <a:t> hardware</a:t>
            </a:r>
            <a:r>
              <a:rPr lang="en-US" altLang="zh-CN" sz="2000" dirty="0">
                <a:latin typeface="Comic Sans MS" pitchFamily="66" charset="0"/>
              </a:rPr>
              <a:t> and speed up this operation by a factor of 10. </a:t>
            </a:r>
          </a:p>
          <a:p>
            <a:pPr lvl="1" eaLnBrk="1" hangingPunct="1">
              <a:lnSpc>
                <a:spcPct val="90000"/>
              </a:lnSpc>
            </a:pPr>
            <a:r>
              <a:rPr lang="en-US" altLang="zh-CN" sz="2000" dirty="0">
                <a:latin typeface="Comic Sans MS" pitchFamily="66" charset="0"/>
              </a:rPr>
              <a:t>The alternative is just to try to make </a:t>
            </a:r>
            <a:r>
              <a:rPr lang="en-US" altLang="zh-CN" sz="2000" b="1" dirty="0">
                <a:solidFill>
                  <a:srgbClr val="FF0000"/>
                </a:solidFill>
                <a:latin typeface="Comic Sans MS" pitchFamily="66" charset="0"/>
              </a:rPr>
              <a:t>all FP instructions</a:t>
            </a:r>
            <a:r>
              <a:rPr lang="en-US" altLang="zh-CN" sz="2000" dirty="0">
                <a:latin typeface="Comic Sans MS" pitchFamily="66" charset="0"/>
              </a:rPr>
              <a:t> in the graphics processor run faster by a factor of 1.6; </a:t>
            </a:r>
          </a:p>
          <a:p>
            <a:pPr eaLnBrk="1" hangingPunct="1">
              <a:lnSpc>
                <a:spcPct val="90000"/>
              </a:lnSpc>
            </a:pPr>
            <a:r>
              <a:rPr lang="en-US" altLang="zh-CN" sz="2400" dirty="0">
                <a:latin typeface="Comic Sans MS" pitchFamily="66" charset="0"/>
              </a:rPr>
              <a:t>Assuming</a:t>
            </a:r>
          </a:p>
          <a:p>
            <a:pPr lvl="1" eaLnBrk="1" hangingPunct="1">
              <a:lnSpc>
                <a:spcPct val="90000"/>
              </a:lnSpc>
            </a:pPr>
            <a:r>
              <a:rPr lang="en-US" altLang="zh-CN" sz="2000" dirty="0">
                <a:latin typeface="Comic Sans MS" pitchFamily="66" charset="0"/>
              </a:rPr>
              <a:t>FP square root (</a:t>
            </a:r>
            <a:r>
              <a:rPr lang="en-US" altLang="zh-CN" sz="2000" dirty="0" err="1">
                <a:latin typeface="Comic Sans MS" pitchFamily="66" charset="0"/>
              </a:rPr>
              <a:t>FPSQR</a:t>
            </a:r>
            <a:r>
              <a:rPr lang="en-US" altLang="zh-CN" sz="2000" dirty="0">
                <a:latin typeface="Comic Sans MS" pitchFamily="66" charset="0"/>
              </a:rPr>
              <a:t>) is responsible for </a:t>
            </a:r>
            <a:r>
              <a:rPr lang="en-US" altLang="zh-CN" sz="2000" b="1" dirty="0">
                <a:solidFill>
                  <a:srgbClr val="0000FF"/>
                </a:solidFill>
                <a:latin typeface="Comic Sans MS" pitchFamily="66" charset="0"/>
              </a:rPr>
              <a:t>20%</a:t>
            </a:r>
            <a:r>
              <a:rPr lang="en-US" altLang="zh-CN" sz="2000" dirty="0">
                <a:latin typeface="Comic Sans MS" pitchFamily="66" charset="0"/>
              </a:rPr>
              <a:t> of the execution time of a critical graphics benchmark.</a:t>
            </a:r>
          </a:p>
          <a:p>
            <a:pPr lvl="1" eaLnBrk="1" hangingPunct="1">
              <a:lnSpc>
                <a:spcPct val="90000"/>
              </a:lnSpc>
            </a:pPr>
            <a:r>
              <a:rPr lang="en-US" altLang="zh-CN" sz="2000" dirty="0">
                <a:latin typeface="Comic Sans MS" pitchFamily="66" charset="0"/>
              </a:rPr>
              <a:t>FP instructions are responsible for a total of </a:t>
            </a:r>
            <a:r>
              <a:rPr lang="en-US" altLang="zh-CN" sz="2000" b="1" dirty="0">
                <a:solidFill>
                  <a:srgbClr val="0000FF"/>
                </a:solidFill>
                <a:latin typeface="Comic Sans MS" pitchFamily="66" charset="0"/>
              </a:rPr>
              <a:t>50%</a:t>
            </a:r>
            <a:r>
              <a:rPr lang="en-US" altLang="zh-CN" sz="2000" dirty="0">
                <a:latin typeface="Comic Sans MS" pitchFamily="66" charset="0"/>
              </a:rPr>
              <a:t> of the execution time for the application.</a:t>
            </a:r>
          </a:p>
          <a:p>
            <a:pPr lvl="1" eaLnBrk="1" hangingPunct="1">
              <a:lnSpc>
                <a:spcPct val="90000"/>
              </a:lnSpc>
            </a:pPr>
            <a:r>
              <a:rPr lang="en-US" altLang="zh-CN" sz="2000" dirty="0">
                <a:latin typeface="Comic Sans MS" pitchFamily="66" charset="0"/>
              </a:rPr>
              <a:t>The design team believes that they do both enhancement  with the same effort.</a:t>
            </a:r>
          </a:p>
          <a:p>
            <a:pPr eaLnBrk="1" hangingPunct="1">
              <a:lnSpc>
                <a:spcPct val="90000"/>
              </a:lnSpc>
            </a:pPr>
            <a:r>
              <a:rPr lang="en-US" altLang="zh-CN" sz="2400" dirty="0">
                <a:latin typeface="Comic Sans MS" pitchFamily="66" charset="0"/>
              </a:rPr>
              <a:t> Compare these two design alternatives.</a:t>
            </a:r>
            <a:endParaRPr lang="en-US" altLang="zh-CN" sz="2800" dirty="0"/>
          </a:p>
        </p:txBody>
      </p:sp>
    </p:spTree>
    <p:extLst>
      <p:ext uri="{BB962C8B-B14F-4D97-AF65-F5344CB8AC3E}">
        <p14:creationId xmlns:p14="http://schemas.microsoft.com/office/powerpoint/2010/main" val="140300518"/>
      </p:ext>
    </p:extLst>
  </p:cSld>
  <p:clrMapOvr>
    <a:masterClrMapping/>
  </p:clrMapOvr>
  <p:transition spd="slow">
    <p:pull dir="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2207568" y="0"/>
            <a:ext cx="6881813" cy="981075"/>
          </a:xfrm>
        </p:spPr>
        <p:txBody>
          <a:bodyPr/>
          <a:lstStyle/>
          <a:p>
            <a:pPr eaLnBrk="1" hangingPunct="1"/>
            <a:r>
              <a:rPr lang="en-US" altLang="zh-CN" dirty="0" smtClean="0">
                <a:solidFill>
                  <a:srgbClr val="FF0000"/>
                </a:solidFill>
              </a:rPr>
              <a:t>Solution of the example</a:t>
            </a:r>
          </a:p>
        </p:txBody>
      </p:sp>
      <p:pic>
        <p:nvPicPr>
          <p:cNvPr id="17411" name="Picture 3"/>
          <p:cNvPicPr>
            <a:picLocks noGrp="1" noChangeAspect="1" noChangeArrowheads="1"/>
          </p:cNvPicPr>
          <p:nvPr>
            <p:ph idx="1"/>
          </p:nvPr>
        </p:nvPicPr>
        <p:blipFill>
          <a:blip r:embed="rId2"/>
          <a:srcRect/>
          <a:stretch>
            <a:fillRect/>
          </a:stretch>
        </p:blipFill>
        <p:spPr>
          <a:xfrm>
            <a:off x="2314575" y="1666876"/>
            <a:ext cx="7450138" cy="2189163"/>
          </a:xfrm>
          <a:noFill/>
        </p:spPr>
      </p:pic>
    </p:spTree>
    <p:extLst>
      <p:ext uri="{BB962C8B-B14F-4D97-AF65-F5344CB8AC3E}">
        <p14:creationId xmlns:p14="http://schemas.microsoft.com/office/powerpoint/2010/main" val="1555745316"/>
      </p:ext>
    </p:extLst>
  </p:cSld>
  <p:clrMapOvr>
    <a:masterClrMapping/>
  </p:clrMapOvr>
  <p:transition spd="slow">
    <p:pull dir="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r>
              <a:rPr lang="en-US" altLang="zh-CN" dirty="0" smtClean="0">
                <a:solidFill>
                  <a:srgbClr val="FF0000"/>
                </a:solidFill>
              </a:rPr>
              <a:t>Example for dependability-1</a:t>
            </a:r>
          </a:p>
        </p:txBody>
      </p:sp>
      <p:sp>
        <p:nvSpPr>
          <p:cNvPr id="18435" name="Rectangle 3"/>
          <p:cNvSpPr>
            <a:spLocks noGrp="1" noRot="1" noChangeArrowheads="1"/>
          </p:cNvSpPr>
          <p:nvPr>
            <p:ph idx="1"/>
          </p:nvPr>
        </p:nvSpPr>
        <p:spPr/>
        <p:txBody>
          <a:bodyPr/>
          <a:lstStyle/>
          <a:p>
            <a:pPr eaLnBrk="1" hangingPunct="1"/>
            <a:r>
              <a:rPr lang="en-US" altLang="zh-CN" smtClean="0"/>
              <a:t>Given: </a:t>
            </a:r>
          </a:p>
          <a:p>
            <a:pPr lvl="1" eaLnBrk="1" hangingPunct="1"/>
            <a:r>
              <a:rPr lang="en-US" altLang="zh-CN" smtClean="0"/>
              <a:t>Failure rate</a:t>
            </a:r>
            <a:r>
              <a:rPr lang="en-US" altLang="zh-CN" baseline="-25000" smtClean="0"/>
              <a:t>system</a:t>
            </a:r>
            <a:r>
              <a:rPr lang="en-US" altLang="zh-CN" smtClean="0"/>
              <a:t> = 10*1/1000,000 + 1/500,000 + 1/200,000 + 1/100,000</a:t>
            </a:r>
          </a:p>
          <a:p>
            <a:pPr lvl="1" eaLnBrk="1" hangingPunct="1">
              <a:lnSpc>
                <a:spcPct val="80000"/>
              </a:lnSpc>
              <a:spcBef>
                <a:spcPct val="30000"/>
              </a:spcBef>
              <a:buFont typeface="Wingdings" pitchFamily="2" charset="2"/>
              <a:buNone/>
            </a:pPr>
            <a:r>
              <a:rPr lang="en-US" altLang="zh-CN" smtClean="0"/>
              <a:t>       10 + 2 + 5 + 5 + 1</a:t>
            </a:r>
          </a:p>
          <a:p>
            <a:pPr lvl="1" eaLnBrk="1" hangingPunct="1">
              <a:lnSpc>
                <a:spcPct val="80000"/>
              </a:lnSpc>
              <a:spcBef>
                <a:spcPct val="0"/>
              </a:spcBef>
              <a:buFont typeface="Wingdings" pitchFamily="2" charset="2"/>
              <a:buNone/>
            </a:pPr>
            <a:r>
              <a:rPr lang="en-US" altLang="zh-CN" smtClean="0"/>
              <a:t>   =-----------------------------</a:t>
            </a:r>
          </a:p>
          <a:p>
            <a:pPr lvl="1" eaLnBrk="1" hangingPunct="1">
              <a:buFont typeface="Wingdings" pitchFamily="2" charset="2"/>
              <a:buNone/>
            </a:pPr>
            <a:r>
              <a:rPr lang="en-US" altLang="zh-CN" smtClean="0"/>
              <a:t>              1,000,000</a:t>
            </a:r>
          </a:p>
          <a:p>
            <a:pPr lvl="1" eaLnBrk="1" hangingPunct="1">
              <a:buFont typeface="Wingdings" pitchFamily="2" charset="2"/>
              <a:buNone/>
            </a:pPr>
            <a:r>
              <a:rPr lang="en-US" altLang="zh-CN" smtClean="0"/>
              <a:t>   = 23000/1000,000,000  </a:t>
            </a:r>
          </a:p>
          <a:p>
            <a:pPr lvl="1" eaLnBrk="1" hangingPunct="1"/>
            <a:endParaRPr lang="en-US" altLang="zh-CN" smtClean="0"/>
          </a:p>
          <a:p>
            <a:pPr lvl="1" eaLnBrk="1" hangingPunct="1">
              <a:buFont typeface="Wingdings" pitchFamily="2" charset="2"/>
              <a:buNone/>
            </a:pPr>
            <a:r>
              <a:rPr lang="en-US" altLang="zh-CN" smtClean="0"/>
              <a:t>So,  Power failure% =  5/23 = 0.22</a:t>
            </a:r>
          </a:p>
        </p:txBody>
      </p:sp>
    </p:spTree>
    <p:extLst>
      <p:ext uri="{BB962C8B-B14F-4D97-AF65-F5344CB8AC3E}">
        <p14:creationId xmlns:p14="http://schemas.microsoft.com/office/powerpoint/2010/main" val="556046611"/>
      </p:ext>
    </p:extLst>
  </p:cSld>
  <p:clrMapOvr>
    <a:masterClrMapping/>
  </p:clrMapOvr>
  <p:transition spd="slow">
    <p:pull dir="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hangingPunct="1"/>
            <a:r>
              <a:rPr lang="en-US" altLang="zh-CN" sz="4000" dirty="0">
                <a:solidFill>
                  <a:srgbClr val="FF0000"/>
                </a:solidFill>
              </a:rPr>
              <a:t>Example for dependability-2</a:t>
            </a:r>
          </a:p>
        </p:txBody>
      </p:sp>
      <p:sp>
        <p:nvSpPr>
          <p:cNvPr id="19459" name="Rectangle 3"/>
          <p:cNvSpPr>
            <a:spLocks noGrp="1" noRot="1" noChangeArrowheads="1"/>
          </p:cNvSpPr>
          <p:nvPr>
            <p:ph idx="1"/>
          </p:nvPr>
        </p:nvSpPr>
        <p:spPr>
          <a:xfrm>
            <a:off x="1774825" y="1125538"/>
            <a:ext cx="8642350" cy="3382962"/>
          </a:xfrm>
        </p:spPr>
        <p:txBody>
          <a:bodyPr/>
          <a:lstStyle/>
          <a:p>
            <a:pPr eaLnBrk="1" hangingPunct="1"/>
            <a:r>
              <a:rPr lang="en-US" altLang="zh-CN" smtClean="0"/>
              <a:t>Reliability of the power supply can be improved via redundancy:</a:t>
            </a:r>
          </a:p>
          <a:p>
            <a:pPr lvl="1" eaLnBrk="1" hangingPunct="1"/>
            <a:r>
              <a:rPr lang="en-US" altLang="zh-CN" smtClean="0"/>
              <a:t>200000 </a:t>
            </a:r>
            <a:r>
              <a:rPr lang="en-US" altLang="zh-CN" smtClean="0">
                <a:sym typeface="Wingdings" pitchFamily="2" charset="2"/>
              </a:rPr>
              <a:t> 830,000,000  ~   </a:t>
            </a:r>
            <a:r>
              <a:rPr lang="en-US" altLang="zh-CN" smtClean="0"/>
              <a:t>4150X         5/23</a:t>
            </a:r>
          </a:p>
          <a:p>
            <a:pPr eaLnBrk="1" hangingPunct="1"/>
            <a:r>
              <a:rPr lang="en-US" altLang="zh-CN" smtClean="0"/>
              <a:t>Reliability improvement </a:t>
            </a:r>
          </a:p>
          <a:p>
            <a:pPr eaLnBrk="1" hangingPunct="1">
              <a:lnSpc>
                <a:spcPct val="80000"/>
              </a:lnSpc>
              <a:spcBef>
                <a:spcPct val="0"/>
              </a:spcBef>
              <a:buFont typeface="Wingdings" pitchFamily="2" charset="2"/>
              <a:buNone/>
            </a:pPr>
            <a:r>
              <a:rPr lang="en-US" altLang="zh-CN" smtClean="0"/>
              <a:t>                     1   </a:t>
            </a:r>
          </a:p>
          <a:p>
            <a:pPr eaLnBrk="1" hangingPunct="1">
              <a:lnSpc>
                <a:spcPct val="80000"/>
              </a:lnSpc>
              <a:spcBef>
                <a:spcPct val="0"/>
              </a:spcBef>
              <a:buFont typeface="Wingdings" pitchFamily="2" charset="2"/>
              <a:buNone/>
            </a:pPr>
            <a:r>
              <a:rPr lang="en-US" altLang="zh-CN" smtClean="0"/>
              <a:t>    = ----------------------------- = 1.28</a:t>
            </a:r>
          </a:p>
          <a:p>
            <a:pPr eaLnBrk="1" hangingPunct="1">
              <a:lnSpc>
                <a:spcPct val="80000"/>
              </a:lnSpc>
              <a:spcBef>
                <a:spcPct val="0"/>
              </a:spcBef>
              <a:buFont typeface="Wingdings" pitchFamily="2" charset="2"/>
              <a:buNone/>
            </a:pPr>
            <a:r>
              <a:rPr lang="en-US" altLang="zh-CN" smtClean="0"/>
              <a:t>        (1-0.22) + 0.22/4150 </a:t>
            </a:r>
          </a:p>
        </p:txBody>
      </p:sp>
      <p:sp>
        <p:nvSpPr>
          <p:cNvPr id="19460" name="Text Box 4"/>
          <p:cNvSpPr txBox="1">
            <a:spLocks noChangeArrowheads="1"/>
          </p:cNvSpPr>
          <p:nvPr/>
        </p:nvSpPr>
        <p:spPr bwMode="auto">
          <a:xfrm>
            <a:off x="1971675" y="4895850"/>
            <a:ext cx="184150" cy="762000"/>
          </a:xfrm>
          <a:prstGeom prst="rect">
            <a:avLst/>
          </a:prstGeom>
          <a:noFill/>
          <a:ln w="9525" algn="ctr">
            <a:noFill/>
            <a:miter lim="800000"/>
            <a:headEnd/>
            <a:tailEnd/>
          </a:ln>
        </p:spPr>
        <p:txBody>
          <a:bodyPr wrap="none">
            <a:spAutoFit/>
          </a:bodyPr>
          <a:lstStyle/>
          <a:p>
            <a:endParaRPr lang="zh-CN" altLang="zh-CN"/>
          </a:p>
        </p:txBody>
      </p:sp>
      <p:sp>
        <p:nvSpPr>
          <p:cNvPr id="19461" name="AutoShape 5">
            <a:hlinkClick r:id="" action="ppaction://noaction" highlightClick="1"/>
          </p:cNvPr>
          <p:cNvSpPr>
            <a:spLocks noChangeArrowheads="1"/>
          </p:cNvSpPr>
          <p:nvPr/>
        </p:nvSpPr>
        <p:spPr bwMode="auto">
          <a:xfrm>
            <a:off x="9264650" y="5373689"/>
            <a:ext cx="719138" cy="503237"/>
          </a:xfrm>
          <a:prstGeom prst="actionButtonForwardNext">
            <a:avLst/>
          </a:prstGeom>
          <a:solidFill>
            <a:srgbClr val="3366FF"/>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46838795"/>
      </p:ext>
    </p:extLst>
  </p:cSld>
  <p:clrMapOvr>
    <a:masterClrMapping/>
  </p:clrMapOvr>
  <p:transition spd="slow">
    <p:pull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Other classification</a:t>
            </a:r>
            <a:endParaRPr lang="zh-CN" altLang="en-US" dirty="0">
              <a:solidFill>
                <a:srgbClr val="FF0000"/>
              </a:solidFill>
            </a:endParaRPr>
          </a:p>
        </p:txBody>
      </p:sp>
      <p:sp>
        <p:nvSpPr>
          <p:cNvPr id="3" name="内容占位符 2"/>
          <p:cNvSpPr>
            <a:spLocks noGrp="1"/>
          </p:cNvSpPr>
          <p:nvPr>
            <p:ph idx="1"/>
          </p:nvPr>
        </p:nvSpPr>
        <p:spPr>
          <a:xfrm>
            <a:off x="1487488" y="1142984"/>
            <a:ext cx="8940772" cy="5000660"/>
          </a:xfrm>
        </p:spPr>
        <p:txBody>
          <a:bodyPr>
            <a:normAutofit/>
          </a:bodyPr>
          <a:lstStyle/>
          <a:p>
            <a:r>
              <a:rPr lang="en-US" sz="2800" dirty="0"/>
              <a:t>Quantum computer  </a:t>
            </a:r>
            <a:r>
              <a:rPr lang="en-US" sz="2800" dirty="0" err="1"/>
              <a:t>vs</a:t>
            </a:r>
            <a:r>
              <a:rPr lang="en-US" sz="2800" dirty="0"/>
              <a:t>  Chemical computer, </a:t>
            </a:r>
          </a:p>
          <a:p>
            <a:r>
              <a:rPr lang="en-US" sz="2800" dirty="0"/>
              <a:t>Scalar processor  </a:t>
            </a:r>
            <a:r>
              <a:rPr lang="en-US" sz="2800" dirty="0" err="1"/>
              <a:t>vs</a:t>
            </a:r>
            <a:r>
              <a:rPr lang="en-US" sz="2800" dirty="0"/>
              <a:t>  Vector processor</a:t>
            </a:r>
          </a:p>
          <a:p>
            <a:r>
              <a:rPr lang="en-US" sz="2800" dirty="0"/>
              <a:t>Non-Uniform Memory Access </a:t>
            </a:r>
            <a:r>
              <a:rPr lang="en-US" sz="2800" dirty="0">
                <a:solidFill>
                  <a:schemeClr val="tx2">
                    <a:lumMod val="60000"/>
                    <a:lumOff val="40000"/>
                  </a:schemeClr>
                </a:solidFill>
              </a:rPr>
              <a:t>(</a:t>
            </a:r>
            <a:r>
              <a:rPr lang="en-US" sz="2800" dirty="0" err="1">
                <a:solidFill>
                  <a:schemeClr val="tx2">
                    <a:lumMod val="60000"/>
                    <a:lumOff val="40000"/>
                  </a:schemeClr>
                </a:solidFill>
              </a:rPr>
              <a:t>NUMA</a:t>
            </a:r>
            <a:r>
              <a:rPr lang="en-US" sz="2800" dirty="0">
                <a:solidFill>
                  <a:schemeClr val="tx2">
                    <a:lumMod val="60000"/>
                    <a:lumOff val="40000"/>
                  </a:schemeClr>
                </a:solidFill>
              </a:rPr>
              <a:t>)/ </a:t>
            </a:r>
            <a:r>
              <a:rPr lang="en-US" sz="2800" dirty="0" err="1">
                <a:solidFill>
                  <a:schemeClr val="tx2">
                    <a:lumMod val="60000"/>
                    <a:lumOff val="40000"/>
                  </a:schemeClr>
                </a:solidFill>
              </a:rPr>
              <a:t>UMA</a:t>
            </a:r>
            <a:endParaRPr lang="en-US" sz="2800" dirty="0">
              <a:solidFill>
                <a:schemeClr val="tx2">
                  <a:lumMod val="60000"/>
                  <a:lumOff val="40000"/>
                </a:schemeClr>
              </a:solidFill>
            </a:endParaRPr>
          </a:p>
          <a:p>
            <a:r>
              <a:rPr lang="en-US" sz="2800" b="1" dirty="0">
                <a:solidFill>
                  <a:srgbClr val="0000FF"/>
                </a:solidFill>
              </a:rPr>
              <a:t>Register machine  </a:t>
            </a:r>
            <a:r>
              <a:rPr lang="en-US" sz="2800" dirty="0" err="1">
                <a:solidFill>
                  <a:srgbClr val="0000FF"/>
                </a:solidFill>
              </a:rPr>
              <a:t>vs</a:t>
            </a:r>
            <a:r>
              <a:rPr lang="en-US" sz="2800" b="1" dirty="0">
                <a:solidFill>
                  <a:srgbClr val="0000FF"/>
                </a:solidFill>
              </a:rPr>
              <a:t>  Stack machine </a:t>
            </a:r>
            <a:r>
              <a:rPr lang="en-US" sz="2800" dirty="0" err="1">
                <a:solidFill>
                  <a:srgbClr val="0000FF"/>
                </a:solidFill>
              </a:rPr>
              <a:t>vs</a:t>
            </a:r>
            <a:r>
              <a:rPr lang="en-US" sz="2800" b="1" dirty="0">
                <a:solidFill>
                  <a:srgbClr val="0000FF"/>
                </a:solidFill>
              </a:rPr>
              <a:t> </a:t>
            </a:r>
            <a:r>
              <a:rPr lang="en-US" sz="2800" b="1" dirty="0" err="1">
                <a:solidFill>
                  <a:srgbClr val="0000FF"/>
                </a:solidFill>
              </a:rPr>
              <a:t>Accumulater</a:t>
            </a:r>
            <a:r>
              <a:rPr lang="en-US" sz="2800" b="1" dirty="0">
                <a:solidFill>
                  <a:srgbClr val="0000FF"/>
                </a:solidFill>
              </a:rPr>
              <a:t> machine</a:t>
            </a:r>
          </a:p>
          <a:p>
            <a:r>
              <a:rPr lang="en-US" sz="2800" dirty="0"/>
              <a:t>Harvard architecture  </a:t>
            </a:r>
            <a:r>
              <a:rPr lang="en-US" sz="2800" dirty="0" err="1"/>
              <a:t>vs</a:t>
            </a:r>
            <a:r>
              <a:rPr lang="en-US" sz="2800" dirty="0"/>
              <a:t>  Von Neumann architecture</a:t>
            </a:r>
          </a:p>
          <a:p>
            <a:pPr>
              <a:buNone/>
            </a:pPr>
            <a:r>
              <a:rPr lang="en-US" sz="2800" dirty="0"/>
              <a:t>    /Non Von Neumann </a:t>
            </a:r>
            <a:r>
              <a:rPr lang="en-US" sz="2800" dirty="0" smtClean="0"/>
              <a:t>architecture </a:t>
            </a:r>
            <a:r>
              <a:rPr lang="zh-CN" altLang="en-US" sz="2400" dirty="0" smtClean="0"/>
              <a:t>（ 类脑芯片：达尔文</a:t>
            </a:r>
            <a:r>
              <a:rPr lang="en-US" altLang="zh-CN" sz="2400" dirty="0" smtClean="0"/>
              <a:t>2</a:t>
            </a:r>
            <a:r>
              <a:rPr lang="zh-CN" altLang="en-US" sz="2400" dirty="0" smtClean="0"/>
              <a:t>）</a:t>
            </a:r>
            <a:endParaRPr lang="en-US" sz="2400" dirty="0"/>
          </a:p>
          <a:p>
            <a:r>
              <a:rPr lang="en-US" sz="2800" b="1" dirty="0">
                <a:solidFill>
                  <a:srgbClr val="0000FF"/>
                </a:solidFill>
              </a:rPr>
              <a:t>RISC  vs.  </a:t>
            </a:r>
            <a:r>
              <a:rPr lang="en-US" sz="2800" b="1" dirty="0" err="1">
                <a:solidFill>
                  <a:srgbClr val="0000FF"/>
                </a:solidFill>
              </a:rPr>
              <a:t>CISC</a:t>
            </a:r>
            <a:r>
              <a:rPr lang="en-US" sz="2800" b="1" dirty="0">
                <a:solidFill>
                  <a:srgbClr val="0000FF"/>
                </a:solidFill>
              </a:rPr>
              <a:t> </a:t>
            </a:r>
          </a:p>
          <a:p>
            <a:r>
              <a:rPr lang="en-US" sz="2800" dirty="0"/>
              <a:t>Cellular </a:t>
            </a:r>
            <a:r>
              <a:rPr lang="en-US" sz="2800" dirty="0" smtClean="0"/>
              <a:t>architecture</a:t>
            </a:r>
            <a:endParaRPr lang="en-US" sz="2800" dirty="0"/>
          </a:p>
          <a:p>
            <a:endParaRPr lang="zh-CN" altLang="en-US" sz="2800" dirty="0"/>
          </a:p>
        </p:txBody>
      </p:sp>
    </p:spTree>
  </p:cSld>
  <p:clrMapOvr>
    <a:masterClrMapping/>
  </p:clrMapOvr>
  <p:transition spd="slow">
    <p:pull dir="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1811137" y="188640"/>
            <a:ext cx="7885112" cy="785813"/>
          </a:xfrm>
        </p:spPr>
        <p:txBody>
          <a:bodyPr/>
          <a:lstStyle/>
          <a:p>
            <a:pPr eaLnBrk="1" hangingPunct="1"/>
            <a:r>
              <a:rPr lang="en-US" altLang="zh-CN" sz="4000" dirty="0"/>
              <a:t>What the Amdahl’s Law imply ?</a:t>
            </a:r>
          </a:p>
        </p:txBody>
      </p:sp>
      <p:sp>
        <p:nvSpPr>
          <p:cNvPr id="20483" name="Rectangle 3"/>
          <p:cNvSpPr>
            <a:spLocks noGrp="1" noRot="1" noChangeArrowheads="1"/>
          </p:cNvSpPr>
          <p:nvPr>
            <p:ph idx="1"/>
          </p:nvPr>
        </p:nvSpPr>
        <p:spPr>
          <a:xfrm>
            <a:off x="1199456" y="1268760"/>
            <a:ext cx="9974882" cy="4525963"/>
          </a:xfrm>
        </p:spPr>
        <p:txBody>
          <a:bodyPr/>
          <a:lstStyle/>
          <a:p>
            <a:pPr eaLnBrk="1" hangingPunct="1">
              <a:lnSpc>
                <a:spcPct val="90000"/>
              </a:lnSpc>
            </a:pPr>
            <a:r>
              <a:rPr lang="en-US" altLang="zh-CN" sz="2800" dirty="0">
                <a:latin typeface="Comic Sans MS" pitchFamily="66" charset="0"/>
              </a:rPr>
              <a:t>If an enhancement is only usable for a fraction of task, then the total speedup will be </a:t>
            </a:r>
            <a:r>
              <a:rPr lang="en-US" altLang="zh-CN" sz="2800" dirty="0">
                <a:solidFill>
                  <a:srgbClr val="FF0000"/>
                </a:solidFill>
                <a:latin typeface="Comic Sans MS" pitchFamily="66" charset="0"/>
              </a:rPr>
              <a:t>no more than</a:t>
            </a:r>
            <a:r>
              <a:rPr lang="en-US" altLang="zh-CN" sz="2800" dirty="0">
                <a:latin typeface="Comic Sans MS" pitchFamily="66" charset="0"/>
              </a:rPr>
              <a:t> </a:t>
            </a:r>
            <a:r>
              <a:rPr lang="en-US" altLang="zh-CN" sz="2800" dirty="0">
                <a:solidFill>
                  <a:srgbClr val="FF0000"/>
                </a:solidFill>
                <a:latin typeface="Comic Sans MS" pitchFamily="66" charset="0"/>
              </a:rPr>
              <a:t>1/ (1-F).</a:t>
            </a:r>
            <a:endParaRPr lang="en-US" altLang="zh-CN" sz="2800" dirty="0">
              <a:latin typeface="Comic Sans MS" pitchFamily="66" charset="0"/>
            </a:endParaRPr>
          </a:p>
          <a:p>
            <a:pPr eaLnBrk="1" hangingPunct="1">
              <a:lnSpc>
                <a:spcPct val="90000"/>
              </a:lnSpc>
            </a:pPr>
            <a:r>
              <a:rPr lang="en-US" altLang="zh-CN" sz="2800" dirty="0">
                <a:latin typeface="Comic Sans MS" pitchFamily="66" charset="0"/>
              </a:rPr>
              <a:t>Serve the guide</a:t>
            </a:r>
          </a:p>
          <a:p>
            <a:pPr lvl="1" eaLnBrk="1" hangingPunct="1">
              <a:lnSpc>
                <a:spcPct val="90000"/>
              </a:lnSpc>
            </a:pPr>
            <a:r>
              <a:rPr lang="en-US" altLang="zh-CN" sz="2400" b="1" dirty="0">
                <a:latin typeface="Comic Sans MS" pitchFamily="66" charset="0"/>
              </a:rPr>
              <a:t>to </a:t>
            </a:r>
            <a:r>
              <a:rPr lang="en-US" altLang="zh-CN" sz="2400" b="1" dirty="0">
                <a:solidFill>
                  <a:srgbClr val="0000FF"/>
                </a:solidFill>
                <a:latin typeface="Comic Sans MS" pitchFamily="66" charset="0"/>
              </a:rPr>
              <a:t>how much </a:t>
            </a:r>
            <a:r>
              <a:rPr lang="en-US" altLang="zh-CN" sz="2400" b="1" dirty="0">
                <a:latin typeface="Comic Sans MS" pitchFamily="66" charset="0"/>
              </a:rPr>
              <a:t>an enhancement will improve performance</a:t>
            </a:r>
          </a:p>
          <a:p>
            <a:pPr lvl="1" eaLnBrk="1" hangingPunct="1">
              <a:lnSpc>
                <a:spcPct val="90000"/>
              </a:lnSpc>
            </a:pPr>
            <a:r>
              <a:rPr lang="en-US" altLang="zh-CN" sz="2400" b="1" dirty="0">
                <a:latin typeface="Comic Sans MS" pitchFamily="66" charset="0"/>
              </a:rPr>
              <a:t>to how to </a:t>
            </a:r>
            <a:r>
              <a:rPr lang="en-US" altLang="zh-CN" sz="2400" b="1" dirty="0">
                <a:solidFill>
                  <a:srgbClr val="0000FF"/>
                </a:solidFill>
                <a:latin typeface="Comic Sans MS" pitchFamily="66" charset="0"/>
              </a:rPr>
              <a:t>distribute resource</a:t>
            </a:r>
            <a:r>
              <a:rPr lang="en-US" altLang="zh-CN" sz="2400" b="1" dirty="0">
                <a:latin typeface="Comic Sans MS" pitchFamily="66" charset="0"/>
              </a:rPr>
              <a:t> to improve cost-performance</a:t>
            </a:r>
            <a:r>
              <a:rPr lang="en-US" altLang="zh-CN" dirty="0">
                <a:latin typeface="Comic Sans MS" pitchFamily="66" charset="0"/>
              </a:rPr>
              <a:t> </a:t>
            </a:r>
          </a:p>
          <a:p>
            <a:pPr eaLnBrk="1" hangingPunct="1">
              <a:lnSpc>
                <a:spcPct val="90000"/>
              </a:lnSpc>
            </a:pPr>
            <a:r>
              <a:rPr lang="en-US" altLang="zh-CN" sz="2800" dirty="0">
                <a:latin typeface="Comic Sans MS" pitchFamily="66" charset="0"/>
              </a:rPr>
              <a:t>Useful for comparing</a:t>
            </a:r>
          </a:p>
          <a:p>
            <a:pPr lvl="1" eaLnBrk="1" hangingPunct="1">
              <a:lnSpc>
                <a:spcPct val="90000"/>
              </a:lnSpc>
            </a:pPr>
            <a:r>
              <a:rPr lang="en-US" altLang="zh-CN" sz="2400" b="1" dirty="0">
                <a:latin typeface="Comic Sans MS" pitchFamily="66" charset="0"/>
              </a:rPr>
              <a:t>the overall system performance of two alternatives,</a:t>
            </a:r>
          </a:p>
          <a:p>
            <a:pPr lvl="1" eaLnBrk="1" hangingPunct="1">
              <a:lnSpc>
                <a:spcPct val="90000"/>
              </a:lnSpc>
            </a:pPr>
            <a:r>
              <a:rPr lang="en-US" altLang="zh-CN" sz="2400" b="1" dirty="0">
                <a:latin typeface="Comic Sans MS" pitchFamily="66" charset="0"/>
              </a:rPr>
              <a:t>two CPU design alternatives</a:t>
            </a:r>
            <a:endParaRPr lang="en-US" altLang="zh-CN" sz="2400" dirty="0">
              <a:latin typeface="Comic Sans MS" pitchFamily="66" charset="0"/>
            </a:endParaRPr>
          </a:p>
          <a:p>
            <a:pPr eaLnBrk="1" hangingPunct="1">
              <a:lnSpc>
                <a:spcPct val="90000"/>
              </a:lnSpc>
            </a:pPr>
            <a:r>
              <a:rPr lang="en-US" altLang="zh-CN" sz="2800" dirty="0">
                <a:latin typeface="Comic Sans MS" pitchFamily="66" charset="0"/>
              </a:rPr>
              <a:t>We can improve the performance by</a:t>
            </a:r>
          </a:p>
          <a:p>
            <a:pPr lvl="1" eaLnBrk="1" hangingPunct="1">
              <a:lnSpc>
                <a:spcPct val="90000"/>
              </a:lnSpc>
            </a:pPr>
            <a:r>
              <a:rPr lang="en-US" altLang="zh-CN" sz="2400" b="1" dirty="0">
                <a:solidFill>
                  <a:srgbClr val="0000FF"/>
                </a:solidFill>
                <a:latin typeface="Comic Sans MS" pitchFamily="66" charset="0"/>
              </a:rPr>
              <a:t>increasing the </a:t>
            </a:r>
            <a:r>
              <a:rPr lang="en-US" altLang="zh-CN" sz="2400" b="1" dirty="0" err="1">
                <a:solidFill>
                  <a:srgbClr val="0000FF"/>
                </a:solidFill>
                <a:latin typeface="Comic Sans MS" pitchFamily="66" charset="0"/>
              </a:rPr>
              <a:t>Fraction</a:t>
            </a:r>
            <a:r>
              <a:rPr lang="en-US" altLang="zh-CN" sz="2400" b="1" baseline="-20000" dirty="0" err="1">
                <a:solidFill>
                  <a:srgbClr val="0000FF"/>
                </a:solidFill>
                <a:latin typeface="Comic Sans MS" pitchFamily="66" charset="0"/>
              </a:rPr>
              <a:t>enhanced</a:t>
            </a:r>
            <a:endParaRPr lang="en-US" altLang="zh-CN" sz="2400" b="1" dirty="0">
              <a:solidFill>
                <a:srgbClr val="0000FF"/>
              </a:solidFill>
              <a:latin typeface="Comic Sans MS" pitchFamily="66" charset="0"/>
            </a:endParaRPr>
          </a:p>
          <a:p>
            <a:pPr lvl="1" eaLnBrk="1" hangingPunct="1">
              <a:lnSpc>
                <a:spcPct val="90000"/>
              </a:lnSpc>
            </a:pPr>
            <a:r>
              <a:rPr lang="en-US" altLang="zh-CN" sz="2400" b="1" dirty="0">
                <a:latin typeface="Comic Sans MS" pitchFamily="66" charset="0"/>
              </a:rPr>
              <a:t>or, </a:t>
            </a:r>
            <a:r>
              <a:rPr lang="en-US" altLang="zh-CN" sz="2400" b="1" dirty="0">
                <a:solidFill>
                  <a:srgbClr val="0000FF"/>
                </a:solidFill>
                <a:latin typeface="Comic Sans MS" pitchFamily="66" charset="0"/>
              </a:rPr>
              <a:t>increasing the </a:t>
            </a:r>
            <a:r>
              <a:rPr lang="en-US" altLang="zh-CN" sz="2400" b="1" dirty="0" err="1">
                <a:solidFill>
                  <a:srgbClr val="0000FF"/>
                </a:solidFill>
                <a:latin typeface="Comic Sans MS" pitchFamily="66" charset="0"/>
              </a:rPr>
              <a:t>Speedup</a:t>
            </a:r>
            <a:r>
              <a:rPr lang="en-US" altLang="zh-CN" sz="2400" b="1" baseline="-20000" dirty="0" err="1">
                <a:solidFill>
                  <a:srgbClr val="0000FF"/>
                </a:solidFill>
                <a:latin typeface="Comic Sans MS" pitchFamily="66" charset="0"/>
              </a:rPr>
              <a:t>enhanced</a:t>
            </a:r>
            <a:r>
              <a:rPr lang="en-US" altLang="zh-CN" baseline="-20000" dirty="0">
                <a:solidFill>
                  <a:srgbClr val="0000FF"/>
                </a:solidFill>
              </a:rPr>
              <a:t> </a:t>
            </a:r>
            <a:endParaRPr lang="en-US" altLang="zh-CN" dirty="0">
              <a:solidFill>
                <a:srgbClr val="0000FF"/>
              </a:solidFill>
            </a:endParaRPr>
          </a:p>
        </p:txBody>
      </p:sp>
    </p:spTree>
    <p:extLst>
      <p:ext uri="{BB962C8B-B14F-4D97-AF65-F5344CB8AC3E}">
        <p14:creationId xmlns:p14="http://schemas.microsoft.com/office/powerpoint/2010/main" val="3022744314"/>
      </p:ext>
    </p:extLst>
  </p:cSld>
  <p:clrMapOvr>
    <a:masterClrMapping/>
  </p:clrMapOvr>
  <p:transition spd="slow">
    <p:pull dir="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a:xfrm>
            <a:off x="1524001" y="0"/>
            <a:ext cx="8945563" cy="838200"/>
          </a:xfrm>
        </p:spPr>
        <p:txBody>
          <a:bodyPr/>
          <a:lstStyle/>
          <a:p>
            <a:pPr eaLnBrk="1" hangingPunct="1"/>
            <a:r>
              <a:rPr lang="en-US" altLang="zh-CN" sz="4000" dirty="0">
                <a:latin typeface="MyriadMM_565_600_" charset="0"/>
              </a:rPr>
              <a:t>The CPU Performance Equation</a:t>
            </a:r>
          </a:p>
        </p:txBody>
      </p:sp>
      <p:sp>
        <p:nvSpPr>
          <p:cNvPr id="21507" name="Rectangle 3"/>
          <p:cNvSpPr>
            <a:spLocks noGrp="1" noRot="1" noChangeArrowheads="1"/>
          </p:cNvSpPr>
          <p:nvPr>
            <p:ph idx="1"/>
          </p:nvPr>
        </p:nvSpPr>
        <p:spPr>
          <a:xfrm>
            <a:off x="2159001" y="1249363"/>
            <a:ext cx="7870825" cy="2089150"/>
          </a:xfrm>
        </p:spPr>
        <p:txBody>
          <a:bodyPr/>
          <a:lstStyle/>
          <a:p>
            <a:pPr eaLnBrk="1" hangingPunct="1">
              <a:lnSpc>
                <a:spcPct val="90000"/>
              </a:lnSpc>
            </a:pPr>
            <a:r>
              <a:rPr lang="en-US" altLang="zh-CN" sz="2800" dirty="0">
                <a:solidFill>
                  <a:srgbClr val="FD0128"/>
                </a:solidFill>
                <a:latin typeface="Comic Sans MS" pitchFamily="66" charset="0"/>
              </a:rPr>
              <a:t>The “Iron Law” of processor performance:</a:t>
            </a:r>
            <a:endParaRPr lang="en-US" altLang="zh-CN" dirty="0" smtClean="0">
              <a:solidFill>
                <a:srgbClr val="000000"/>
              </a:solidFill>
              <a:latin typeface="Arial Narrow" pitchFamily="34" charset="0"/>
            </a:endParaRPr>
          </a:p>
          <a:p>
            <a:pPr lvl="1" eaLnBrk="1" hangingPunct="1">
              <a:lnSpc>
                <a:spcPct val="90000"/>
              </a:lnSpc>
            </a:pPr>
            <a:r>
              <a:rPr lang="en-US" altLang="zh-CN" sz="2400" dirty="0">
                <a:latin typeface="Comic Sans MS" pitchFamily="66" charset="0"/>
              </a:rPr>
              <a:t>Often it is difficult to measure the improvement in time using a new enhancement directly.</a:t>
            </a:r>
          </a:p>
          <a:p>
            <a:pPr eaLnBrk="1" hangingPunct="1">
              <a:lnSpc>
                <a:spcPct val="90000"/>
              </a:lnSpc>
            </a:pPr>
            <a:r>
              <a:rPr lang="en-US" altLang="zh-CN" sz="2800" dirty="0">
                <a:solidFill>
                  <a:srgbClr val="0000FF"/>
                </a:solidFill>
                <a:latin typeface="Comic Sans MS" pitchFamily="66" charset="0"/>
              </a:rPr>
              <a:t>CPU Performance Equation</a:t>
            </a:r>
            <a:r>
              <a:rPr lang="en-US" altLang="zh-CN" dirty="0" smtClean="0">
                <a:solidFill>
                  <a:srgbClr val="0000FF"/>
                </a:solidFill>
              </a:rPr>
              <a:t> </a:t>
            </a:r>
          </a:p>
        </p:txBody>
      </p:sp>
      <p:pic>
        <p:nvPicPr>
          <p:cNvPr id="21508" name="Picture 4" descr="chap1_3-6new"/>
          <p:cNvPicPr>
            <a:picLocks noChangeAspect="1" noChangeArrowheads="1"/>
          </p:cNvPicPr>
          <p:nvPr/>
        </p:nvPicPr>
        <p:blipFill>
          <a:blip r:embed="rId2"/>
          <a:srcRect/>
          <a:stretch>
            <a:fillRect/>
          </a:stretch>
        </p:blipFill>
        <p:spPr bwMode="auto">
          <a:xfrm>
            <a:off x="2514600" y="3581400"/>
            <a:ext cx="7010400" cy="1752600"/>
          </a:xfrm>
          <a:prstGeom prst="rect">
            <a:avLst/>
          </a:prstGeom>
          <a:noFill/>
          <a:ln w="31750">
            <a:solidFill>
              <a:srgbClr val="FF0000"/>
            </a:solidFill>
            <a:miter lim="800000"/>
            <a:headEnd/>
            <a:tailEnd/>
          </a:ln>
        </p:spPr>
      </p:pic>
    </p:spTree>
    <p:extLst>
      <p:ext uri="{BB962C8B-B14F-4D97-AF65-F5344CB8AC3E}">
        <p14:creationId xmlns:p14="http://schemas.microsoft.com/office/powerpoint/2010/main" val="3771196399"/>
      </p:ext>
    </p:extLst>
  </p:cSld>
  <p:clrMapOvr>
    <a:masterClrMapping/>
  </p:clrMapOvr>
  <p:transition spd="slow">
    <p:pull dir="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Rot="1" noChangeArrowheads="1"/>
          </p:cNvSpPr>
          <p:nvPr>
            <p:ph type="title"/>
          </p:nvPr>
        </p:nvSpPr>
        <p:spPr>
          <a:xfrm>
            <a:off x="1991544" y="146987"/>
            <a:ext cx="6880225" cy="588963"/>
          </a:xfrm>
        </p:spPr>
        <p:txBody>
          <a:bodyPr>
            <a:normAutofit fontScale="90000"/>
          </a:bodyPr>
          <a:lstStyle/>
          <a:p>
            <a:pPr eaLnBrk="1" hangingPunct="1"/>
            <a:r>
              <a:rPr lang="en-US" altLang="zh-CN" b="1" dirty="0" smtClean="0">
                <a:solidFill>
                  <a:srgbClr val="FF0000"/>
                </a:solidFill>
              </a:rPr>
              <a:t>Calculation of CPU Time</a:t>
            </a:r>
            <a:endParaRPr lang="en-US" altLang="zh-CN" sz="3600" dirty="0">
              <a:solidFill>
                <a:srgbClr val="FF0000"/>
              </a:solidFill>
            </a:endParaRPr>
          </a:p>
        </p:txBody>
      </p:sp>
      <p:sp>
        <p:nvSpPr>
          <p:cNvPr id="2054" name="Text Box 3"/>
          <p:cNvSpPr txBox="1">
            <a:spLocks noChangeArrowheads="1"/>
          </p:cNvSpPr>
          <p:nvPr/>
        </p:nvSpPr>
        <p:spPr bwMode="auto">
          <a:xfrm>
            <a:off x="1485900" y="962551"/>
            <a:ext cx="8458200" cy="1138773"/>
          </a:xfrm>
          <a:prstGeom prst="rect">
            <a:avLst/>
          </a:prstGeom>
          <a:noFill/>
          <a:ln w="9525">
            <a:noFill/>
            <a:miter lim="800000"/>
            <a:headEnd/>
            <a:tailEnd/>
          </a:ln>
        </p:spPr>
        <p:txBody>
          <a:bodyPr>
            <a:spAutoFit/>
          </a:bodyPr>
          <a:lstStyle/>
          <a:p>
            <a:pPr eaLnBrk="0" hangingPunct="0"/>
            <a:r>
              <a:rPr kumimoji="1" lang="en-US" altLang="zh-CN" sz="2400" dirty="0">
                <a:solidFill>
                  <a:schemeClr val="tx1"/>
                </a:solidFill>
              </a:rPr>
              <a:t>     CPU time = Instruction count </a:t>
            </a:r>
            <a:r>
              <a:rPr kumimoji="1" lang="en-US" altLang="zh-CN" sz="2400" dirty="0">
                <a:solidFill>
                  <a:schemeClr val="tx1"/>
                </a:solidFill>
                <a:sym typeface="Symbol" pitchFamily="18" charset="2"/>
              </a:rPr>
              <a:t></a:t>
            </a:r>
            <a:r>
              <a:rPr kumimoji="1" lang="en-US" altLang="zh-CN" sz="2400" dirty="0">
                <a:solidFill>
                  <a:schemeClr val="tx1"/>
                </a:solidFill>
              </a:rPr>
              <a:t> CPI </a:t>
            </a:r>
            <a:r>
              <a:rPr kumimoji="1" lang="en-US" altLang="zh-CN" sz="2400" dirty="0">
                <a:solidFill>
                  <a:schemeClr val="tx1"/>
                </a:solidFill>
                <a:sym typeface="Symbol" pitchFamily="18" charset="2"/>
              </a:rPr>
              <a:t></a:t>
            </a:r>
            <a:r>
              <a:rPr kumimoji="1" lang="en-US" altLang="zh-CN" sz="2400" dirty="0">
                <a:solidFill>
                  <a:schemeClr val="tx1"/>
                </a:solidFill>
              </a:rPr>
              <a:t> Clock cycle time</a:t>
            </a:r>
          </a:p>
          <a:p>
            <a:pPr eaLnBrk="0" hangingPunct="0"/>
            <a:endParaRPr kumimoji="1" lang="en-US" altLang="zh-CN" sz="2000" dirty="0">
              <a:solidFill>
                <a:schemeClr val="tx1"/>
              </a:solidFill>
            </a:endParaRPr>
          </a:p>
          <a:p>
            <a:pPr eaLnBrk="0" hangingPunct="0"/>
            <a:r>
              <a:rPr kumimoji="1" lang="en-US" altLang="zh-CN" sz="2400" dirty="0">
                <a:solidFill>
                  <a:schemeClr val="tx1"/>
                </a:solidFill>
              </a:rPr>
              <a:t>Or </a:t>
            </a:r>
          </a:p>
        </p:txBody>
      </p:sp>
      <p:graphicFrame>
        <p:nvGraphicFramePr>
          <p:cNvPr id="2050" name="Object 4"/>
          <p:cNvGraphicFramePr>
            <a:graphicFrameLocks noChangeAspect="1"/>
          </p:cNvGraphicFramePr>
          <p:nvPr>
            <p:extLst/>
          </p:nvPr>
        </p:nvGraphicFramePr>
        <p:xfrm>
          <a:off x="3352800" y="1487200"/>
          <a:ext cx="4724400" cy="777875"/>
        </p:xfrm>
        <a:graphic>
          <a:graphicData uri="http://schemas.openxmlformats.org/presentationml/2006/ole">
            <mc:AlternateContent xmlns:mc="http://schemas.openxmlformats.org/markup-compatibility/2006">
              <mc:Choice xmlns:v="urn:schemas-microsoft-com:vml" Requires="v">
                <p:oleObj spid="_x0000_s54274" name="Equation" r:id="rId3" imgW="3085920" imgH="507960" progId="Equation.3">
                  <p:embed/>
                </p:oleObj>
              </mc:Choice>
              <mc:Fallback>
                <p:oleObj name="Equation" r:id="rId3" imgW="3085920" imgH="507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487200"/>
                        <a:ext cx="47244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5"/>
          <p:cNvGraphicFramePr>
            <a:graphicFrameLocks noChangeAspect="1"/>
          </p:cNvGraphicFramePr>
          <p:nvPr>
            <p:extLst/>
          </p:nvPr>
        </p:nvGraphicFramePr>
        <p:xfrm>
          <a:off x="1749874" y="2327925"/>
          <a:ext cx="8458200" cy="809625"/>
        </p:xfrm>
        <a:graphic>
          <a:graphicData uri="http://schemas.openxmlformats.org/presentationml/2006/ole">
            <mc:AlternateContent xmlns:mc="http://schemas.openxmlformats.org/markup-compatibility/2006">
              <mc:Choice xmlns:v="urn:schemas-microsoft-com:vml" Requires="v">
                <p:oleObj spid="_x0000_s54275" name="Equation" r:id="rId5" imgW="4711680" imgH="545760" progId="Equation.3">
                  <p:embed/>
                </p:oleObj>
              </mc:Choice>
              <mc:Fallback>
                <p:oleObj name="Equation" r:id="rId5" imgW="4711680" imgH="5457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9874" y="2327925"/>
                        <a:ext cx="8458200" cy="8096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6"/>
          <p:cNvGraphicFramePr>
            <a:graphicFrameLocks noChangeAspect="1"/>
          </p:cNvGraphicFramePr>
          <p:nvPr>
            <p:extLst/>
          </p:nvPr>
        </p:nvGraphicFramePr>
        <p:xfrm>
          <a:off x="1752095" y="4221088"/>
          <a:ext cx="8839200" cy="1797050"/>
        </p:xfrm>
        <a:graphic>
          <a:graphicData uri="http://schemas.openxmlformats.org/presentationml/2006/ole">
            <mc:AlternateContent xmlns:mc="http://schemas.openxmlformats.org/markup-compatibility/2006">
              <mc:Choice xmlns:v="urn:schemas-microsoft-com:vml" Requires="v">
                <p:oleObj spid="_x0000_s54276" name="文档" r:id="rId8" imgW="5630040" imgH="1060560" progId="Word.Document.8">
                  <p:embed/>
                </p:oleObj>
              </mc:Choice>
              <mc:Fallback>
                <p:oleObj name="文档" r:id="rId8" imgW="5630040" imgH="1060560" progId="Word.Documen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095" y="4221088"/>
                        <a:ext cx="8839200" cy="179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5" name="Rectangle 7"/>
          <p:cNvSpPr>
            <a:spLocks noChangeArrowheads="1"/>
          </p:cNvSpPr>
          <p:nvPr/>
        </p:nvSpPr>
        <p:spPr bwMode="auto">
          <a:xfrm>
            <a:off x="2789237" y="3237237"/>
            <a:ext cx="6918325" cy="701675"/>
          </a:xfrm>
          <a:prstGeom prst="rect">
            <a:avLst/>
          </a:prstGeom>
          <a:noFill/>
          <a:ln w="9525">
            <a:noFill/>
            <a:miter lim="800000"/>
            <a:headEnd/>
            <a:tailEnd/>
          </a:ln>
        </p:spPr>
        <p:txBody>
          <a:bodyPr wrap="none">
            <a:spAutoFit/>
          </a:bodyPr>
          <a:lstStyle/>
          <a:p>
            <a:pPr eaLnBrk="0" hangingPunct="0"/>
            <a:r>
              <a:rPr kumimoji="1" lang="en-US" altLang="zh-CN" sz="2000" b="1" dirty="0">
                <a:solidFill>
                  <a:srgbClr val="063DE8"/>
                </a:solidFill>
                <a:latin typeface="Comic Sans MS" pitchFamily="66" charset="0"/>
              </a:rPr>
              <a:t> Architecture --&gt;  Implementation --&gt;  Realization</a:t>
            </a:r>
          </a:p>
          <a:p>
            <a:pPr eaLnBrk="0" hangingPunct="0"/>
            <a:r>
              <a:rPr kumimoji="1" lang="en-US" altLang="zh-CN" sz="2000" b="1" dirty="0">
                <a:solidFill>
                  <a:srgbClr val="FC0128"/>
                </a:solidFill>
                <a:latin typeface="Comic Sans MS" pitchFamily="66" charset="0"/>
              </a:rPr>
              <a:t> Compiler Designer  Processor Designer  Chip Designer</a:t>
            </a:r>
            <a:endParaRPr kumimoji="1" lang="en-US" altLang="zh-CN" sz="2400" b="1" dirty="0">
              <a:solidFill>
                <a:srgbClr val="FC0128"/>
              </a:solidFill>
            </a:endParaRPr>
          </a:p>
        </p:txBody>
      </p:sp>
    </p:spTree>
    <p:extLst>
      <p:ext uri="{BB962C8B-B14F-4D97-AF65-F5344CB8AC3E}">
        <p14:creationId xmlns:p14="http://schemas.microsoft.com/office/powerpoint/2010/main" val="1046752216"/>
      </p:ext>
    </p:extLst>
  </p:cSld>
  <p:clrMapOvr>
    <a:masterClrMapping/>
  </p:clrMapOvr>
  <p:transition spd="slow">
    <p:pull dir="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3260726" y="1"/>
            <a:ext cx="6880225" cy="588963"/>
          </a:xfrm>
        </p:spPr>
        <p:txBody>
          <a:bodyPr>
            <a:normAutofit fontScale="90000"/>
          </a:bodyPr>
          <a:lstStyle/>
          <a:p>
            <a:pPr eaLnBrk="1" hangingPunct="1"/>
            <a:r>
              <a:rPr lang="en-US" altLang="zh-CN" smtClean="0"/>
              <a:t>Related technologies </a:t>
            </a:r>
          </a:p>
        </p:txBody>
      </p:sp>
      <p:sp>
        <p:nvSpPr>
          <p:cNvPr id="22531" name="Rectangle 3"/>
          <p:cNvSpPr>
            <a:spLocks noGrp="1" noRot="1" noChangeArrowheads="1"/>
          </p:cNvSpPr>
          <p:nvPr>
            <p:ph idx="1"/>
          </p:nvPr>
        </p:nvSpPr>
        <p:spPr>
          <a:xfrm>
            <a:off x="1415480" y="1226769"/>
            <a:ext cx="9811816" cy="5598384"/>
          </a:xfrm>
        </p:spPr>
        <p:txBody>
          <a:bodyPr>
            <a:normAutofit lnSpcReduction="10000"/>
          </a:bodyPr>
          <a:lstStyle/>
          <a:p>
            <a:pPr eaLnBrk="1" hangingPunct="1">
              <a:lnSpc>
                <a:spcPct val="90000"/>
              </a:lnSpc>
            </a:pPr>
            <a:r>
              <a:rPr lang="en-US" altLang="zh-CN" sz="2400" dirty="0">
                <a:latin typeface="Comic Sans MS" pitchFamily="66" charset="0"/>
              </a:rPr>
              <a:t>CPU performance is dependent upon 3 characteristics:</a:t>
            </a:r>
          </a:p>
          <a:p>
            <a:pPr lvl="1" eaLnBrk="1" hangingPunct="1">
              <a:lnSpc>
                <a:spcPct val="90000"/>
              </a:lnSpc>
            </a:pPr>
            <a:r>
              <a:rPr lang="en-US" altLang="zh-CN" sz="2000" b="1" dirty="0">
                <a:latin typeface="Comic Sans MS" pitchFamily="66" charset="0"/>
              </a:rPr>
              <a:t>clock cycle (or rate)        ( </a:t>
            </a:r>
            <a:r>
              <a:rPr lang="en-US" altLang="zh-CN" sz="2000" b="1" dirty="0" err="1">
                <a:latin typeface="Comic Sans MS" pitchFamily="66" charset="0"/>
              </a:rPr>
              <a:t>CCT</a:t>
            </a:r>
            <a:r>
              <a:rPr lang="en-US" altLang="zh-CN" sz="2000" b="1" dirty="0">
                <a:latin typeface="Comic Sans MS" pitchFamily="66" charset="0"/>
              </a:rPr>
              <a:t> )</a:t>
            </a:r>
          </a:p>
          <a:p>
            <a:pPr lvl="1" eaLnBrk="1" hangingPunct="1">
              <a:lnSpc>
                <a:spcPct val="90000"/>
              </a:lnSpc>
            </a:pPr>
            <a:r>
              <a:rPr lang="en-US" altLang="zh-CN" sz="2000" b="1" dirty="0">
                <a:latin typeface="Comic Sans MS" pitchFamily="66" charset="0"/>
              </a:rPr>
              <a:t>clock cycles per instruction ( CPI )</a:t>
            </a:r>
          </a:p>
          <a:p>
            <a:pPr lvl="1" eaLnBrk="1" hangingPunct="1">
              <a:lnSpc>
                <a:spcPct val="90000"/>
              </a:lnSpc>
            </a:pPr>
            <a:r>
              <a:rPr lang="en-US" altLang="zh-CN" sz="2000" b="1" dirty="0">
                <a:latin typeface="Comic Sans MS" pitchFamily="66" charset="0"/>
              </a:rPr>
              <a:t>instruction count.            ( IC )</a:t>
            </a:r>
          </a:p>
          <a:p>
            <a:pPr lvl="1" eaLnBrk="1" hangingPunct="1">
              <a:lnSpc>
                <a:spcPct val="90000"/>
              </a:lnSpc>
            </a:pPr>
            <a:endParaRPr lang="en-US" altLang="zh-CN" sz="2000" b="1" dirty="0">
              <a:latin typeface="Comic Sans MS" pitchFamily="66" charset="0"/>
            </a:endParaRPr>
          </a:p>
          <a:p>
            <a:pPr eaLnBrk="1" hangingPunct="1">
              <a:lnSpc>
                <a:spcPct val="90000"/>
              </a:lnSpc>
            </a:pPr>
            <a:endParaRPr lang="en-US" altLang="zh-CN" sz="2000" b="1" dirty="0">
              <a:latin typeface="Times-Roman" charset="0"/>
            </a:endParaRPr>
          </a:p>
          <a:p>
            <a:pPr eaLnBrk="1" hangingPunct="1">
              <a:lnSpc>
                <a:spcPct val="90000"/>
              </a:lnSpc>
            </a:pPr>
            <a:endParaRPr lang="en-US" altLang="zh-CN" sz="2000" b="1" dirty="0">
              <a:latin typeface="Times-Roman" charset="0"/>
            </a:endParaRPr>
          </a:p>
          <a:p>
            <a:pPr eaLnBrk="1" hangingPunct="1">
              <a:lnSpc>
                <a:spcPct val="90000"/>
              </a:lnSpc>
            </a:pPr>
            <a:endParaRPr lang="en-US" altLang="zh-CN" sz="2000" b="1" dirty="0">
              <a:latin typeface="Times-Roman" charset="0"/>
            </a:endParaRPr>
          </a:p>
          <a:p>
            <a:pPr eaLnBrk="1" hangingPunct="1">
              <a:lnSpc>
                <a:spcPct val="90000"/>
              </a:lnSpc>
            </a:pPr>
            <a:endParaRPr lang="en-US" altLang="zh-CN" sz="2000" b="1" dirty="0">
              <a:latin typeface="Times-Roman" charset="0"/>
            </a:endParaRPr>
          </a:p>
          <a:p>
            <a:pPr eaLnBrk="1" hangingPunct="1">
              <a:lnSpc>
                <a:spcPct val="90000"/>
              </a:lnSpc>
            </a:pPr>
            <a:endParaRPr lang="en-US" altLang="zh-CN" sz="2000" b="1" dirty="0">
              <a:latin typeface="Times-Roman" charset="0"/>
            </a:endParaRPr>
          </a:p>
          <a:p>
            <a:pPr eaLnBrk="1" hangingPunct="1">
              <a:lnSpc>
                <a:spcPct val="90000"/>
              </a:lnSpc>
            </a:pPr>
            <a:endParaRPr lang="en-US" altLang="zh-CN" sz="2000" b="1" dirty="0">
              <a:latin typeface="Times-Roman" charset="0"/>
            </a:endParaRPr>
          </a:p>
          <a:p>
            <a:pPr eaLnBrk="1" hangingPunct="1">
              <a:lnSpc>
                <a:spcPct val="90000"/>
              </a:lnSpc>
              <a:spcBef>
                <a:spcPct val="60000"/>
              </a:spcBef>
            </a:pPr>
            <a:endParaRPr lang="en-US" altLang="zh-CN" sz="2400" dirty="0">
              <a:latin typeface="Comic Sans MS" pitchFamily="66" charset="0"/>
            </a:endParaRPr>
          </a:p>
          <a:p>
            <a:pPr eaLnBrk="1" hangingPunct="1">
              <a:lnSpc>
                <a:spcPct val="90000"/>
              </a:lnSpc>
              <a:spcBef>
                <a:spcPct val="60000"/>
              </a:spcBef>
            </a:pPr>
            <a:endParaRPr lang="en-US" altLang="zh-CN" sz="2400" dirty="0" smtClean="0">
              <a:latin typeface="Comic Sans MS" pitchFamily="66" charset="0"/>
            </a:endParaRPr>
          </a:p>
          <a:p>
            <a:pPr eaLnBrk="1" hangingPunct="1">
              <a:lnSpc>
                <a:spcPct val="90000"/>
              </a:lnSpc>
              <a:spcBef>
                <a:spcPct val="60000"/>
              </a:spcBef>
            </a:pPr>
            <a:r>
              <a:rPr lang="en-US" altLang="zh-CN" sz="2400" dirty="0" smtClean="0">
                <a:latin typeface="Comic Sans MS" pitchFamily="66" charset="0"/>
              </a:rPr>
              <a:t>One </a:t>
            </a:r>
            <a:r>
              <a:rPr lang="en-US" altLang="zh-CN" sz="2400" dirty="0">
                <a:latin typeface="Comic Sans MS" pitchFamily="66" charset="0"/>
              </a:rPr>
              <a:t>difficulty: </a:t>
            </a:r>
            <a:r>
              <a:rPr lang="en-US" altLang="zh-CN" sz="2400" dirty="0">
                <a:solidFill>
                  <a:srgbClr val="FF0000"/>
                </a:solidFill>
                <a:latin typeface="Comic Sans MS" pitchFamily="66" charset="0"/>
              </a:rPr>
              <a:t>It is difficult to change one in isolation of the others.</a:t>
            </a:r>
            <a:r>
              <a:rPr lang="en-US" altLang="zh-CN" dirty="0" smtClean="0">
                <a:solidFill>
                  <a:srgbClr val="FF0000"/>
                </a:solidFill>
              </a:rPr>
              <a:t> </a:t>
            </a:r>
          </a:p>
        </p:txBody>
      </p:sp>
      <p:grpSp>
        <p:nvGrpSpPr>
          <p:cNvPr id="22532" name="Group 4"/>
          <p:cNvGrpSpPr>
            <a:grpSpLocks/>
          </p:cNvGrpSpPr>
          <p:nvPr/>
        </p:nvGrpSpPr>
        <p:grpSpPr bwMode="auto">
          <a:xfrm>
            <a:off x="2309786" y="2786058"/>
            <a:ext cx="7620000" cy="2971800"/>
            <a:chOff x="720" y="2208"/>
            <a:chExt cx="4752" cy="1776"/>
          </a:xfrm>
        </p:grpSpPr>
        <p:grpSp>
          <p:nvGrpSpPr>
            <p:cNvPr id="22533" name="Group 5"/>
            <p:cNvGrpSpPr>
              <a:grpSpLocks/>
            </p:cNvGrpSpPr>
            <p:nvPr/>
          </p:nvGrpSpPr>
          <p:grpSpPr bwMode="auto">
            <a:xfrm>
              <a:off x="720" y="2352"/>
              <a:ext cx="4392" cy="1296"/>
              <a:chOff x="712" y="1516"/>
              <a:chExt cx="4392" cy="2384"/>
            </a:xfrm>
          </p:grpSpPr>
          <p:sp>
            <p:nvSpPr>
              <p:cNvPr id="22535" name="Line 6"/>
              <p:cNvSpPr>
                <a:spLocks noChangeShapeType="1"/>
              </p:cNvSpPr>
              <p:nvPr/>
            </p:nvSpPr>
            <p:spPr bwMode="auto">
              <a:xfrm flipV="1">
                <a:off x="1948" y="1516"/>
                <a:ext cx="0" cy="2360"/>
              </a:xfrm>
              <a:prstGeom prst="line">
                <a:avLst/>
              </a:prstGeom>
              <a:noFill/>
              <a:ln w="12700">
                <a:solidFill>
                  <a:schemeClr val="tx1"/>
                </a:solidFill>
                <a:round/>
                <a:headEnd/>
                <a:tailEnd/>
              </a:ln>
            </p:spPr>
            <p:txBody>
              <a:bodyPr wrap="none" anchor="ctr"/>
              <a:lstStyle/>
              <a:p>
                <a:endParaRPr lang="zh-CN" altLang="en-US"/>
              </a:p>
            </p:txBody>
          </p:sp>
          <p:sp>
            <p:nvSpPr>
              <p:cNvPr id="22536" name="Line 7"/>
              <p:cNvSpPr>
                <a:spLocks noChangeShapeType="1"/>
              </p:cNvSpPr>
              <p:nvPr/>
            </p:nvSpPr>
            <p:spPr bwMode="auto">
              <a:xfrm>
                <a:off x="3056" y="1548"/>
                <a:ext cx="0" cy="2336"/>
              </a:xfrm>
              <a:prstGeom prst="line">
                <a:avLst/>
              </a:prstGeom>
              <a:noFill/>
              <a:ln w="12700">
                <a:solidFill>
                  <a:schemeClr val="tx1"/>
                </a:solidFill>
                <a:round/>
                <a:headEnd/>
                <a:tailEnd/>
              </a:ln>
            </p:spPr>
            <p:txBody>
              <a:bodyPr wrap="none" anchor="ctr"/>
              <a:lstStyle/>
              <a:p>
                <a:endParaRPr lang="zh-CN" altLang="en-US"/>
              </a:p>
            </p:txBody>
          </p:sp>
          <p:sp>
            <p:nvSpPr>
              <p:cNvPr id="22537" name="Line 8"/>
              <p:cNvSpPr>
                <a:spLocks noChangeShapeType="1"/>
              </p:cNvSpPr>
              <p:nvPr/>
            </p:nvSpPr>
            <p:spPr bwMode="auto">
              <a:xfrm>
                <a:off x="3744" y="1524"/>
                <a:ext cx="0" cy="2344"/>
              </a:xfrm>
              <a:prstGeom prst="line">
                <a:avLst/>
              </a:prstGeom>
              <a:noFill/>
              <a:ln w="12700">
                <a:solidFill>
                  <a:schemeClr val="tx1"/>
                </a:solidFill>
                <a:round/>
                <a:headEnd/>
                <a:tailEnd/>
              </a:ln>
            </p:spPr>
            <p:txBody>
              <a:bodyPr wrap="none" anchor="ctr"/>
              <a:lstStyle/>
              <a:p>
                <a:endParaRPr lang="zh-CN" altLang="en-US"/>
              </a:p>
            </p:txBody>
          </p:sp>
          <p:sp>
            <p:nvSpPr>
              <p:cNvPr id="22538" name="Line 9"/>
              <p:cNvSpPr>
                <a:spLocks noChangeShapeType="1"/>
              </p:cNvSpPr>
              <p:nvPr/>
            </p:nvSpPr>
            <p:spPr bwMode="auto">
              <a:xfrm>
                <a:off x="5104" y="1524"/>
                <a:ext cx="0" cy="2376"/>
              </a:xfrm>
              <a:prstGeom prst="line">
                <a:avLst/>
              </a:prstGeom>
              <a:noFill/>
              <a:ln w="12700">
                <a:solidFill>
                  <a:schemeClr val="tx1"/>
                </a:solidFill>
                <a:round/>
                <a:headEnd/>
                <a:tailEnd/>
              </a:ln>
            </p:spPr>
            <p:txBody>
              <a:bodyPr wrap="none" anchor="ctr"/>
              <a:lstStyle/>
              <a:p>
                <a:endParaRPr lang="zh-CN" altLang="en-US"/>
              </a:p>
            </p:txBody>
          </p:sp>
          <p:sp>
            <p:nvSpPr>
              <p:cNvPr id="22539" name="Line 10"/>
              <p:cNvSpPr>
                <a:spLocks noChangeShapeType="1"/>
              </p:cNvSpPr>
              <p:nvPr/>
            </p:nvSpPr>
            <p:spPr bwMode="auto">
              <a:xfrm>
                <a:off x="736" y="2160"/>
                <a:ext cx="4348" cy="0"/>
              </a:xfrm>
              <a:prstGeom prst="line">
                <a:avLst/>
              </a:prstGeom>
              <a:noFill/>
              <a:ln w="12700">
                <a:solidFill>
                  <a:schemeClr val="tx1"/>
                </a:solidFill>
                <a:round/>
                <a:headEnd/>
                <a:tailEnd/>
              </a:ln>
            </p:spPr>
            <p:txBody>
              <a:bodyPr wrap="none" anchor="ctr"/>
              <a:lstStyle/>
              <a:p>
                <a:endParaRPr lang="zh-CN" altLang="en-US"/>
              </a:p>
            </p:txBody>
          </p:sp>
          <p:sp>
            <p:nvSpPr>
              <p:cNvPr id="22540" name="Line 11"/>
              <p:cNvSpPr>
                <a:spLocks noChangeShapeType="1"/>
              </p:cNvSpPr>
              <p:nvPr/>
            </p:nvSpPr>
            <p:spPr bwMode="auto">
              <a:xfrm>
                <a:off x="724" y="2588"/>
                <a:ext cx="4360" cy="0"/>
              </a:xfrm>
              <a:prstGeom prst="line">
                <a:avLst/>
              </a:prstGeom>
              <a:noFill/>
              <a:ln w="12700">
                <a:solidFill>
                  <a:schemeClr val="tx1"/>
                </a:solidFill>
                <a:round/>
                <a:headEnd/>
                <a:tailEnd/>
              </a:ln>
            </p:spPr>
            <p:txBody>
              <a:bodyPr wrap="none" anchor="ctr"/>
              <a:lstStyle/>
              <a:p>
                <a:endParaRPr lang="zh-CN" altLang="en-US"/>
              </a:p>
            </p:txBody>
          </p:sp>
          <p:sp>
            <p:nvSpPr>
              <p:cNvPr id="22541" name="Line 12"/>
              <p:cNvSpPr>
                <a:spLocks noChangeShapeType="1"/>
              </p:cNvSpPr>
              <p:nvPr/>
            </p:nvSpPr>
            <p:spPr bwMode="auto">
              <a:xfrm>
                <a:off x="724" y="3048"/>
                <a:ext cx="4360" cy="0"/>
              </a:xfrm>
              <a:prstGeom prst="line">
                <a:avLst/>
              </a:prstGeom>
              <a:noFill/>
              <a:ln w="12700">
                <a:solidFill>
                  <a:schemeClr val="tx1"/>
                </a:solidFill>
                <a:round/>
                <a:headEnd/>
                <a:tailEnd/>
              </a:ln>
            </p:spPr>
            <p:txBody>
              <a:bodyPr wrap="none" anchor="ctr"/>
              <a:lstStyle/>
              <a:p>
                <a:endParaRPr lang="zh-CN" altLang="en-US"/>
              </a:p>
            </p:txBody>
          </p:sp>
          <p:sp>
            <p:nvSpPr>
              <p:cNvPr id="22542" name="Line 13"/>
              <p:cNvSpPr>
                <a:spLocks noChangeShapeType="1"/>
              </p:cNvSpPr>
              <p:nvPr/>
            </p:nvSpPr>
            <p:spPr bwMode="auto">
              <a:xfrm>
                <a:off x="736" y="3464"/>
                <a:ext cx="4348" cy="0"/>
              </a:xfrm>
              <a:prstGeom prst="line">
                <a:avLst/>
              </a:prstGeom>
              <a:noFill/>
              <a:ln w="12700">
                <a:solidFill>
                  <a:schemeClr val="tx1"/>
                </a:solidFill>
                <a:round/>
                <a:headEnd/>
                <a:tailEnd/>
              </a:ln>
            </p:spPr>
            <p:txBody>
              <a:bodyPr wrap="none" anchor="ctr"/>
              <a:lstStyle/>
              <a:p>
                <a:endParaRPr lang="zh-CN" altLang="en-US"/>
              </a:p>
            </p:txBody>
          </p:sp>
          <p:sp>
            <p:nvSpPr>
              <p:cNvPr id="22543" name="Line 14"/>
              <p:cNvSpPr>
                <a:spLocks noChangeShapeType="1"/>
              </p:cNvSpPr>
              <p:nvPr/>
            </p:nvSpPr>
            <p:spPr bwMode="auto">
              <a:xfrm>
                <a:off x="748" y="3884"/>
                <a:ext cx="4336" cy="0"/>
              </a:xfrm>
              <a:prstGeom prst="line">
                <a:avLst/>
              </a:prstGeom>
              <a:noFill/>
              <a:ln w="12700">
                <a:solidFill>
                  <a:schemeClr val="tx1"/>
                </a:solidFill>
                <a:round/>
                <a:headEnd/>
                <a:tailEnd/>
              </a:ln>
            </p:spPr>
            <p:txBody>
              <a:bodyPr wrap="none" anchor="ctr"/>
              <a:lstStyle/>
              <a:p>
                <a:endParaRPr lang="zh-CN" altLang="en-US"/>
              </a:p>
            </p:txBody>
          </p:sp>
          <p:sp>
            <p:nvSpPr>
              <p:cNvPr id="22544" name="Line 15"/>
              <p:cNvSpPr>
                <a:spLocks noChangeShapeType="1"/>
              </p:cNvSpPr>
              <p:nvPr/>
            </p:nvSpPr>
            <p:spPr bwMode="auto">
              <a:xfrm>
                <a:off x="712" y="1784"/>
                <a:ext cx="4372" cy="0"/>
              </a:xfrm>
              <a:prstGeom prst="line">
                <a:avLst/>
              </a:prstGeom>
              <a:noFill/>
              <a:ln w="12700">
                <a:solidFill>
                  <a:schemeClr val="tx1"/>
                </a:solidFill>
                <a:round/>
                <a:headEnd/>
                <a:tailEnd/>
              </a:ln>
            </p:spPr>
            <p:txBody>
              <a:bodyPr wrap="none" anchor="ctr"/>
              <a:lstStyle/>
              <a:p>
                <a:endParaRPr lang="zh-CN" altLang="en-US"/>
              </a:p>
            </p:txBody>
          </p:sp>
        </p:grpSp>
        <p:sp>
          <p:nvSpPr>
            <p:cNvPr id="22534" name="Rectangle 16"/>
            <p:cNvSpPr>
              <a:spLocks noChangeArrowheads="1"/>
            </p:cNvSpPr>
            <p:nvPr/>
          </p:nvSpPr>
          <p:spPr bwMode="auto">
            <a:xfrm>
              <a:off x="720" y="2208"/>
              <a:ext cx="4752" cy="1776"/>
            </a:xfrm>
            <a:prstGeom prst="rect">
              <a:avLst/>
            </a:prstGeom>
            <a:noFill/>
            <a:ln w="12700">
              <a:noFill/>
              <a:miter lim="800000"/>
              <a:headEnd/>
              <a:tailEnd/>
            </a:ln>
          </p:spPr>
          <p:txBody>
            <a:bodyPr lIns="90488" tIns="44450" rIns="90488" bIns="44450"/>
            <a:lstStyle/>
            <a:p>
              <a:pPr marL="285750" indent="-285750" eaLnBrk="0" hangingPunct="0">
                <a:lnSpc>
                  <a:spcPct val="105000"/>
                </a:lnSpc>
                <a:tabLst>
                  <a:tab pos="1828800" algn="l"/>
                  <a:tab pos="3657600" algn="l"/>
                  <a:tab pos="5029200" algn="l"/>
                </a:tabLst>
              </a:pPr>
              <a:r>
                <a:rPr kumimoji="1" lang="en-US" altLang="zh-CN" sz="2400" dirty="0">
                  <a:solidFill>
                    <a:schemeClr val="tx1"/>
                  </a:solidFill>
                  <a:latin typeface="Comic Sans MS" pitchFamily="66" charset="0"/>
                </a:rPr>
                <a:t>		   </a:t>
              </a:r>
              <a:r>
                <a:rPr kumimoji="1" lang="en-US" altLang="zh-CN" sz="2000" b="1" dirty="0">
                  <a:solidFill>
                    <a:schemeClr val="tx1"/>
                  </a:solidFill>
                  <a:latin typeface="Comic Sans MS" pitchFamily="66" charset="0"/>
                </a:rPr>
                <a:t>Inst Count	   CPI	Clock Rate</a:t>
              </a:r>
            </a:p>
            <a:p>
              <a:pPr marL="285750" indent="-285750" eaLnBrk="0" hangingPunct="0">
                <a:lnSpc>
                  <a:spcPct val="105000"/>
                </a:lnSpc>
                <a:tabLst>
                  <a:tab pos="1828800" algn="l"/>
                  <a:tab pos="3657600" algn="l"/>
                  <a:tab pos="5029200" algn="l"/>
                </a:tabLst>
              </a:pPr>
              <a:r>
                <a:rPr kumimoji="1" lang="en-US" altLang="zh-CN" sz="2400" b="1" dirty="0">
                  <a:solidFill>
                    <a:schemeClr val="tx1"/>
                  </a:solidFill>
                  <a:latin typeface="Comic Sans MS" pitchFamily="66" charset="0"/>
                </a:rPr>
                <a:t>Program	          X	</a:t>
              </a:r>
            </a:p>
            <a:p>
              <a:pPr marL="285750" indent="-285750" eaLnBrk="0" hangingPunct="0">
                <a:lnSpc>
                  <a:spcPct val="105000"/>
                </a:lnSpc>
                <a:tabLst>
                  <a:tab pos="1828800" algn="l"/>
                  <a:tab pos="3657600" algn="l"/>
                  <a:tab pos="5029200" algn="l"/>
                </a:tabLst>
              </a:pPr>
              <a:r>
                <a:rPr kumimoji="1" lang="en-US" altLang="zh-CN" sz="2400" b="1" dirty="0">
                  <a:solidFill>
                    <a:srgbClr val="FF0000"/>
                  </a:solidFill>
                  <a:latin typeface="Comic Sans MS" pitchFamily="66" charset="0"/>
                </a:rPr>
                <a:t>Compiler	          X	    (X)</a:t>
              </a:r>
            </a:p>
            <a:p>
              <a:pPr marL="285750" indent="-285750" eaLnBrk="0" hangingPunct="0">
                <a:lnSpc>
                  <a:spcPct val="105000"/>
                </a:lnSpc>
                <a:tabLst>
                  <a:tab pos="1828800" algn="l"/>
                  <a:tab pos="3657600" algn="l"/>
                  <a:tab pos="5029200" algn="l"/>
                </a:tabLst>
              </a:pPr>
              <a:r>
                <a:rPr kumimoji="1" lang="en-US" altLang="zh-CN" sz="2400" b="1" dirty="0">
                  <a:solidFill>
                    <a:srgbClr val="FF0000"/>
                  </a:solidFill>
                  <a:latin typeface="Comic Sans MS" pitchFamily="66" charset="0"/>
                </a:rPr>
                <a:t>Inst. Set.	          X	     X</a:t>
              </a:r>
            </a:p>
            <a:p>
              <a:pPr marL="285750" indent="-285750" eaLnBrk="0" hangingPunct="0">
                <a:lnSpc>
                  <a:spcPct val="105000"/>
                </a:lnSpc>
                <a:tabLst>
                  <a:tab pos="1828800" algn="l"/>
                  <a:tab pos="3657600" algn="l"/>
                  <a:tab pos="5029200" algn="l"/>
                </a:tabLst>
              </a:pPr>
              <a:r>
                <a:rPr kumimoji="1" lang="en-US" altLang="zh-CN" sz="2400" b="1" dirty="0">
                  <a:solidFill>
                    <a:srgbClr val="FF0000"/>
                  </a:solidFill>
                  <a:latin typeface="Comic Sans MS" pitchFamily="66" charset="0"/>
                </a:rPr>
                <a:t>Organization	     X		  X</a:t>
              </a:r>
              <a:endParaRPr kumimoji="1" lang="en-US" altLang="zh-CN" sz="2400" b="1" dirty="0">
                <a:solidFill>
                  <a:schemeClr val="tx1"/>
                </a:solidFill>
                <a:latin typeface="Comic Sans MS" pitchFamily="66" charset="0"/>
              </a:endParaRPr>
            </a:p>
            <a:p>
              <a:pPr marL="285750" indent="-285750" eaLnBrk="0" hangingPunct="0">
                <a:lnSpc>
                  <a:spcPct val="105000"/>
                </a:lnSpc>
                <a:tabLst>
                  <a:tab pos="1828800" algn="l"/>
                  <a:tab pos="3657600" algn="l"/>
                  <a:tab pos="5029200" algn="l"/>
                </a:tabLst>
              </a:pPr>
              <a:r>
                <a:rPr kumimoji="1" lang="en-US" altLang="zh-CN" sz="2400" b="1" dirty="0">
                  <a:solidFill>
                    <a:schemeClr val="tx1"/>
                  </a:solidFill>
                  <a:latin typeface="Comic Sans MS" pitchFamily="66" charset="0"/>
                </a:rPr>
                <a:t>Technology				  X</a:t>
              </a:r>
            </a:p>
          </p:txBody>
        </p:sp>
      </p:grpSp>
    </p:spTree>
    <p:extLst>
      <p:ext uri="{BB962C8B-B14F-4D97-AF65-F5344CB8AC3E}">
        <p14:creationId xmlns:p14="http://schemas.microsoft.com/office/powerpoint/2010/main" val="1768620078"/>
      </p:ext>
    </p:extLst>
  </p:cSld>
  <p:clrMapOvr>
    <a:masterClrMapping/>
  </p:clrMapOvr>
  <p:transition spd="slow">
    <p:pull dir="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a:xfrm>
            <a:off x="1622425" y="-114300"/>
            <a:ext cx="7651750" cy="1295400"/>
          </a:xfrm>
        </p:spPr>
        <p:txBody>
          <a:bodyPr>
            <a:normAutofit/>
          </a:bodyPr>
          <a:lstStyle/>
          <a:p>
            <a:pPr eaLnBrk="1" hangingPunct="1"/>
            <a:r>
              <a:rPr lang="en-US" altLang="zh-CN" sz="3600" dirty="0"/>
              <a:t>Other format of </a:t>
            </a:r>
            <a:br>
              <a:rPr lang="en-US" altLang="zh-CN" sz="3600" dirty="0"/>
            </a:br>
            <a:r>
              <a:rPr lang="en-US" altLang="zh-CN" sz="3600" dirty="0"/>
              <a:t>CPU Performance Equation</a:t>
            </a:r>
            <a:r>
              <a:rPr lang="en-US" altLang="zh-CN" sz="4000" dirty="0" smtClean="0"/>
              <a:t> </a:t>
            </a:r>
          </a:p>
        </p:txBody>
      </p:sp>
      <p:pic>
        <p:nvPicPr>
          <p:cNvPr id="23555" name="Picture 3"/>
          <p:cNvPicPr>
            <a:picLocks noChangeAspect="1" noChangeArrowheads="1"/>
          </p:cNvPicPr>
          <p:nvPr/>
        </p:nvPicPr>
        <p:blipFill>
          <a:blip r:embed="rId2"/>
          <a:srcRect/>
          <a:stretch>
            <a:fillRect/>
          </a:stretch>
        </p:blipFill>
        <p:spPr bwMode="auto">
          <a:xfrm>
            <a:off x="2362200" y="1676400"/>
            <a:ext cx="4267200" cy="1017588"/>
          </a:xfrm>
          <a:prstGeom prst="rect">
            <a:avLst/>
          </a:prstGeom>
          <a:noFill/>
          <a:ln w="9525">
            <a:noFill/>
            <a:miter lim="800000"/>
            <a:headEnd type="none" w="sm" len="sm"/>
            <a:tailEnd type="none" w="sm" len="sm"/>
          </a:ln>
        </p:spPr>
      </p:pic>
      <p:pic>
        <p:nvPicPr>
          <p:cNvPr id="23556" name="Picture 4"/>
          <p:cNvPicPr>
            <a:picLocks noChangeAspect="1" noChangeArrowheads="1"/>
          </p:cNvPicPr>
          <p:nvPr/>
        </p:nvPicPr>
        <p:blipFill>
          <a:blip r:embed="rId3"/>
          <a:srcRect/>
          <a:stretch>
            <a:fillRect/>
          </a:stretch>
        </p:blipFill>
        <p:spPr bwMode="auto">
          <a:xfrm>
            <a:off x="2590800" y="2667001"/>
            <a:ext cx="5715000" cy="1122363"/>
          </a:xfrm>
          <a:prstGeom prst="rect">
            <a:avLst/>
          </a:prstGeom>
          <a:noFill/>
          <a:ln w="28575">
            <a:solidFill>
              <a:srgbClr val="0000FF"/>
            </a:solidFill>
            <a:miter lim="800000"/>
            <a:headEnd type="none" w="sm" len="sm"/>
            <a:tailEnd type="none" w="sm" len="sm"/>
          </a:ln>
        </p:spPr>
      </p:pic>
      <p:pic>
        <p:nvPicPr>
          <p:cNvPr id="23557" name="Picture 5"/>
          <p:cNvPicPr>
            <a:picLocks noChangeAspect="1" noChangeArrowheads="1"/>
          </p:cNvPicPr>
          <p:nvPr/>
        </p:nvPicPr>
        <p:blipFill>
          <a:blip r:embed="rId4"/>
          <a:srcRect/>
          <a:stretch>
            <a:fillRect/>
          </a:stretch>
        </p:blipFill>
        <p:spPr bwMode="auto">
          <a:xfrm>
            <a:off x="2590800" y="3886200"/>
            <a:ext cx="4953000" cy="1314450"/>
          </a:xfrm>
          <a:prstGeom prst="rect">
            <a:avLst/>
          </a:prstGeom>
          <a:noFill/>
          <a:ln w="9525">
            <a:noFill/>
            <a:miter lim="800000"/>
            <a:headEnd type="none" w="sm" len="sm"/>
            <a:tailEnd type="none" w="sm" len="sm"/>
          </a:ln>
        </p:spPr>
      </p:pic>
    </p:spTree>
    <p:extLst>
      <p:ext uri="{BB962C8B-B14F-4D97-AF65-F5344CB8AC3E}">
        <p14:creationId xmlns:p14="http://schemas.microsoft.com/office/powerpoint/2010/main" val="3027095673"/>
      </p:ext>
    </p:extLst>
  </p:cSld>
  <p:clrMapOvr>
    <a:masterClrMapping/>
  </p:clrMapOvr>
  <p:transition spd="slow">
    <p:pull dir="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a:xfrm>
            <a:off x="1973163" y="116632"/>
            <a:ext cx="7758113" cy="838200"/>
          </a:xfrm>
        </p:spPr>
        <p:txBody>
          <a:bodyPr/>
          <a:lstStyle/>
          <a:p>
            <a:pPr eaLnBrk="1" hangingPunct="1"/>
            <a:r>
              <a:rPr lang="en-US" altLang="zh-CN" sz="3600" dirty="0">
                <a:solidFill>
                  <a:srgbClr val="FF0000"/>
                </a:solidFill>
              </a:rPr>
              <a:t>Example of </a:t>
            </a:r>
            <a:r>
              <a:rPr lang="en-US" altLang="zh-CN" sz="3600" dirty="0" err="1">
                <a:solidFill>
                  <a:srgbClr val="FF0000"/>
                </a:solidFill>
              </a:rPr>
              <a:t>CPUtime</a:t>
            </a:r>
            <a:r>
              <a:rPr lang="en-US" altLang="zh-CN" sz="3600" dirty="0">
                <a:solidFill>
                  <a:srgbClr val="FF0000"/>
                </a:solidFill>
              </a:rPr>
              <a:t> calculation</a:t>
            </a:r>
          </a:p>
        </p:txBody>
      </p:sp>
      <p:sp>
        <p:nvSpPr>
          <p:cNvPr id="24579" name="Rectangle 3"/>
          <p:cNvSpPr>
            <a:spLocks noGrp="1" noRot="1" noChangeArrowheads="1"/>
          </p:cNvSpPr>
          <p:nvPr>
            <p:ph idx="1"/>
          </p:nvPr>
        </p:nvSpPr>
        <p:spPr>
          <a:xfrm>
            <a:off x="1775520" y="1268760"/>
            <a:ext cx="8153400" cy="5105400"/>
          </a:xfrm>
        </p:spPr>
        <p:txBody>
          <a:bodyPr/>
          <a:lstStyle/>
          <a:p>
            <a:pPr eaLnBrk="1" hangingPunct="1"/>
            <a:r>
              <a:rPr lang="en-US" altLang="zh-CN" sz="2400" dirty="0">
                <a:latin typeface="Comic Sans MS" pitchFamily="66" charset="0"/>
              </a:rPr>
              <a:t>Suppose we have made the following measurements:</a:t>
            </a:r>
          </a:p>
          <a:p>
            <a:pPr lvl="1" eaLnBrk="1" hangingPunct="1"/>
            <a:r>
              <a:rPr lang="en-US" altLang="zh-CN" sz="2000" b="1" dirty="0">
                <a:latin typeface="Comic Sans MS" pitchFamily="66" charset="0"/>
              </a:rPr>
              <a:t>Frequency of FP operations (other than </a:t>
            </a:r>
            <a:r>
              <a:rPr lang="en-US" altLang="zh-CN" sz="2000" b="1" dirty="0" err="1">
                <a:latin typeface="Comic Sans MS" pitchFamily="66" charset="0"/>
              </a:rPr>
              <a:t>FPSQR</a:t>
            </a:r>
            <a:r>
              <a:rPr lang="en-US" altLang="zh-CN" sz="2000" b="1" dirty="0">
                <a:latin typeface="Comic Sans MS" pitchFamily="66" charset="0"/>
              </a:rPr>
              <a:t>) = 25%</a:t>
            </a:r>
          </a:p>
          <a:p>
            <a:pPr lvl="1" eaLnBrk="1" hangingPunct="1"/>
            <a:r>
              <a:rPr lang="en-US" altLang="zh-CN" sz="2000" b="1" dirty="0">
                <a:latin typeface="Comic Sans MS" pitchFamily="66" charset="0"/>
              </a:rPr>
              <a:t>Average CPI of FP operations = 4.0</a:t>
            </a:r>
          </a:p>
          <a:p>
            <a:pPr lvl="1" eaLnBrk="1" hangingPunct="1"/>
            <a:r>
              <a:rPr lang="en-US" altLang="zh-CN" sz="2000" b="1" dirty="0">
                <a:latin typeface="Comic Sans MS" pitchFamily="66" charset="0"/>
              </a:rPr>
              <a:t>Average CPI of other instructions = 1.33</a:t>
            </a:r>
          </a:p>
          <a:p>
            <a:pPr lvl="1" eaLnBrk="1" hangingPunct="1"/>
            <a:r>
              <a:rPr lang="en-US" altLang="zh-CN" sz="2000" b="1" dirty="0">
                <a:latin typeface="Comic Sans MS" pitchFamily="66" charset="0"/>
              </a:rPr>
              <a:t>Frequency of </a:t>
            </a:r>
            <a:r>
              <a:rPr lang="en-US" altLang="zh-CN" sz="2000" b="1" dirty="0" err="1">
                <a:latin typeface="Comic Sans MS" pitchFamily="66" charset="0"/>
              </a:rPr>
              <a:t>FPSQR</a:t>
            </a:r>
            <a:r>
              <a:rPr lang="en-US" altLang="zh-CN" sz="2000" b="1" dirty="0">
                <a:latin typeface="Comic Sans MS" pitchFamily="66" charset="0"/>
              </a:rPr>
              <a:t> =  2%</a:t>
            </a:r>
          </a:p>
          <a:p>
            <a:pPr lvl="1" eaLnBrk="1" hangingPunct="1"/>
            <a:r>
              <a:rPr lang="en-US" altLang="zh-CN" sz="2000" b="1" dirty="0">
                <a:latin typeface="Comic Sans MS" pitchFamily="66" charset="0"/>
              </a:rPr>
              <a:t>CPI of </a:t>
            </a:r>
            <a:r>
              <a:rPr lang="en-US" altLang="zh-CN" sz="2000" b="1" dirty="0" err="1">
                <a:latin typeface="Comic Sans MS" pitchFamily="66" charset="0"/>
              </a:rPr>
              <a:t>FPSQR</a:t>
            </a:r>
            <a:r>
              <a:rPr lang="en-US" altLang="zh-CN" sz="2000" b="1" dirty="0">
                <a:latin typeface="Comic Sans MS" pitchFamily="66" charset="0"/>
              </a:rPr>
              <a:t> = 20</a:t>
            </a:r>
          </a:p>
          <a:p>
            <a:pPr eaLnBrk="1" hangingPunct="1"/>
            <a:r>
              <a:rPr lang="en-US" altLang="zh-CN" sz="2400" dirty="0">
                <a:latin typeface="Comic Sans MS" pitchFamily="66" charset="0"/>
              </a:rPr>
              <a:t>Two design alternatives</a:t>
            </a:r>
          </a:p>
          <a:p>
            <a:pPr lvl="1" eaLnBrk="1" hangingPunct="1"/>
            <a:r>
              <a:rPr lang="en-US" altLang="zh-CN" sz="2000" b="1" dirty="0">
                <a:solidFill>
                  <a:srgbClr val="0000FF"/>
                </a:solidFill>
                <a:latin typeface="Comic Sans MS" pitchFamily="66" charset="0"/>
              </a:rPr>
              <a:t>decrease the CPI of </a:t>
            </a:r>
            <a:r>
              <a:rPr lang="en-US" altLang="zh-CN" sz="2000" b="1" dirty="0" err="1">
                <a:solidFill>
                  <a:srgbClr val="0000FF"/>
                </a:solidFill>
                <a:latin typeface="Comic Sans MS" pitchFamily="66" charset="0"/>
              </a:rPr>
              <a:t>FPSQR</a:t>
            </a:r>
            <a:r>
              <a:rPr lang="en-US" altLang="zh-CN" sz="2000" b="1" dirty="0">
                <a:solidFill>
                  <a:srgbClr val="0000FF"/>
                </a:solidFill>
                <a:latin typeface="Comic Sans MS" pitchFamily="66" charset="0"/>
              </a:rPr>
              <a:t> to 2 </a:t>
            </a:r>
          </a:p>
          <a:p>
            <a:pPr lvl="1" eaLnBrk="1" hangingPunct="1"/>
            <a:r>
              <a:rPr lang="en-US" altLang="zh-CN" sz="2000" b="1" dirty="0">
                <a:solidFill>
                  <a:srgbClr val="0000FF"/>
                </a:solidFill>
                <a:latin typeface="Comic Sans MS" pitchFamily="66" charset="0"/>
              </a:rPr>
              <a:t>decrease the average CPI of all FP operations to 2.5.</a:t>
            </a:r>
          </a:p>
          <a:p>
            <a:pPr eaLnBrk="1" hangingPunct="1"/>
            <a:r>
              <a:rPr lang="en-US" altLang="zh-CN" sz="2400" dirty="0">
                <a:latin typeface="Comic Sans MS" pitchFamily="66" charset="0"/>
              </a:rPr>
              <a:t>Compare these two design alternatives using the CPU performance equation.</a:t>
            </a:r>
            <a:endParaRPr lang="en-US" altLang="zh-CN" dirty="0" smtClean="0"/>
          </a:p>
        </p:txBody>
      </p:sp>
    </p:spTree>
    <p:extLst>
      <p:ext uri="{BB962C8B-B14F-4D97-AF65-F5344CB8AC3E}">
        <p14:creationId xmlns:p14="http://schemas.microsoft.com/office/powerpoint/2010/main" val="4122104909"/>
      </p:ext>
    </p:extLst>
  </p:cSld>
  <p:clrMapOvr>
    <a:masterClrMapping/>
  </p:clrMapOvr>
  <p:transition spd="slow">
    <p:pull dir="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a:xfrm>
            <a:off x="2351584" y="157164"/>
            <a:ext cx="6880225" cy="654050"/>
          </a:xfrm>
        </p:spPr>
        <p:txBody>
          <a:bodyPr>
            <a:normAutofit fontScale="90000"/>
          </a:bodyPr>
          <a:lstStyle/>
          <a:p>
            <a:pPr eaLnBrk="1" hangingPunct="1"/>
            <a:r>
              <a:rPr lang="en-US" altLang="zh-CN" dirty="0" smtClean="0">
                <a:solidFill>
                  <a:srgbClr val="FF0000"/>
                </a:solidFill>
              </a:rPr>
              <a:t>Answer to the question</a:t>
            </a:r>
          </a:p>
        </p:txBody>
      </p:sp>
      <p:sp>
        <p:nvSpPr>
          <p:cNvPr id="25603" name="Rectangle 3"/>
          <p:cNvSpPr>
            <a:spLocks noGrp="1" noRot="1" noChangeArrowheads="1"/>
          </p:cNvSpPr>
          <p:nvPr>
            <p:ph idx="1"/>
          </p:nvPr>
        </p:nvSpPr>
        <p:spPr>
          <a:xfrm>
            <a:off x="2286000" y="4797425"/>
            <a:ext cx="8382000" cy="1143000"/>
          </a:xfrm>
        </p:spPr>
        <p:txBody>
          <a:bodyPr/>
          <a:lstStyle/>
          <a:p>
            <a:pPr eaLnBrk="1" hangingPunct="1"/>
            <a:r>
              <a:rPr lang="en-US" altLang="zh-CN" sz="2400">
                <a:latin typeface="Comic Sans MS" pitchFamily="66" charset="0"/>
              </a:rPr>
              <a:t>Since the CPI of the overall FP enhancement is slightly lower, its performance will be marginally better.</a:t>
            </a:r>
            <a:endParaRPr lang="en-US" altLang="zh-CN" sz="2800">
              <a:latin typeface="Comic Sans MS" pitchFamily="66" charset="0"/>
            </a:endParaRPr>
          </a:p>
        </p:txBody>
      </p:sp>
      <p:pic>
        <p:nvPicPr>
          <p:cNvPr id="25604" name="Picture 4"/>
          <p:cNvPicPr>
            <a:picLocks noChangeAspect="1" noChangeArrowheads="1"/>
          </p:cNvPicPr>
          <p:nvPr/>
        </p:nvPicPr>
        <p:blipFill>
          <a:blip r:embed="rId2"/>
          <a:srcRect/>
          <a:stretch>
            <a:fillRect/>
          </a:stretch>
        </p:blipFill>
        <p:spPr bwMode="auto">
          <a:xfrm>
            <a:off x="2503488" y="1290639"/>
            <a:ext cx="5257800" cy="1450975"/>
          </a:xfrm>
          <a:prstGeom prst="rect">
            <a:avLst/>
          </a:prstGeom>
          <a:noFill/>
          <a:ln w="9525">
            <a:noFill/>
            <a:miter lim="800000"/>
            <a:headEnd type="none" w="sm" len="sm"/>
            <a:tailEnd type="none" w="sm" len="sm"/>
          </a:ln>
        </p:spPr>
      </p:pic>
      <p:pic>
        <p:nvPicPr>
          <p:cNvPr id="25605" name="Picture 5"/>
          <p:cNvPicPr>
            <a:picLocks noChangeAspect="1" noChangeArrowheads="1"/>
          </p:cNvPicPr>
          <p:nvPr/>
        </p:nvPicPr>
        <p:blipFill>
          <a:blip r:embed="rId3"/>
          <a:srcRect/>
          <a:stretch>
            <a:fillRect/>
          </a:stretch>
        </p:blipFill>
        <p:spPr bwMode="auto">
          <a:xfrm>
            <a:off x="2495550" y="2924175"/>
            <a:ext cx="7543800" cy="1066800"/>
          </a:xfrm>
          <a:prstGeom prst="rect">
            <a:avLst/>
          </a:prstGeom>
          <a:noFill/>
          <a:ln w="9525">
            <a:noFill/>
            <a:miter lim="800000"/>
            <a:headEnd type="none" w="sm" len="sm"/>
            <a:tailEnd type="none" w="sm" len="sm"/>
          </a:ln>
        </p:spPr>
      </p:pic>
      <p:pic>
        <p:nvPicPr>
          <p:cNvPr id="25606" name="Picture 6"/>
          <p:cNvPicPr>
            <a:picLocks noChangeAspect="1" noChangeArrowheads="1"/>
          </p:cNvPicPr>
          <p:nvPr/>
        </p:nvPicPr>
        <p:blipFill>
          <a:blip r:embed="rId4"/>
          <a:srcRect/>
          <a:stretch>
            <a:fillRect/>
          </a:stretch>
        </p:blipFill>
        <p:spPr bwMode="auto">
          <a:xfrm>
            <a:off x="2492375" y="4075114"/>
            <a:ext cx="6096000" cy="674687"/>
          </a:xfrm>
          <a:prstGeom prst="rect">
            <a:avLst/>
          </a:prstGeom>
          <a:noFill/>
          <a:ln w="9525">
            <a:noFill/>
            <a:miter lim="800000"/>
            <a:headEnd type="none" w="sm" len="sm"/>
            <a:tailEnd type="none" w="sm" len="sm"/>
          </a:ln>
        </p:spPr>
      </p:pic>
    </p:spTree>
    <p:extLst>
      <p:ext uri="{BB962C8B-B14F-4D97-AF65-F5344CB8AC3E}">
        <p14:creationId xmlns:p14="http://schemas.microsoft.com/office/powerpoint/2010/main" val="3829543921"/>
      </p:ext>
    </p:extLst>
  </p:cSld>
  <p:clrMapOvr>
    <a:masterClrMapping/>
  </p:clrMapOvr>
  <p:transition spd="slow">
    <p:pull dir="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a:xfrm>
            <a:off x="1991544" y="-9728"/>
            <a:ext cx="7353300" cy="981075"/>
          </a:xfrm>
        </p:spPr>
        <p:txBody>
          <a:bodyPr>
            <a:normAutofit fontScale="90000"/>
          </a:bodyPr>
          <a:lstStyle/>
          <a:p>
            <a:pPr eaLnBrk="1" hangingPunct="1"/>
            <a:r>
              <a:rPr lang="en-US" altLang="zh-CN" sz="4000" dirty="0">
                <a:solidFill>
                  <a:srgbClr val="FF0000"/>
                </a:solidFill>
              </a:rPr>
              <a:t>Compare the result with that from Amdahl’s law</a:t>
            </a:r>
          </a:p>
        </p:txBody>
      </p:sp>
      <p:sp>
        <p:nvSpPr>
          <p:cNvPr id="26627" name="Rectangle 3"/>
          <p:cNvSpPr>
            <a:spLocks noGrp="1" noRot="1" noChangeArrowheads="1"/>
          </p:cNvSpPr>
          <p:nvPr>
            <p:ph idx="1"/>
          </p:nvPr>
        </p:nvSpPr>
        <p:spPr>
          <a:xfrm>
            <a:off x="2160589" y="1279525"/>
            <a:ext cx="7870825" cy="4178300"/>
          </a:xfrm>
        </p:spPr>
        <p:txBody>
          <a:bodyPr/>
          <a:lstStyle/>
          <a:p>
            <a:pPr eaLnBrk="1" hangingPunct="1"/>
            <a:r>
              <a:rPr lang="en-US" altLang="zh-CN" dirty="0" smtClean="0">
                <a:latin typeface="Comic Sans MS" pitchFamily="66" charset="0"/>
              </a:rPr>
              <a:t>This is the same speedup we obtained using Amdahl’s Law:</a:t>
            </a:r>
          </a:p>
          <a:p>
            <a:pPr eaLnBrk="1" hangingPunct="1"/>
            <a:endParaRPr lang="en-US" altLang="zh-CN" dirty="0" smtClean="0"/>
          </a:p>
        </p:txBody>
      </p:sp>
      <p:pic>
        <p:nvPicPr>
          <p:cNvPr id="26628" name="Picture 4"/>
          <p:cNvPicPr>
            <a:picLocks noChangeAspect="1" noChangeArrowheads="1"/>
          </p:cNvPicPr>
          <p:nvPr/>
        </p:nvPicPr>
        <p:blipFill>
          <a:blip r:embed="rId2"/>
          <a:srcRect/>
          <a:stretch>
            <a:fillRect/>
          </a:stretch>
        </p:blipFill>
        <p:spPr bwMode="auto">
          <a:xfrm>
            <a:off x="2209800" y="2667000"/>
            <a:ext cx="7848600" cy="1981200"/>
          </a:xfrm>
          <a:prstGeom prst="rect">
            <a:avLst/>
          </a:prstGeom>
          <a:noFill/>
          <a:ln w="9525">
            <a:noFill/>
            <a:miter lim="800000"/>
            <a:headEnd type="none" w="sm" len="sm"/>
            <a:tailEnd type="none" w="sm" len="sm"/>
          </a:ln>
        </p:spPr>
      </p:pic>
    </p:spTree>
    <p:extLst>
      <p:ext uri="{BB962C8B-B14F-4D97-AF65-F5344CB8AC3E}">
        <p14:creationId xmlns:p14="http://schemas.microsoft.com/office/powerpoint/2010/main" val="147962879"/>
      </p:ext>
    </p:extLst>
  </p:cSld>
  <p:clrMapOvr>
    <a:masterClrMapping/>
  </p:clrMapOvr>
  <p:transition spd="slow">
    <p:pull dir="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8282" y="0"/>
            <a:ext cx="8715436" cy="6215082"/>
          </a:xfrm>
          <a:solidFill>
            <a:schemeClr val="bg1"/>
          </a:solidFill>
        </p:spPr>
        <p:txBody>
          <a:bodyPr/>
          <a:lstStyle/>
          <a:p>
            <a:pPr algn="just">
              <a:spcAft>
                <a:spcPts val="0"/>
              </a:spcAft>
            </a:pPr>
            <a:r>
              <a:rPr lang="en-US" sz="2400" kern="100" dirty="0">
                <a:latin typeface="Times New Roman"/>
              </a:rPr>
              <a:t>Suppose that there are four types of operations in an application. After making enhancements to the original function units, each type of operation gains performance improvement as shown in the following table.</a:t>
            </a:r>
          </a:p>
          <a:p>
            <a:pPr algn="just">
              <a:spcAft>
                <a:spcPts val="0"/>
              </a:spcAft>
            </a:pPr>
            <a:endParaRPr lang="en-US" altLang="zh-CN" sz="2400" kern="100" dirty="0">
              <a:latin typeface="Times New Roman"/>
            </a:endParaRPr>
          </a:p>
          <a:p>
            <a:pPr algn="just">
              <a:spcAft>
                <a:spcPts val="0"/>
              </a:spcAft>
            </a:pPr>
            <a:endParaRPr lang="en-US" altLang="zh-CN" sz="2400" kern="100" dirty="0">
              <a:latin typeface="Times New Roman"/>
            </a:endParaRPr>
          </a:p>
          <a:p>
            <a:pPr algn="just">
              <a:spcAft>
                <a:spcPts val="0"/>
              </a:spcAft>
            </a:pPr>
            <a:endParaRPr lang="en-US" altLang="zh-CN" sz="2400" kern="100" dirty="0">
              <a:latin typeface="Times New Roman"/>
            </a:endParaRPr>
          </a:p>
          <a:p>
            <a:pPr algn="just">
              <a:spcAft>
                <a:spcPts val="0"/>
              </a:spcAft>
              <a:buNone/>
            </a:pPr>
            <a:endParaRPr lang="en-US" sz="2400" kern="100" dirty="0">
              <a:latin typeface="Times New Roman"/>
            </a:endParaRPr>
          </a:p>
          <a:p>
            <a:pPr algn="just">
              <a:spcAft>
                <a:spcPts val="0"/>
              </a:spcAft>
              <a:buNone/>
            </a:pPr>
            <a:endParaRPr lang="en-US" sz="2400" kern="100" dirty="0">
              <a:latin typeface="Times New Roman"/>
            </a:endParaRPr>
          </a:p>
          <a:p>
            <a:pPr algn="just">
              <a:spcAft>
                <a:spcPts val="0"/>
              </a:spcAft>
              <a:buNone/>
            </a:pPr>
            <a:r>
              <a:rPr lang="en-US" sz="2400" kern="100" dirty="0">
                <a:latin typeface="Times New Roman"/>
              </a:rPr>
              <a:t>1) What’s the enhanced speedup of each operation respectively after improving?</a:t>
            </a:r>
            <a:endParaRPr lang="zh-CN" altLang="en-US" sz="2400" kern="100" dirty="0">
              <a:latin typeface="Times New Roman"/>
            </a:endParaRPr>
          </a:p>
          <a:p>
            <a:pPr algn="just">
              <a:spcAft>
                <a:spcPts val="0"/>
              </a:spcAft>
              <a:buNone/>
            </a:pPr>
            <a:r>
              <a:rPr lang="en-US" sz="2400" kern="100" dirty="0">
                <a:latin typeface="Times New Roman"/>
              </a:rPr>
              <a:t>2) What’s the overall speedup of the application respectively after only improving </a:t>
            </a:r>
            <a:r>
              <a:rPr lang="en-US" sz="2400" kern="100" dirty="0" err="1">
                <a:latin typeface="Times New Roman"/>
              </a:rPr>
              <a:t>Op2</a:t>
            </a:r>
            <a:r>
              <a:rPr lang="en-US" sz="2400" kern="100" dirty="0">
                <a:latin typeface="Times New Roman"/>
              </a:rPr>
              <a:t> or </a:t>
            </a:r>
            <a:r>
              <a:rPr lang="en-US" sz="2400" kern="100" dirty="0" err="1">
                <a:latin typeface="Times New Roman"/>
              </a:rPr>
              <a:t>Op4</a:t>
            </a:r>
            <a:r>
              <a:rPr lang="en-US" sz="2400" kern="100" dirty="0">
                <a:latin typeface="Times New Roman"/>
              </a:rPr>
              <a:t>? </a:t>
            </a:r>
            <a:endParaRPr lang="zh-CN" altLang="en-US" sz="2400" kern="100" dirty="0">
              <a:latin typeface="Times New Roman"/>
            </a:endParaRPr>
          </a:p>
          <a:p>
            <a:pPr indent="133350" algn="just">
              <a:spcAft>
                <a:spcPts val="0"/>
              </a:spcAft>
            </a:pPr>
            <a:r>
              <a:rPr lang="en-US" sz="2400" kern="100" dirty="0">
                <a:latin typeface="Times New Roman"/>
              </a:rPr>
              <a:t>Hint: Calculate the overall speedup considering only one of the enhanced function units is used. There are 2 situations.</a:t>
            </a:r>
            <a:endParaRPr lang="zh-CN" altLang="en-US" sz="2400" kern="100" dirty="0">
              <a:latin typeface="Times New Roman"/>
            </a:endParaRPr>
          </a:p>
        </p:txBody>
      </p:sp>
      <p:graphicFrame>
        <p:nvGraphicFramePr>
          <p:cNvPr id="5" name="表格 4"/>
          <p:cNvGraphicFramePr>
            <a:graphicFrameLocks noGrp="1"/>
          </p:cNvGraphicFramePr>
          <p:nvPr/>
        </p:nvGraphicFramePr>
        <p:xfrm>
          <a:off x="2666977" y="1571612"/>
          <a:ext cx="6572297" cy="2119326"/>
        </p:xfrm>
        <a:graphic>
          <a:graphicData uri="http://schemas.openxmlformats.org/drawingml/2006/table">
            <a:tbl>
              <a:tblPr/>
              <a:tblGrid>
                <a:gridCol w="1764173"/>
                <a:gridCol w="1638161"/>
                <a:gridCol w="1639317"/>
                <a:gridCol w="1530646"/>
              </a:tblGrid>
              <a:tr h="642942">
                <a:tc>
                  <a:txBody>
                    <a:bodyPr/>
                    <a:lstStyle/>
                    <a:p>
                      <a:pPr marL="270510" indent="-270510" algn="just">
                        <a:spcAft>
                          <a:spcPts val="0"/>
                        </a:spcAft>
                      </a:pPr>
                      <a:r>
                        <a:rPr lang="en-US" sz="2000" kern="100" dirty="0">
                          <a:latin typeface="Times New Roman"/>
                          <a:ea typeface="宋体"/>
                          <a:cs typeface="Times New Roman"/>
                        </a:rPr>
                        <a:t>Operation Type</a:t>
                      </a:r>
                      <a:endParaRPr lang="zh-CN" sz="20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dirty="0">
                          <a:latin typeface="Times New Roman"/>
                          <a:ea typeface="宋体"/>
                          <a:cs typeface="Times New Roman"/>
                        </a:rPr>
                        <a:t>IC (total 100)</a:t>
                      </a:r>
                      <a:endParaRPr lang="zh-CN" sz="20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2000" kern="100">
                          <a:latin typeface="Times New Roman"/>
                          <a:ea typeface="宋体"/>
                          <a:cs typeface="Times New Roman"/>
                        </a:rPr>
                        <a:t>CPI before enhancement</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latin typeface="Times New Roman"/>
                          <a:ea typeface="宋体"/>
                          <a:cs typeface="Times New Roman"/>
                        </a:rPr>
                        <a:t>CPI after enhancement</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096">
                <a:tc>
                  <a:txBody>
                    <a:bodyPr/>
                    <a:lstStyle/>
                    <a:p>
                      <a:pPr marL="270510" indent="-270510" algn="just">
                        <a:spcAft>
                          <a:spcPts val="0"/>
                        </a:spcAft>
                      </a:pPr>
                      <a:r>
                        <a:rPr lang="en-US" sz="2000" kern="100">
                          <a:latin typeface="Times New Roman"/>
                          <a:ea typeface="宋体"/>
                          <a:cs typeface="Times New Roman"/>
                        </a:rPr>
                        <a:t>Op1</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Times New Roman"/>
                          <a:ea typeface="宋体"/>
                          <a:cs typeface="Times New Roman"/>
                        </a:rPr>
                        <a:t>10</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Times New Roman"/>
                          <a:ea typeface="宋体"/>
                          <a:cs typeface="Times New Roman"/>
                        </a:rPr>
                        <a:t>2</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Times New Roman"/>
                          <a:ea typeface="宋体"/>
                          <a:cs typeface="Times New Roman"/>
                        </a:rPr>
                        <a:t>1</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096">
                <a:tc>
                  <a:txBody>
                    <a:bodyPr/>
                    <a:lstStyle/>
                    <a:p>
                      <a:pPr marL="270510" indent="-270510" algn="just">
                        <a:spcAft>
                          <a:spcPts val="0"/>
                        </a:spcAft>
                      </a:pPr>
                      <a:r>
                        <a:rPr lang="en-US" sz="2000" kern="100">
                          <a:latin typeface="Times New Roman"/>
                          <a:ea typeface="宋体"/>
                          <a:cs typeface="Times New Roman"/>
                        </a:rPr>
                        <a:t>Op2</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Times New Roman"/>
                          <a:ea typeface="宋体"/>
                          <a:cs typeface="Times New Roman"/>
                        </a:rPr>
                        <a:t>30</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Times New Roman"/>
                          <a:ea typeface="宋体"/>
                          <a:cs typeface="Times New Roman"/>
                        </a:rPr>
                        <a:t>20</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Times New Roman"/>
                          <a:ea typeface="宋体"/>
                          <a:cs typeface="Times New Roman"/>
                        </a:rPr>
                        <a:t>15</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096">
                <a:tc>
                  <a:txBody>
                    <a:bodyPr/>
                    <a:lstStyle/>
                    <a:p>
                      <a:pPr marL="270510" indent="-270510" algn="just">
                        <a:spcAft>
                          <a:spcPts val="0"/>
                        </a:spcAft>
                      </a:pPr>
                      <a:r>
                        <a:rPr lang="en-US" sz="2000" kern="100">
                          <a:latin typeface="Times New Roman"/>
                          <a:ea typeface="宋体"/>
                          <a:cs typeface="Times New Roman"/>
                        </a:rPr>
                        <a:t>Op3</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Times New Roman"/>
                          <a:ea typeface="宋体"/>
                          <a:cs typeface="Times New Roman"/>
                        </a:rPr>
                        <a:t>35</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Times New Roman"/>
                          <a:ea typeface="宋体"/>
                          <a:cs typeface="Times New Roman"/>
                        </a:rPr>
                        <a:t>10</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Times New Roman"/>
                          <a:ea typeface="宋体"/>
                          <a:cs typeface="Times New Roman"/>
                        </a:rPr>
                        <a:t>3</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096">
                <a:tc>
                  <a:txBody>
                    <a:bodyPr/>
                    <a:lstStyle/>
                    <a:p>
                      <a:pPr marL="270510" indent="-270510" algn="just">
                        <a:spcAft>
                          <a:spcPts val="0"/>
                        </a:spcAft>
                      </a:pPr>
                      <a:r>
                        <a:rPr lang="en-US" sz="2000" kern="100">
                          <a:latin typeface="Times New Roman"/>
                          <a:ea typeface="宋体"/>
                          <a:cs typeface="Times New Roman"/>
                        </a:rPr>
                        <a:t>Op4</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Times New Roman"/>
                          <a:ea typeface="宋体"/>
                          <a:cs typeface="Times New Roman"/>
                        </a:rPr>
                        <a:t>25</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Times New Roman"/>
                          <a:ea typeface="宋体"/>
                          <a:cs typeface="Times New Roman"/>
                        </a:rPr>
                        <a:t>4</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dirty="0">
                          <a:latin typeface="Times New Roman"/>
                          <a:ea typeface="宋体"/>
                          <a:cs typeface="Times New Roman"/>
                        </a:rPr>
                        <a:t>1</a:t>
                      </a:r>
                      <a:endParaRPr lang="zh-CN" sz="20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43740974"/>
      </p:ext>
    </p:extLst>
  </p:cSld>
  <p:clrMapOvr>
    <a:masterClrMapping/>
  </p:clrMapOvr>
  <p:transition spd="slow">
    <p:pull dir="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a:xfrm>
            <a:off x="1524001" y="1"/>
            <a:ext cx="8820150" cy="981075"/>
          </a:xfrm>
        </p:spPr>
        <p:txBody>
          <a:bodyPr/>
          <a:lstStyle/>
          <a:p>
            <a:pPr eaLnBrk="1" hangingPunct="1"/>
            <a:r>
              <a:rPr lang="en-US" altLang="zh-CN" sz="3600" dirty="0">
                <a:solidFill>
                  <a:srgbClr val="FF0000"/>
                </a:solidFill>
              </a:rPr>
              <a:t>Performance &amp; price-performance</a:t>
            </a:r>
          </a:p>
        </p:txBody>
      </p:sp>
      <p:sp>
        <p:nvSpPr>
          <p:cNvPr id="27651" name="Rectangle 3"/>
          <p:cNvSpPr>
            <a:spLocks noGrp="1" noRot="1" noChangeArrowheads="1"/>
          </p:cNvSpPr>
          <p:nvPr>
            <p:ph idx="1"/>
          </p:nvPr>
        </p:nvSpPr>
        <p:spPr>
          <a:xfrm>
            <a:off x="1524001" y="1196752"/>
            <a:ext cx="8739187" cy="4718050"/>
          </a:xfrm>
        </p:spPr>
        <p:txBody>
          <a:bodyPr/>
          <a:lstStyle/>
          <a:p>
            <a:pPr eaLnBrk="1" hangingPunct="1">
              <a:lnSpc>
                <a:spcPct val="90000"/>
              </a:lnSpc>
            </a:pPr>
            <a:r>
              <a:rPr lang="en-US" altLang="zh-CN" sz="2800" dirty="0"/>
              <a:t>Factors that responsible for the wide variation in price</a:t>
            </a:r>
          </a:p>
          <a:p>
            <a:pPr lvl="1" eaLnBrk="1" hangingPunct="1">
              <a:lnSpc>
                <a:spcPct val="90000"/>
              </a:lnSpc>
            </a:pPr>
            <a:r>
              <a:rPr lang="en-US" altLang="zh-CN" sz="2400" dirty="0"/>
              <a:t>Different levels of expandability</a:t>
            </a:r>
          </a:p>
          <a:p>
            <a:pPr lvl="1" eaLnBrk="1" hangingPunct="1">
              <a:lnSpc>
                <a:spcPct val="90000"/>
              </a:lnSpc>
            </a:pPr>
            <a:r>
              <a:rPr lang="en-US" altLang="zh-CN" sz="2400" dirty="0"/>
              <a:t>Use of cheaper disks and cheaper memory</a:t>
            </a:r>
          </a:p>
          <a:p>
            <a:pPr lvl="1" eaLnBrk="1" hangingPunct="1">
              <a:lnSpc>
                <a:spcPct val="90000"/>
              </a:lnSpc>
            </a:pPr>
            <a:r>
              <a:rPr lang="en-US" altLang="zh-CN" sz="2400" dirty="0"/>
              <a:t>Cost of CPU varies</a:t>
            </a:r>
          </a:p>
          <a:p>
            <a:pPr lvl="1" eaLnBrk="1" hangingPunct="1">
              <a:lnSpc>
                <a:spcPct val="90000"/>
              </a:lnSpc>
            </a:pPr>
            <a:r>
              <a:rPr lang="en-US" altLang="zh-CN" sz="2400" dirty="0"/>
              <a:t>Software differences</a:t>
            </a:r>
          </a:p>
          <a:p>
            <a:pPr lvl="1" eaLnBrk="1" hangingPunct="1">
              <a:lnSpc>
                <a:spcPct val="90000"/>
              </a:lnSpc>
            </a:pPr>
            <a:r>
              <a:rPr lang="en-US" altLang="zh-CN" sz="2400" dirty="0"/>
              <a:t>Lower-end system use PC commodity parts in fans, power supply, support chip sets</a:t>
            </a:r>
          </a:p>
          <a:p>
            <a:pPr lvl="1" eaLnBrk="1" hangingPunct="1">
              <a:lnSpc>
                <a:spcPct val="90000"/>
              </a:lnSpc>
            </a:pPr>
            <a:r>
              <a:rPr lang="en-US" altLang="zh-CN" sz="2400" dirty="0"/>
              <a:t>Commoditization effect</a:t>
            </a:r>
          </a:p>
          <a:p>
            <a:pPr eaLnBrk="1" hangingPunct="1">
              <a:lnSpc>
                <a:spcPct val="90000"/>
              </a:lnSpc>
            </a:pPr>
            <a:endParaRPr lang="en-US" altLang="zh-CN" dirty="0" smtClean="0"/>
          </a:p>
        </p:txBody>
      </p:sp>
    </p:spTree>
    <p:extLst>
      <p:ext uri="{BB962C8B-B14F-4D97-AF65-F5344CB8AC3E}">
        <p14:creationId xmlns:p14="http://schemas.microsoft.com/office/powerpoint/2010/main" val="1148710049"/>
      </p:ext>
    </p:extLst>
  </p:cSld>
  <p:clrMapOvr>
    <a:masterClrMapping/>
  </p:clrMapOvr>
  <p:transition spd="slow">
    <p:pull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dirty="0" smtClean="0"/>
              <a:t>Cellular architecture</a:t>
            </a:r>
            <a:endParaRPr lang="zh-CN" altLang="en-US" dirty="0"/>
          </a:p>
        </p:txBody>
      </p:sp>
      <p:sp>
        <p:nvSpPr>
          <p:cNvPr id="3" name="内容占位符 2"/>
          <p:cNvSpPr>
            <a:spLocks noGrp="1"/>
          </p:cNvSpPr>
          <p:nvPr>
            <p:ph idx="1"/>
          </p:nvPr>
        </p:nvSpPr>
        <p:spPr>
          <a:xfrm>
            <a:off x="1809721" y="1212038"/>
            <a:ext cx="8261350" cy="4929222"/>
          </a:xfrm>
        </p:spPr>
        <p:txBody>
          <a:bodyPr/>
          <a:lstStyle/>
          <a:p>
            <a:r>
              <a:rPr lang="en-US" sz="2800" dirty="0">
                <a:hlinkClick r:id="rId2" action="ppaction://hlinkfile" tooltip="IBM"/>
              </a:rPr>
              <a:t>IBM</a:t>
            </a:r>
            <a:r>
              <a:rPr lang="en-US" sz="2800" dirty="0"/>
              <a:t>'s </a:t>
            </a:r>
            <a:r>
              <a:rPr lang="en-US" sz="2800" dirty="0">
                <a:solidFill>
                  <a:srgbClr val="0000FF"/>
                </a:solidFill>
              </a:rPr>
              <a:t>Cell microprocessor  </a:t>
            </a:r>
            <a:r>
              <a:rPr lang="en-US" sz="2800" dirty="0"/>
              <a:t>is the first one to reach the market.</a:t>
            </a:r>
          </a:p>
          <a:p>
            <a:r>
              <a:rPr lang="en-US" sz="2800" dirty="0"/>
              <a:t>Cellular architecture takes </a:t>
            </a:r>
            <a:r>
              <a:rPr lang="en-US" sz="2800" u="sng" dirty="0">
                <a:solidFill>
                  <a:srgbClr val="0000FF"/>
                </a:solidFill>
              </a:rPr>
              <a:t>multi-core architecture</a:t>
            </a:r>
            <a:r>
              <a:rPr lang="en-US" sz="2800" dirty="0">
                <a:solidFill>
                  <a:srgbClr val="0000FF"/>
                </a:solidFill>
              </a:rPr>
              <a:t> </a:t>
            </a:r>
            <a:r>
              <a:rPr lang="en-US" sz="2800" dirty="0"/>
              <a:t>design to its logical conclusion, by giving the programmer the ability to run large numbers of concurrent threads within a single processor. Each 'cell' is a compute node containing thread units, memory, and communication. Speed-up is achieved by exploiting </a:t>
            </a:r>
            <a:r>
              <a:rPr lang="en-US" sz="2800" u="sng" dirty="0">
                <a:solidFill>
                  <a:srgbClr val="0000FF"/>
                </a:solidFill>
              </a:rPr>
              <a:t>thread-level parallelism</a:t>
            </a:r>
            <a:r>
              <a:rPr lang="en-US" sz="2800" dirty="0">
                <a:solidFill>
                  <a:srgbClr val="0000FF"/>
                </a:solidFill>
              </a:rPr>
              <a:t> </a:t>
            </a:r>
            <a:r>
              <a:rPr lang="en-US" sz="2800" dirty="0"/>
              <a:t>inherent in many applications.</a:t>
            </a:r>
            <a:endParaRPr lang="zh-CN" altLang="en-US" sz="2800" dirty="0"/>
          </a:p>
        </p:txBody>
      </p:sp>
      <p:pic>
        <p:nvPicPr>
          <p:cNvPr id="4" name="图片 3" descr="C64_architecture.png"/>
          <p:cNvPicPr>
            <a:picLocks noChangeAspect="1"/>
          </p:cNvPicPr>
          <p:nvPr/>
        </p:nvPicPr>
        <p:blipFill>
          <a:blip r:embed="rId3"/>
          <a:stretch>
            <a:fillRect/>
          </a:stretch>
        </p:blipFill>
        <p:spPr>
          <a:xfrm>
            <a:off x="2809853" y="1001190"/>
            <a:ext cx="6686421" cy="5856810"/>
          </a:xfrm>
          <a:prstGeom prst="rect">
            <a:avLst/>
          </a:prstGeom>
        </p:spPr>
      </p:pic>
      <p:sp>
        <p:nvSpPr>
          <p:cNvPr id="5" name="标题 1"/>
          <p:cNvSpPr txBox="1">
            <a:spLocks/>
          </p:cNvSpPr>
          <p:nvPr/>
        </p:nvSpPr>
        <p:spPr bwMode="auto">
          <a:xfrm>
            <a:off x="1524001" y="1"/>
            <a:ext cx="9358345" cy="9366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sz="4400" b="1" dirty="0" err="1">
                <a:solidFill>
                  <a:srgbClr val="FF0000"/>
                </a:solidFill>
              </a:rPr>
              <a:t>Cyclops64</a:t>
            </a:r>
            <a:r>
              <a:rPr lang="en-US" sz="4400" dirty="0">
                <a:solidFill>
                  <a:srgbClr val="FF0000"/>
                </a:solidFill>
              </a:rPr>
              <a:t> (known as </a:t>
            </a:r>
            <a:r>
              <a:rPr lang="en-US" sz="4400" b="1" dirty="0">
                <a:solidFill>
                  <a:srgbClr val="FF0000"/>
                </a:solidFill>
              </a:rPr>
              <a:t>Blue Gene/C</a:t>
            </a:r>
            <a:r>
              <a:rPr lang="en-US" sz="4400" dirty="0">
                <a:solidFill>
                  <a:srgbClr val="FF0000"/>
                </a:solidFill>
              </a:rPr>
              <a:t>)</a:t>
            </a:r>
            <a:endParaRPr kumimoji="1" lang="zh-CN" altLang="en-US" sz="4400" b="1" kern="0" dirty="0">
              <a:solidFill>
                <a:srgbClr val="FF0000"/>
              </a:solidFill>
              <a:latin typeface="+mj-lt"/>
              <a:ea typeface="+mj-ea"/>
              <a:cs typeface="+mj-cs"/>
            </a:endParaRPr>
          </a:p>
        </p:txBody>
      </p:sp>
      <p:pic>
        <p:nvPicPr>
          <p:cNvPr id="6" name="图片 5" descr="BlueGene.jpg"/>
          <p:cNvPicPr>
            <a:picLocks noChangeAspect="1"/>
          </p:cNvPicPr>
          <p:nvPr/>
        </p:nvPicPr>
        <p:blipFill>
          <a:blip r:embed="rId4"/>
          <a:stretch>
            <a:fillRect/>
          </a:stretch>
        </p:blipFill>
        <p:spPr>
          <a:xfrm>
            <a:off x="4888752" y="1714488"/>
            <a:ext cx="6182451" cy="3924322"/>
          </a:xfrm>
          <a:prstGeom prst="rect">
            <a:avLst/>
          </a:prstGeom>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p:txBody>
          <a:bodyPr/>
          <a:lstStyle/>
          <a:p>
            <a:pPr eaLnBrk="1" hangingPunct="1"/>
            <a:r>
              <a:rPr lang="en-US" altLang="zh-CN" sz="4000"/>
              <a:t>Five desktop and rack-mountable systems</a:t>
            </a:r>
          </a:p>
        </p:txBody>
      </p:sp>
      <p:pic>
        <p:nvPicPr>
          <p:cNvPr id="28675" name="Picture 3"/>
          <p:cNvPicPr>
            <a:picLocks noGrp="1" noChangeAspect="1" noChangeArrowheads="1"/>
          </p:cNvPicPr>
          <p:nvPr>
            <p:ph idx="1"/>
          </p:nvPr>
        </p:nvPicPr>
        <p:blipFill>
          <a:blip r:embed="rId2"/>
          <a:srcRect/>
          <a:stretch>
            <a:fillRect/>
          </a:stretch>
        </p:blipFill>
        <p:spPr>
          <a:xfrm>
            <a:off x="1524000" y="1143000"/>
            <a:ext cx="9144000" cy="2446338"/>
          </a:xfrm>
          <a:noFill/>
        </p:spPr>
      </p:pic>
      <p:sp>
        <p:nvSpPr>
          <p:cNvPr id="28676" name="Text Box 4"/>
          <p:cNvSpPr txBox="1">
            <a:spLocks noChangeArrowheads="1"/>
          </p:cNvSpPr>
          <p:nvPr/>
        </p:nvSpPr>
        <p:spPr bwMode="auto">
          <a:xfrm>
            <a:off x="1774826" y="3714751"/>
            <a:ext cx="8893175" cy="2308225"/>
          </a:xfrm>
          <a:prstGeom prst="rect">
            <a:avLst/>
          </a:prstGeom>
          <a:noFill/>
          <a:ln w="12700" cap="sq" algn="ctr">
            <a:noFill/>
            <a:miter lim="800000"/>
            <a:headEnd type="none" w="sm" len="sm"/>
            <a:tailEnd type="none" w="sm" len="sm"/>
          </a:ln>
        </p:spPr>
        <p:txBody>
          <a:bodyPr>
            <a:spAutoFit/>
          </a:bodyPr>
          <a:lstStyle/>
          <a:p>
            <a:pPr>
              <a:buFont typeface="Arial" pitchFamily="34" charset="0"/>
              <a:buChar char="•"/>
            </a:pPr>
            <a:r>
              <a:rPr lang="en-US" altLang="zh-CN" sz="2400">
                <a:solidFill>
                  <a:schemeClr val="tx1"/>
                </a:solidFill>
              </a:rPr>
              <a:t> 1GB ECC SDRAM,  80GB disk</a:t>
            </a:r>
          </a:p>
          <a:p>
            <a:pPr>
              <a:buFont typeface="Arial" pitchFamily="34" charset="0"/>
              <a:buChar char="•"/>
            </a:pPr>
            <a:endParaRPr lang="en-US" altLang="zh-CN" sz="2400">
              <a:solidFill>
                <a:schemeClr val="tx1"/>
              </a:solidFill>
            </a:endParaRPr>
          </a:p>
          <a:p>
            <a:pPr>
              <a:buFont typeface="Arial" pitchFamily="34" charset="0"/>
              <a:buChar char="•"/>
            </a:pPr>
            <a:r>
              <a:rPr lang="en-US" altLang="zh-CN" sz="2400">
                <a:solidFill>
                  <a:schemeClr val="tx1"/>
                </a:solidFill>
              </a:rPr>
              <a:t>Expandability(</a:t>
            </a:r>
            <a:r>
              <a:rPr lang="zh-CN" altLang="en-US" sz="2400">
                <a:solidFill>
                  <a:schemeClr val="tx1"/>
                </a:solidFill>
              </a:rPr>
              <a:t>可扩展性</a:t>
            </a:r>
            <a:r>
              <a:rPr lang="en-US" altLang="zh-CN" sz="2400">
                <a:solidFill>
                  <a:schemeClr val="tx1"/>
                </a:solidFill>
              </a:rPr>
              <a:t>):  </a:t>
            </a:r>
          </a:p>
          <a:p>
            <a:r>
              <a:rPr lang="en-US" altLang="zh-CN" sz="2400">
                <a:solidFill>
                  <a:schemeClr val="tx1"/>
                </a:solidFill>
              </a:rPr>
              <a:t>      Sun Java worktation &lt; Dell &lt; HP BL25p</a:t>
            </a:r>
          </a:p>
          <a:p>
            <a:pPr>
              <a:buFont typeface="Arial" pitchFamily="34" charset="0"/>
              <a:buChar char="•"/>
            </a:pPr>
            <a:r>
              <a:rPr lang="en-US" altLang="zh-CN" sz="2400">
                <a:solidFill>
                  <a:schemeClr val="tx1"/>
                </a:solidFill>
              </a:rPr>
              <a:t>  Cost of processor: die size, L2 cache, clock rate, cache size </a:t>
            </a:r>
          </a:p>
          <a:p>
            <a:pPr>
              <a:buFont typeface="Arial" pitchFamily="34" charset="0"/>
              <a:buChar char="•"/>
            </a:pPr>
            <a:r>
              <a:rPr lang="en-US" altLang="zh-CN" sz="2400">
                <a:solidFill>
                  <a:schemeClr val="tx1"/>
                </a:solidFill>
              </a:rPr>
              <a:t>  Softerware difference </a:t>
            </a:r>
          </a:p>
        </p:txBody>
      </p:sp>
    </p:spTree>
    <p:extLst>
      <p:ext uri="{BB962C8B-B14F-4D97-AF65-F5344CB8AC3E}">
        <p14:creationId xmlns:p14="http://schemas.microsoft.com/office/powerpoint/2010/main" val="2699305746"/>
      </p:ext>
    </p:extLst>
  </p:cSld>
  <p:clrMapOvr>
    <a:masterClrMapping/>
  </p:clrMapOvr>
  <p:transition spd="slow">
    <p:pull dir="ru"/>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p:txBody>
          <a:bodyPr/>
          <a:lstStyle/>
          <a:p>
            <a:pPr eaLnBrk="1" hangingPunct="1"/>
            <a:r>
              <a:rPr lang="en-US" altLang="zh-CN" dirty="0" smtClean="0"/>
              <a:t>Price-performance </a:t>
            </a:r>
            <a:r>
              <a:rPr lang="en-US" altLang="zh-CN" sz="2800" dirty="0">
                <a:solidFill>
                  <a:schemeClr val="bg1"/>
                </a:solidFill>
              </a:rPr>
              <a:t>www.spec.org</a:t>
            </a:r>
            <a:endParaRPr lang="en-US" altLang="zh-CN" dirty="0" smtClean="0">
              <a:solidFill>
                <a:schemeClr val="bg1"/>
              </a:solidFill>
            </a:endParaRPr>
          </a:p>
        </p:txBody>
      </p:sp>
      <p:sp>
        <p:nvSpPr>
          <p:cNvPr id="29699" name="Rectangle 3"/>
          <p:cNvSpPr>
            <a:spLocks noGrp="1" noRot="1" noChangeArrowheads="1"/>
          </p:cNvSpPr>
          <p:nvPr>
            <p:ph idx="1"/>
          </p:nvPr>
        </p:nvSpPr>
        <p:spPr/>
        <p:txBody>
          <a:bodyPr/>
          <a:lstStyle/>
          <a:p>
            <a:pPr eaLnBrk="1" hangingPunct="1"/>
            <a:endParaRPr lang="zh-CN" altLang="zh-CN" dirty="0" smtClean="0"/>
          </a:p>
        </p:txBody>
      </p:sp>
      <p:pic>
        <p:nvPicPr>
          <p:cNvPr id="29700" name="Picture 4"/>
          <p:cNvPicPr>
            <a:picLocks noChangeAspect="1" noChangeArrowheads="1"/>
          </p:cNvPicPr>
          <p:nvPr/>
        </p:nvPicPr>
        <p:blipFill>
          <a:blip r:embed="rId2"/>
          <a:srcRect/>
          <a:stretch>
            <a:fillRect/>
          </a:stretch>
        </p:blipFill>
        <p:spPr bwMode="auto">
          <a:xfrm>
            <a:off x="1525588" y="1196976"/>
            <a:ext cx="9142412" cy="4987925"/>
          </a:xfrm>
          <a:prstGeom prst="rect">
            <a:avLst/>
          </a:prstGeom>
          <a:noFill/>
          <a:ln w="12700" cap="sq" algn="ctr">
            <a:noFill/>
            <a:miter lim="800000"/>
            <a:headEnd type="none" w="sm" len="sm"/>
            <a:tailEnd type="none" w="sm" len="sm"/>
          </a:ln>
        </p:spPr>
      </p:pic>
    </p:spTree>
    <p:extLst>
      <p:ext uri="{BB962C8B-B14F-4D97-AF65-F5344CB8AC3E}">
        <p14:creationId xmlns:p14="http://schemas.microsoft.com/office/powerpoint/2010/main" val="3610127539"/>
      </p:ext>
    </p:extLst>
  </p:cSld>
  <p:clrMapOvr>
    <a:masterClrMapping/>
  </p:clrMapOvr>
  <p:transition spd="slow">
    <p:pull dir="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p:txBody>
          <a:bodyPr/>
          <a:lstStyle/>
          <a:p>
            <a:pPr eaLnBrk="1" hangingPunct="1"/>
            <a:r>
              <a:rPr lang="en-US" altLang="zh-CN" dirty="0" smtClean="0"/>
              <a:t>Messurements-1 </a:t>
            </a:r>
          </a:p>
        </p:txBody>
      </p:sp>
      <p:sp>
        <p:nvSpPr>
          <p:cNvPr id="30723" name="Rectangle 3"/>
          <p:cNvSpPr>
            <a:spLocks noGrp="1" noRot="1" noChangeArrowheads="1"/>
          </p:cNvSpPr>
          <p:nvPr>
            <p:ph idx="1"/>
          </p:nvPr>
        </p:nvSpPr>
        <p:spPr/>
        <p:txBody>
          <a:bodyPr/>
          <a:lstStyle/>
          <a:p>
            <a:pPr eaLnBrk="1" hangingPunct="1"/>
            <a:r>
              <a:rPr lang="en-US" altLang="zh-CN" dirty="0" smtClean="0"/>
              <a:t>For Servers  </a:t>
            </a:r>
            <a:endParaRPr lang="en-US" altLang="zh-CN" dirty="0" smtClean="0"/>
          </a:p>
          <a:p>
            <a:pPr marL="0" indent="0" eaLnBrk="1" hangingPunct="1">
              <a:buNone/>
            </a:pPr>
            <a:r>
              <a:rPr lang="en-US" altLang="zh-CN" dirty="0"/>
              <a:t> </a:t>
            </a:r>
            <a:r>
              <a:rPr lang="en-US" altLang="zh-CN" dirty="0" smtClean="0"/>
              <a:t>     </a:t>
            </a:r>
            <a:r>
              <a:rPr lang="en-US" altLang="zh-CN" dirty="0" smtClean="0"/>
              <a:t>TPC-C </a:t>
            </a:r>
            <a:r>
              <a:rPr lang="en-US" altLang="zh-CN" dirty="0" smtClean="0"/>
              <a:t>: standard industry benchmark for OLTP</a:t>
            </a:r>
          </a:p>
          <a:p>
            <a:pPr lvl="2" eaLnBrk="1" hangingPunct="1"/>
            <a:r>
              <a:rPr lang="en-US" altLang="zh-CN" sz="3200" dirty="0" smtClean="0"/>
              <a:t>Reasonable approximation</a:t>
            </a:r>
          </a:p>
          <a:p>
            <a:pPr lvl="2" eaLnBrk="1" hangingPunct="1"/>
            <a:r>
              <a:rPr lang="en-US" altLang="zh-CN" sz="3200" dirty="0" smtClean="0"/>
              <a:t>Measure total system performance</a:t>
            </a:r>
          </a:p>
          <a:p>
            <a:pPr lvl="2" eaLnBrk="1" hangingPunct="1"/>
            <a:r>
              <a:rPr lang="en-US" altLang="zh-CN" sz="3200" dirty="0" smtClean="0"/>
              <a:t>Rules of measurement are very complete</a:t>
            </a:r>
          </a:p>
          <a:p>
            <a:pPr lvl="2" eaLnBrk="1" hangingPunct="1"/>
            <a:r>
              <a:rPr lang="en-US" altLang="zh-CN" sz="3200" dirty="0" smtClean="0"/>
              <a:t>Vendors devote significant effort</a:t>
            </a:r>
          </a:p>
          <a:p>
            <a:pPr lvl="2" eaLnBrk="1" hangingPunct="1"/>
            <a:r>
              <a:rPr lang="en-US" altLang="zh-CN" sz="3200" dirty="0" smtClean="0"/>
              <a:t>Report both performance &amp; price-performance </a:t>
            </a:r>
          </a:p>
        </p:txBody>
      </p:sp>
    </p:spTree>
    <p:extLst>
      <p:ext uri="{BB962C8B-B14F-4D97-AF65-F5344CB8AC3E}">
        <p14:creationId xmlns:p14="http://schemas.microsoft.com/office/powerpoint/2010/main" val="1548547022"/>
      </p:ext>
    </p:extLst>
  </p:cSld>
  <p:clrMapOvr>
    <a:masterClrMapping/>
  </p:clrMapOvr>
  <p:transition spd="slow">
    <p:pull dir="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p:txBody>
          <a:bodyPr/>
          <a:lstStyle/>
          <a:p>
            <a:pPr eaLnBrk="1" hangingPunct="1"/>
            <a:r>
              <a:rPr lang="en-US" altLang="zh-CN" dirty="0" smtClean="0"/>
              <a:t>Price-performance </a:t>
            </a:r>
            <a:r>
              <a:rPr lang="en-US" altLang="zh-CN" sz="2800" dirty="0" err="1">
                <a:solidFill>
                  <a:srgbClr val="FF0000"/>
                </a:solidFill>
              </a:rPr>
              <a:t>TPC</a:t>
            </a:r>
            <a:r>
              <a:rPr lang="en-US" altLang="zh-CN" sz="2800" dirty="0">
                <a:solidFill>
                  <a:srgbClr val="FF0000"/>
                </a:solidFill>
              </a:rPr>
              <a:t>-C 2005.7</a:t>
            </a:r>
            <a:endParaRPr lang="en-US" altLang="zh-CN" dirty="0" smtClean="0">
              <a:solidFill>
                <a:srgbClr val="FF0000"/>
              </a:solidFill>
            </a:endParaRPr>
          </a:p>
        </p:txBody>
      </p:sp>
      <p:sp>
        <p:nvSpPr>
          <p:cNvPr id="31747" name="Rectangle 3"/>
          <p:cNvSpPr>
            <a:spLocks noGrp="1" noRot="1" noChangeArrowheads="1"/>
          </p:cNvSpPr>
          <p:nvPr>
            <p:ph idx="1"/>
          </p:nvPr>
        </p:nvSpPr>
        <p:spPr/>
        <p:txBody>
          <a:bodyPr/>
          <a:lstStyle/>
          <a:p>
            <a:pPr eaLnBrk="1" hangingPunct="1"/>
            <a:endParaRPr lang="zh-CN" altLang="zh-CN" dirty="0" smtClean="0"/>
          </a:p>
        </p:txBody>
      </p:sp>
      <p:pic>
        <p:nvPicPr>
          <p:cNvPr id="31748" name="Picture 4"/>
          <p:cNvPicPr>
            <a:picLocks noChangeAspect="1" noChangeArrowheads="1"/>
          </p:cNvPicPr>
          <p:nvPr/>
        </p:nvPicPr>
        <p:blipFill>
          <a:blip r:embed="rId2"/>
          <a:srcRect/>
          <a:stretch>
            <a:fillRect/>
          </a:stretch>
        </p:blipFill>
        <p:spPr bwMode="auto">
          <a:xfrm>
            <a:off x="1992314" y="1125539"/>
            <a:ext cx="8353425" cy="5246687"/>
          </a:xfrm>
          <a:prstGeom prst="rect">
            <a:avLst/>
          </a:prstGeom>
          <a:noFill/>
          <a:ln w="12700" cap="sq" algn="ctr">
            <a:noFill/>
            <a:miter lim="800000"/>
            <a:headEnd type="none" w="sm" len="sm"/>
            <a:tailEnd type="none" w="sm" len="sm"/>
          </a:ln>
        </p:spPr>
      </p:pic>
    </p:spTree>
    <p:extLst>
      <p:ext uri="{BB962C8B-B14F-4D97-AF65-F5344CB8AC3E}">
        <p14:creationId xmlns:p14="http://schemas.microsoft.com/office/powerpoint/2010/main" val="775856312"/>
      </p:ext>
    </p:extLst>
  </p:cSld>
  <p:clrMapOvr>
    <a:masterClrMapping/>
  </p:clrMapOvr>
  <p:transition spd="slow">
    <p:pull dir="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881159" y="1"/>
            <a:ext cx="8621713" cy="936625"/>
          </a:xfrm>
        </p:spPr>
        <p:txBody>
          <a:bodyPr/>
          <a:lstStyle/>
          <a:p>
            <a:pPr eaLnBrk="1" hangingPunct="1"/>
            <a:r>
              <a:rPr lang="en-US" altLang="zh-CN" dirty="0" err="1" smtClean="0"/>
              <a:t>TPC</a:t>
            </a:r>
            <a:r>
              <a:rPr lang="en-US" altLang="zh-CN" dirty="0" smtClean="0"/>
              <a:t>-C  &amp; </a:t>
            </a:r>
            <a:r>
              <a:rPr lang="en-US" altLang="zh-CN" dirty="0" err="1" smtClean="0"/>
              <a:t>TPC</a:t>
            </a:r>
            <a:r>
              <a:rPr lang="en-US" altLang="zh-CN" dirty="0" smtClean="0"/>
              <a:t>-E</a:t>
            </a:r>
            <a:endParaRPr lang="zh-CN" altLang="en-US" dirty="0" smtClean="0"/>
          </a:p>
        </p:txBody>
      </p:sp>
      <p:sp>
        <p:nvSpPr>
          <p:cNvPr id="32771" name="内容占位符 2"/>
          <p:cNvSpPr>
            <a:spLocks noGrp="1"/>
          </p:cNvSpPr>
          <p:nvPr>
            <p:ph idx="1"/>
          </p:nvPr>
        </p:nvSpPr>
        <p:spPr>
          <a:xfrm>
            <a:off x="1881158" y="857233"/>
            <a:ext cx="8475664" cy="4683125"/>
          </a:xfrm>
        </p:spPr>
        <p:txBody>
          <a:bodyPr/>
          <a:lstStyle/>
          <a:p>
            <a:pPr eaLnBrk="1" hangingPunct="1"/>
            <a:r>
              <a:rPr lang="en-US" altLang="zh-CN" sz="2800" dirty="0" err="1"/>
              <a:t>TPC</a:t>
            </a:r>
            <a:r>
              <a:rPr lang="en-US" altLang="zh-CN" sz="2800" dirty="0"/>
              <a:t>(</a:t>
            </a:r>
            <a:r>
              <a:rPr lang="en-US" altLang="zh-CN" sz="2800" dirty="0" err="1"/>
              <a:t>TransactionProcessing</a:t>
            </a:r>
            <a:r>
              <a:rPr lang="en-US" altLang="zh-CN" sz="2800" dirty="0"/>
              <a:t> </a:t>
            </a:r>
            <a:r>
              <a:rPr lang="en-US" altLang="zh-CN" sz="2800" dirty="0" err="1"/>
              <a:t>PerformanceCouncil</a:t>
            </a:r>
            <a:r>
              <a:rPr lang="en-US" altLang="zh-CN" sz="2800" dirty="0"/>
              <a:t>)</a:t>
            </a:r>
          </a:p>
          <a:p>
            <a:pPr lvl="1" eaLnBrk="1" hangingPunct="1"/>
            <a:r>
              <a:rPr lang="en-US" altLang="zh-CN" sz="2400" dirty="0"/>
              <a:t>10 members            </a:t>
            </a:r>
            <a:r>
              <a:rPr lang="en-US" altLang="zh-CN" sz="2400" dirty="0" err="1">
                <a:solidFill>
                  <a:srgbClr val="0000FF"/>
                </a:solidFill>
                <a:hlinkClick r:id="rId2"/>
              </a:rPr>
              <a:t>http://www.tpc.org</a:t>
            </a:r>
            <a:endParaRPr lang="en-US" altLang="zh-CN" sz="2400" dirty="0">
              <a:solidFill>
                <a:srgbClr val="0000FF"/>
              </a:solidFill>
            </a:endParaRPr>
          </a:p>
          <a:p>
            <a:pPr eaLnBrk="1" hangingPunct="1"/>
            <a:r>
              <a:rPr lang="en-US" altLang="zh-CN" sz="2800" dirty="0" err="1"/>
              <a:t>TPC</a:t>
            </a:r>
            <a:r>
              <a:rPr lang="en-US" altLang="zh-CN" sz="2800" dirty="0"/>
              <a:t>-C:  </a:t>
            </a:r>
          </a:p>
          <a:p>
            <a:pPr lvl="1" eaLnBrk="1" hangingPunct="1"/>
            <a:r>
              <a:rPr lang="en-US" altLang="zh-CN" sz="2400" dirty="0"/>
              <a:t>benchmark for </a:t>
            </a:r>
            <a:r>
              <a:rPr lang="en-US" altLang="zh-CN" sz="2400" dirty="0" err="1"/>
              <a:t>OnLine</a:t>
            </a:r>
            <a:r>
              <a:rPr lang="en-US" altLang="zh-CN" sz="2400" dirty="0"/>
              <a:t> Transaction Processing</a:t>
            </a:r>
          </a:p>
          <a:p>
            <a:pPr lvl="1" eaLnBrk="1" hangingPunct="1"/>
            <a:r>
              <a:rPr lang="en-US" altLang="zh-CN" sz="2400" dirty="0"/>
              <a:t>simulates a complete environment where a population of terminal operators executes transactions against a database</a:t>
            </a:r>
          </a:p>
          <a:p>
            <a:pPr eaLnBrk="1" hangingPunct="1"/>
            <a:r>
              <a:rPr lang="en-US" altLang="zh-CN" sz="2800" dirty="0" err="1"/>
              <a:t>TPC</a:t>
            </a:r>
            <a:r>
              <a:rPr lang="en-US" altLang="zh-CN" sz="2800" dirty="0"/>
              <a:t>-E</a:t>
            </a:r>
          </a:p>
          <a:p>
            <a:pPr lvl="1" eaLnBrk="1" hangingPunct="1"/>
            <a:r>
              <a:rPr lang="en-US" altLang="zh-CN" sz="2400" dirty="0"/>
              <a:t>simulates the </a:t>
            </a:r>
            <a:r>
              <a:rPr lang="en-US" altLang="zh-CN" sz="2400" dirty="0" err="1"/>
              <a:t>OLTP</a:t>
            </a:r>
            <a:r>
              <a:rPr lang="en-US" altLang="zh-CN" sz="2400" dirty="0"/>
              <a:t> workload of a brokerage firm</a:t>
            </a:r>
          </a:p>
          <a:p>
            <a:pPr eaLnBrk="1" hangingPunct="1"/>
            <a:r>
              <a:rPr lang="en-US" altLang="zh-CN" sz="2800" dirty="0" err="1"/>
              <a:t>TPC</a:t>
            </a:r>
            <a:r>
              <a:rPr lang="en-US" altLang="zh-CN" sz="2800" dirty="0"/>
              <a:t>-</a:t>
            </a:r>
            <a:r>
              <a:rPr lang="en-US" altLang="zh-CN" sz="2800" dirty="0" err="1"/>
              <a:t>C&amp;TPC</a:t>
            </a:r>
            <a:r>
              <a:rPr lang="en-US" altLang="zh-CN" sz="2800" dirty="0"/>
              <a:t>-E</a:t>
            </a:r>
          </a:p>
          <a:p>
            <a:pPr lvl="1" eaLnBrk="1" hangingPunct="1"/>
            <a:r>
              <a:rPr lang="en-US" altLang="zh-CN" dirty="0" err="1" smtClean="0"/>
              <a:t>http://www.searchsv.com.cn/showcontent_13524.htm</a:t>
            </a:r>
            <a:endParaRPr lang="zh-CN" altLang="en-US" dirty="0" smtClean="0"/>
          </a:p>
        </p:txBody>
      </p:sp>
    </p:spTree>
    <p:extLst>
      <p:ext uri="{BB962C8B-B14F-4D97-AF65-F5344CB8AC3E}">
        <p14:creationId xmlns:p14="http://schemas.microsoft.com/office/powerpoint/2010/main" val="3378630718"/>
      </p:ext>
    </p:extLst>
  </p:cSld>
  <p:clrMapOvr>
    <a:masterClrMapping/>
  </p:clrMapOvr>
  <p:transition spd="slow">
    <p:pull dir="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title"/>
          </p:nvPr>
        </p:nvSpPr>
        <p:spPr>
          <a:xfrm>
            <a:off x="1809721" y="1"/>
            <a:ext cx="8621713" cy="936625"/>
          </a:xfrm>
        </p:spPr>
        <p:txBody>
          <a:bodyPr/>
          <a:lstStyle/>
          <a:p>
            <a:pPr eaLnBrk="1" hangingPunct="1"/>
            <a:r>
              <a:rPr lang="en-US" altLang="zh-CN" dirty="0" err="1" smtClean="0"/>
              <a:t>tpsE</a:t>
            </a:r>
            <a:r>
              <a:rPr lang="en-US" altLang="zh-CN" dirty="0" smtClean="0"/>
              <a:t>   &amp;  </a:t>
            </a:r>
            <a:r>
              <a:rPr lang="en-US" altLang="zh-CN" dirty="0" err="1" smtClean="0"/>
              <a:t>tpsE</a:t>
            </a:r>
            <a:r>
              <a:rPr lang="en-US" altLang="zh-CN" dirty="0" smtClean="0"/>
              <a:t>/&amp;100000</a:t>
            </a:r>
            <a:endParaRPr lang="zh-CN" altLang="en-US" dirty="0" smtClean="0"/>
          </a:p>
        </p:txBody>
      </p:sp>
      <p:graphicFrame>
        <p:nvGraphicFramePr>
          <p:cNvPr id="3074" name="内容占位符 3"/>
          <p:cNvGraphicFramePr>
            <a:graphicFrameLocks noGrp="1"/>
          </p:cNvGraphicFramePr>
          <p:nvPr>
            <p:ph idx="1"/>
          </p:nvPr>
        </p:nvGraphicFramePr>
        <p:xfrm>
          <a:off x="1738313" y="862013"/>
          <a:ext cx="8678862" cy="5554662"/>
        </p:xfrm>
        <a:graphic>
          <a:graphicData uri="http://schemas.openxmlformats.org/presentationml/2006/ole">
            <mc:AlternateContent xmlns:mc="http://schemas.openxmlformats.org/markup-compatibility/2006">
              <mc:Choice xmlns:v="urn:schemas-microsoft-com:vml" Requires="v">
                <p:oleObj spid="_x0000_s55298" name="图表" r:id="rId4" imgW="8677351" imgH="5553151" progId="Excel.Sheet.8">
                  <p:embed/>
                </p:oleObj>
              </mc:Choice>
              <mc:Fallback>
                <p:oleObj name="图表" r:id="rId4" imgW="8677351" imgH="5553151" progId="Excel.Sheet.8">
                  <p:embed/>
                  <p:pic>
                    <p:nvPicPr>
                      <p:cNvPr id="0" name=""/>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8313" y="862013"/>
                        <a:ext cx="8678862" cy="555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43160968"/>
      </p:ext>
    </p:extLst>
  </p:cSld>
  <p:clrMapOvr>
    <a:masterClrMapping/>
  </p:clrMapOvr>
  <p:transition spd="slow">
    <p:pull dir="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7528" y="31099"/>
            <a:ext cx="8621713" cy="936625"/>
          </a:xfrm>
        </p:spPr>
        <p:txBody>
          <a:bodyPr/>
          <a:lstStyle/>
          <a:p>
            <a:r>
              <a:rPr lang="en-US" altLang="zh-CN" sz="4000" dirty="0"/>
              <a:t>Power performance for 3 servers</a:t>
            </a:r>
            <a:endParaRPr lang="zh-CN" altLang="en-US" sz="4000"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4294967295"/>
          </p:nvPr>
        </p:nvSpPr>
        <p:spPr>
          <a:xfrm>
            <a:off x="838200" y="6356350"/>
            <a:ext cx="2743200" cy="365125"/>
          </a:xfrm>
          <a:prstGeom prst="rect">
            <a:avLst/>
          </a:prstGeom>
        </p:spPr>
        <p:txBody>
          <a:bodyPr/>
          <a:lstStyle/>
          <a:p>
            <a:r>
              <a:rPr lang="en-US" altLang="zh-CN" smtClean="0"/>
              <a:t>Feb.13,2012</a:t>
            </a:r>
            <a:endParaRPr lang="en-US" altLang="zh-CN" dirty="0"/>
          </a:p>
        </p:txBody>
      </p:sp>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2209800" y="1128897"/>
            <a:ext cx="8146220" cy="5137759"/>
          </a:xfrm>
          <a:prstGeom prst="rect">
            <a:avLst/>
          </a:prstGeom>
        </p:spPr>
      </p:pic>
      <p:sp>
        <p:nvSpPr>
          <p:cNvPr id="6" name="椭圆 5"/>
          <p:cNvSpPr/>
          <p:nvPr/>
        </p:nvSpPr>
        <p:spPr bwMode="auto">
          <a:xfrm>
            <a:off x="7464152" y="2780928"/>
            <a:ext cx="1584176" cy="56263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spcBef>
                <a:spcPct val="20000"/>
              </a:spcBef>
              <a:buClr>
                <a:schemeClr val="accent1"/>
              </a:buClr>
              <a:buSzPct val="80000"/>
            </a:pPr>
            <a:endParaRPr kumimoji="1" lang="zh-CN" altLang="en-US" sz="2000" b="1">
              <a:solidFill>
                <a:srgbClr val="FF3300"/>
              </a:solidFill>
              <a:latin typeface="Arial" charset="0"/>
              <a:ea typeface="宋体" charset="-122"/>
            </a:endParaRPr>
          </a:p>
        </p:txBody>
      </p:sp>
      <p:sp>
        <p:nvSpPr>
          <p:cNvPr id="7" name="文本框 6"/>
          <p:cNvSpPr txBox="1"/>
          <p:nvPr/>
        </p:nvSpPr>
        <p:spPr>
          <a:xfrm>
            <a:off x="7319780" y="2580873"/>
            <a:ext cx="1978427" cy="400110"/>
          </a:xfrm>
          <a:prstGeom prst="rect">
            <a:avLst/>
          </a:prstGeom>
          <a:noFill/>
        </p:spPr>
        <p:txBody>
          <a:bodyPr wrap="none" rtlCol="0">
            <a:spAutoFit/>
          </a:bodyPr>
          <a:lstStyle/>
          <a:p>
            <a:r>
              <a:rPr lang="en-US" altLang="zh-CN" sz="2000" dirty="0"/>
              <a:t>Best power perf</a:t>
            </a:r>
            <a:endParaRPr lang="zh-CN" altLang="en-US" sz="2000" dirty="0"/>
          </a:p>
        </p:txBody>
      </p:sp>
    </p:spTree>
    <p:extLst>
      <p:ext uri="{BB962C8B-B14F-4D97-AF65-F5344CB8AC3E}">
        <p14:creationId xmlns:p14="http://schemas.microsoft.com/office/powerpoint/2010/main" val="171975080"/>
      </p:ext>
    </p:extLst>
  </p:cSld>
  <p:clrMapOvr>
    <a:masterClrMapping/>
  </p:clrMapOvr>
  <p:transition spd="slow">
    <p:pull dir="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lstStyle/>
          <a:p>
            <a:pPr eaLnBrk="1" hangingPunct="1"/>
            <a:r>
              <a:rPr lang="en-US" altLang="zh-CN" smtClean="0"/>
              <a:t>Fallacies &amp; pitfalls</a:t>
            </a:r>
          </a:p>
        </p:txBody>
      </p:sp>
      <p:sp>
        <p:nvSpPr>
          <p:cNvPr id="33795" name="Rectangle 3"/>
          <p:cNvSpPr>
            <a:spLocks noGrp="1" noRot="1" noChangeArrowheads="1"/>
          </p:cNvSpPr>
          <p:nvPr>
            <p:ph idx="1"/>
          </p:nvPr>
        </p:nvSpPr>
        <p:spPr>
          <a:xfrm>
            <a:off x="1415480" y="1125539"/>
            <a:ext cx="10442087" cy="4795837"/>
          </a:xfrm>
        </p:spPr>
        <p:txBody>
          <a:bodyPr/>
          <a:lstStyle/>
          <a:p>
            <a:pPr eaLnBrk="1" hangingPunct="1"/>
            <a:r>
              <a:rPr lang="en-US" altLang="zh-CN" dirty="0" smtClean="0">
                <a:solidFill>
                  <a:srgbClr val="0000FF"/>
                </a:solidFill>
              </a:rPr>
              <a:t>Pitfall(</a:t>
            </a:r>
            <a:r>
              <a:rPr lang="zh-CN" altLang="en-US" dirty="0" smtClean="0">
                <a:solidFill>
                  <a:srgbClr val="0000FF"/>
                </a:solidFill>
              </a:rPr>
              <a:t>易犯的错误</a:t>
            </a:r>
            <a:r>
              <a:rPr lang="en-US" altLang="zh-CN" dirty="0" smtClean="0">
                <a:solidFill>
                  <a:srgbClr val="0000FF"/>
                </a:solidFill>
              </a:rPr>
              <a:t>):  </a:t>
            </a:r>
          </a:p>
          <a:p>
            <a:pPr lvl="1" eaLnBrk="1" hangingPunct="1"/>
            <a:r>
              <a:rPr lang="en-US" altLang="zh-CN" sz="3200" dirty="0"/>
              <a:t>Falling prey to Amdahl’s Law.</a:t>
            </a:r>
          </a:p>
          <a:p>
            <a:pPr lvl="2" eaLnBrk="1" hangingPunct="1"/>
            <a:r>
              <a:rPr lang="en-US" altLang="zh-CN" sz="2800" dirty="0"/>
              <a:t>Not to try to improve some unit of small F</a:t>
            </a:r>
          </a:p>
          <a:p>
            <a:pPr lvl="1" eaLnBrk="1" hangingPunct="1"/>
            <a:r>
              <a:rPr lang="en-US" altLang="zh-CN" sz="3200" dirty="0"/>
              <a:t>A single point of failure</a:t>
            </a:r>
          </a:p>
          <a:p>
            <a:pPr lvl="2" eaLnBrk="1" hangingPunct="1"/>
            <a:r>
              <a:rPr lang="en-US" altLang="zh-CN" sz="2800" dirty="0">
                <a:hlinkClick r:id="rId2" action="ppaction://hlinksldjump"/>
              </a:rPr>
              <a:t>An example of dependability   </a:t>
            </a:r>
            <a:endParaRPr lang="en-US" altLang="zh-CN" sz="2800" dirty="0"/>
          </a:p>
          <a:p>
            <a:pPr lvl="2" eaLnBrk="1" hangingPunct="1"/>
            <a:r>
              <a:rPr lang="en-US" altLang="zh-CN" sz="2800" dirty="0"/>
              <a:t>Don’t forget </a:t>
            </a:r>
            <a:r>
              <a:rPr lang="en-US" altLang="zh-CN" sz="2800" dirty="0">
                <a:solidFill>
                  <a:schemeClr val="tx2"/>
                </a:solidFill>
              </a:rPr>
              <a:t>the single fan</a:t>
            </a:r>
            <a:r>
              <a:rPr lang="en-US" altLang="zh-CN" sz="2800" dirty="0"/>
              <a:t> !</a:t>
            </a:r>
          </a:p>
          <a:p>
            <a:pPr lvl="1" eaLnBrk="1" hangingPunct="1">
              <a:buFont typeface="Wingdings" pitchFamily="2" charset="2"/>
              <a:buNone/>
            </a:pPr>
            <a:endParaRPr lang="en-US" altLang="zh-CN" sz="3200" dirty="0"/>
          </a:p>
          <a:p>
            <a:pPr lvl="2" eaLnBrk="1" hangingPunct="1">
              <a:buClr>
                <a:schemeClr val="tx2"/>
              </a:buClr>
              <a:buSzPct val="85000"/>
              <a:buFont typeface="Wingdings" pitchFamily="2" charset="2"/>
              <a:buChar char="Ø"/>
            </a:pPr>
            <a:endParaRPr lang="en-US" altLang="zh-CN" sz="2800" dirty="0"/>
          </a:p>
        </p:txBody>
      </p:sp>
    </p:spTree>
    <p:extLst>
      <p:ext uri="{BB962C8B-B14F-4D97-AF65-F5344CB8AC3E}">
        <p14:creationId xmlns:p14="http://schemas.microsoft.com/office/powerpoint/2010/main" val="3378240251"/>
      </p:ext>
    </p:extLst>
  </p:cSld>
  <p:clrMapOvr>
    <a:masterClrMapping/>
  </p:clrMapOvr>
  <p:transition spd="slow">
    <p:pull dir="ru"/>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Rot="1" noChangeArrowheads="1"/>
          </p:cNvSpPr>
          <p:nvPr>
            <p:ph type="title"/>
          </p:nvPr>
        </p:nvSpPr>
        <p:spPr/>
        <p:txBody>
          <a:bodyPr/>
          <a:lstStyle/>
          <a:p>
            <a:pPr eaLnBrk="1" hangingPunct="1"/>
            <a:r>
              <a:rPr lang="en-US" altLang="zh-CN" sz="3200"/>
              <a:t>Fallacy1 : </a:t>
            </a:r>
            <a:r>
              <a:rPr lang="en-US" altLang="zh-CN" sz="2400"/>
              <a:t>the cost of the processor dominates the cost of the system.</a:t>
            </a:r>
          </a:p>
        </p:txBody>
      </p:sp>
      <p:sp>
        <p:nvSpPr>
          <p:cNvPr id="34819" name="Rectangle 2"/>
          <p:cNvSpPr>
            <a:spLocks noGrp="1" noRot="1" noChangeArrowheads="1"/>
          </p:cNvSpPr>
          <p:nvPr>
            <p:ph idx="1"/>
          </p:nvPr>
        </p:nvSpPr>
        <p:spPr>
          <a:xfrm>
            <a:off x="2782888" y="981075"/>
            <a:ext cx="7416800" cy="1295400"/>
          </a:xfrm>
        </p:spPr>
        <p:txBody>
          <a:bodyPr/>
          <a:lstStyle/>
          <a:p>
            <a:pPr lvl="1" eaLnBrk="1" hangingPunct="1">
              <a:lnSpc>
                <a:spcPct val="90000"/>
              </a:lnSpc>
            </a:pPr>
            <a:endParaRPr lang="en-US" altLang="zh-CN" sz="2400"/>
          </a:p>
          <a:p>
            <a:pPr lvl="1" eaLnBrk="1" hangingPunct="1">
              <a:lnSpc>
                <a:spcPct val="90000"/>
              </a:lnSpc>
            </a:pPr>
            <a:endParaRPr lang="en-US" altLang="zh-CN" sz="2400"/>
          </a:p>
          <a:p>
            <a:pPr eaLnBrk="1" hangingPunct="1">
              <a:lnSpc>
                <a:spcPct val="90000"/>
              </a:lnSpc>
            </a:pPr>
            <a:endParaRPr lang="en-US" altLang="zh-CN" sz="2800"/>
          </a:p>
        </p:txBody>
      </p:sp>
      <p:pic>
        <p:nvPicPr>
          <p:cNvPr id="34820" name="Picture 3"/>
          <p:cNvPicPr>
            <a:picLocks noChangeAspect="1" noChangeArrowheads="1"/>
          </p:cNvPicPr>
          <p:nvPr/>
        </p:nvPicPr>
        <p:blipFill>
          <a:blip r:embed="rId2"/>
          <a:srcRect/>
          <a:stretch>
            <a:fillRect/>
          </a:stretch>
        </p:blipFill>
        <p:spPr bwMode="auto">
          <a:xfrm>
            <a:off x="1992313" y="1052514"/>
            <a:ext cx="8280400" cy="5159375"/>
          </a:xfrm>
          <a:prstGeom prst="rect">
            <a:avLst/>
          </a:prstGeom>
          <a:noFill/>
          <a:ln w="12700" cap="sq" algn="ctr">
            <a:noFill/>
            <a:miter lim="800000"/>
            <a:headEnd type="none" w="sm" len="sm"/>
            <a:tailEnd type="none" w="sm" len="sm"/>
          </a:ln>
        </p:spPr>
      </p:pic>
      <p:sp>
        <p:nvSpPr>
          <p:cNvPr id="34821" name="Rectangle 5"/>
          <p:cNvSpPr>
            <a:spLocks noChangeArrowheads="1"/>
          </p:cNvSpPr>
          <p:nvPr/>
        </p:nvSpPr>
        <p:spPr bwMode="auto">
          <a:xfrm>
            <a:off x="8328025" y="1341439"/>
            <a:ext cx="863600" cy="4752975"/>
          </a:xfrm>
          <a:prstGeom prst="rect">
            <a:avLst/>
          </a:prstGeom>
          <a:noFill/>
          <a:ln w="19050" cap="sq" algn="ctr">
            <a:solidFill>
              <a:srgbClr val="FF0000"/>
            </a:solidFill>
            <a:miter lim="800000"/>
            <a:headEnd type="none" w="sm" len="sm"/>
            <a:tailEnd type="none" w="sm" len="sm"/>
          </a:ln>
        </p:spPr>
        <p:txBody>
          <a:bodyPr wrap="none" anchor="ctr"/>
          <a:lstStyle/>
          <a:p>
            <a:endParaRPr lang="zh-CN" altLang="en-US"/>
          </a:p>
        </p:txBody>
      </p:sp>
    </p:spTree>
    <p:extLst>
      <p:ext uri="{BB962C8B-B14F-4D97-AF65-F5344CB8AC3E}">
        <p14:creationId xmlns:p14="http://schemas.microsoft.com/office/powerpoint/2010/main" val="2714551382"/>
      </p:ext>
    </p:extLst>
  </p:cSld>
  <p:clrMapOvr>
    <a:masterClrMapping/>
  </p:clrMapOvr>
  <p:transition spd="slow">
    <p:pull dir="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a:xfrm>
            <a:off x="1809721" y="1"/>
            <a:ext cx="8621713" cy="936625"/>
          </a:xfrm>
        </p:spPr>
        <p:txBody>
          <a:bodyPr/>
          <a:lstStyle/>
          <a:p>
            <a:pPr eaLnBrk="1" hangingPunct="1"/>
            <a:r>
              <a:rPr lang="en-US" altLang="zh-CN" dirty="0" smtClean="0"/>
              <a:t>Fallacy</a:t>
            </a:r>
          </a:p>
        </p:txBody>
      </p:sp>
      <p:sp>
        <p:nvSpPr>
          <p:cNvPr id="35843" name="Rectangle 3"/>
          <p:cNvSpPr>
            <a:spLocks noGrp="1" noRot="1" noChangeArrowheads="1"/>
          </p:cNvSpPr>
          <p:nvPr>
            <p:ph idx="1"/>
          </p:nvPr>
        </p:nvSpPr>
        <p:spPr>
          <a:xfrm>
            <a:off x="1738282" y="857232"/>
            <a:ext cx="8642350" cy="5429288"/>
          </a:xfrm>
        </p:spPr>
        <p:txBody>
          <a:bodyPr/>
          <a:lstStyle/>
          <a:p>
            <a:pPr eaLnBrk="1" hangingPunct="1">
              <a:lnSpc>
                <a:spcPct val="90000"/>
              </a:lnSpc>
            </a:pPr>
            <a:r>
              <a:rPr lang="en-US" altLang="zh-CN" sz="2800" dirty="0"/>
              <a:t>Benchmarks remain valid indefinitely</a:t>
            </a:r>
          </a:p>
          <a:p>
            <a:pPr lvl="1" eaLnBrk="1" hangingPunct="1">
              <a:lnSpc>
                <a:spcPct val="90000"/>
              </a:lnSpc>
            </a:pPr>
            <a:r>
              <a:rPr lang="en-US" altLang="zh-CN" sz="2400" dirty="0"/>
              <a:t>“</a:t>
            </a:r>
            <a:r>
              <a:rPr lang="en-US" altLang="zh-CN" sz="2400" dirty="0" err="1"/>
              <a:t>Benchmarksmanship</a:t>
            </a:r>
            <a:r>
              <a:rPr lang="en-US" altLang="zh-CN" sz="2400" dirty="0"/>
              <a:t>” “benchmark engineering” </a:t>
            </a:r>
          </a:p>
          <a:p>
            <a:pPr eaLnBrk="1" hangingPunct="1">
              <a:lnSpc>
                <a:spcPct val="90000"/>
              </a:lnSpc>
            </a:pPr>
            <a:endParaRPr lang="en-US" altLang="zh-CN" sz="2800" dirty="0"/>
          </a:p>
          <a:p>
            <a:pPr eaLnBrk="1" hangingPunct="1">
              <a:lnSpc>
                <a:spcPct val="90000"/>
              </a:lnSpc>
            </a:pPr>
            <a:r>
              <a:rPr lang="en-US" altLang="zh-CN" sz="2800" dirty="0"/>
              <a:t>The rated mean time to failure of the disks is 1200000 hours or almost 140 years, so disks practically never fail.</a:t>
            </a:r>
          </a:p>
          <a:p>
            <a:pPr lvl="1" eaLnBrk="1" hangingPunct="1">
              <a:lnSpc>
                <a:spcPct val="90000"/>
              </a:lnSpc>
            </a:pPr>
            <a:r>
              <a:rPr lang="en-US" altLang="zh-CN" sz="2400" dirty="0"/>
              <a:t>Real-world </a:t>
            </a:r>
            <a:r>
              <a:rPr lang="en-US" altLang="zh-CN" sz="2400" dirty="0" err="1"/>
              <a:t>MTTF</a:t>
            </a:r>
            <a:r>
              <a:rPr lang="en-US" altLang="zh-CN" sz="2400" dirty="0"/>
              <a:t> is about 2-4 times worse than manufacturer’s </a:t>
            </a:r>
            <a:r>
              <a:rPr lang="en-US" altLang="zh-CN" sz="2400" dirty="0" err="1"/>
              <a:t>MTTF</a:t>
            </a:r>
            <a:r>
              <a:rPr lang="en-US" altLang="zh-CN" sz="2400" dirty="0"/>
              <a:t> for ATA disks, 4-8 times worse for SCSI disks</a:t>
            </a:r>
          </a:p>
          <a:p>
            <a:pPr lvl="1" eaLnBrk="1" hangingPunct="1">
              <a:lnSpc>
                <a:spcPct val="90000"/>
              </a:lnSpc>
              <a:buFont typeface="Wingdings" pitchFamily="2" charset="2"/>
              <a:buNone/>
            </a:pPr>
            <a:r>
              <a:rPr lang="en-US" altLang="zh-CN" sz="2400" dirty="0"/>
              <a:t>   ( ATA:  AT Attachment ) </a:t>
            </a:r>
          </a:p>
          <a:p>
            <a:pPr lvl="1" eaLnBrk="1" hangingPunct="1">
              <a:lnSpc>
                <a:spcPct val="90000"/>
              </a:lnSpc>
              <a:buFont typeface="Wingdings" pitchFamily="2" charset="2"/>
              <a:buNone/>
            </a:pPr>
            <a:r>
              <a:rPr lang="en-US" altLang="zh-CN" sz="2400" dirty="0"/>
              <a:t>     SCSI: </a:t>
            </a:r>
            <a:r>
              <a:rPr lang="en-US" altLang="zh-CN" sz="2400" u="sng" dirty="0">
                <a:solidFill>
                  <a:srgbClr val="0000FF"/>
                </a:solidFill>
              </a:rPr>
              <a:t> S</a:t>
            </a:r>
            <a:r>
              <a:rPr lang="en-US" altLang="zh-CN" sz="2400" dirty="0"/>
              <a:t>mall </a:t>
            </a:r>
            <a:r>
              <a:rPr lang="en-US" altLang="zh-CN" sz="2400" u="sng" dirty="0">
                <a:solidFill>
                  <a:srgbClr val="0000FF"/>
                </a:solidFill>
              </a:rPr>
              <a:t>C</a:t>
            </a:r>
            <a:r>
              <a:rPr lang="en-US" altLang="zh-CN" sz="2400" dirty="0"/>
              <a:t>omputer </a:t>
            </a:r>
            <a:r>
              <a:rPr lang="en-US" altLang="zh-CN" sz="2400" u="sng" dirty="0">
                <a:solidFill>
                  <a:srgbClr val="0000FF"/>
                </a:solidFill>
              </a:rPr>
              <a:t>S</a:t>
            </a:r>
            <a:r>
              <a:rPr lang="en-US" altLang="zh-CN" sz="2400" dirty="0"/>
              <a:t>ystem </a:t>
            </a:r>
            <a:r>
              <a:rPr lang="en-US" altLang="zh-CN" sz="2400" u="sng" dirty="0">
                <a:solidFill>
                  <a:srgbClr val="0000FF"/>
                </a:solidFill>
              </a:rPr>
              <a:t>I</a:t>
            </a:r>
            <a:r>
              <a:rPr lang="en-US" altLang="zh-CN" sz="2400" dirty="0"/>
              <a:t>nterface )</a:t>
            </a:r>
          </a:p>
          <a:p>
            <a:pPr lvl="1" eaLnBrk="1" hangingPunct="1">
              <a:lnSpc>
                <a:spcPct val="90000"/>
              </a:lnSpc>
            </a:pPr>
            <a:endParaRPr lang="en-US" altLang="zh-CN" sz="2400" dirty="0"/>
          </a:p>
          <a:p>
            <a:pPr eaLnBrk="1" hangingPunct="1">
              <a:lnSpc>
                <a:spcPct val="90000"/>
              </a:lnSpc>
            </a:pPr>
            <a:r>
              <a:rPr lang="en-US" altLang="zh-CN" sz="2800" dirty="0"/>
              <a:t>Peak performance tracks observed performance.</a:t>
            </a:r>
          </a:p>
        </p:txBody>
      </p:sp>
    </p:spTree>
    <p:extLst>
      <p:ext uri="{BB962C8B-B14F-4D97-AF65-F5344CB8AC3E}">
        <p14:creationId xmlns:p14="http://schemas.microsoft.com/office/powerpoint/2010/main" val="257387607"/>
      </p:ext>
    </p:extLst>
  </p:cSld>
  <p:clrMapOvr>
    <a:masterClrMapping/>
  </p:clrMapOvr>
  <p:transition spd="slow">
    <p:pull dir="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t>Classes of Parallelism and Parallel Architecture</a:t>
            </a:r>
            <a:endParaRPr lang="zh-CN" altLang="en-US" sz="4000" dirty="0"/>
          </a:p>
        </p:txBody>
      </p:sp>
      <p:sp>
        <p:nvSpPr>
          <p:cNvPr id="3" name="内容占位符 2"/>
          <p:cNvSpPr>
            <a:spLocks noGrp="1"/>
          </p:cNvSpPr>
          <p:nvPr>
            <p:ph idx="1"/>
          </p:nvPr>
        </p:nvSpPr>
        <p:spPr>
          <a:xfrm>
            <a:off x="1199456" y="1125539"/>
            <a:ext cx="10658111" cy="4795837"/>
          </a:xfrm>
        </p:spPr>
        <p:txBody>
          <a:bodyPr/>
          <a:lstStyle/>
          <a:p>
            <a:r>
              <a:rPr lang="en-US" altLang="zh-CN" dirty="0" smtClean="0">
                <a:solidFill>
                  <a:srgbClr val="0000FF"/>
                </a:solidFill>
              </a:rPr>
              <a:t>Two kinds of parallelism in application</a:t>
            </a:r>
          </a:p>
          <a:p>
            <a:pPr lvl="1"/>
            <a:r>
              <a:rPr lang="en-US" altLang="zh-CN" dirty="0" smtClean="0"/>
              <a:t>Data-level Parallelism</a:t>
            </a:r>
            <a:r>
              <a:rPr lang="zh-CN" altLang="en-US" dirty="0" smtClean="0"/>
              <a:t>（</a:t>
            </a:r>
            <a:r>
              <a:rPr lang="en-US" altLang="zh-CN" dirty="0" smtClean="0"/>
              <a:t>DLP</a:t>
            </a:r>
            <a:r>
              <a:rPr lang="zh-CN" altLang="en-US" dirty="0" smtClean="0"/>
              <a:t>）</a:t>
            </a:r>
            <a:endParaRPr lang="en-US" altLang="zh-CN" dirty="0" smtClean="0"/>
          </a:p>
          <a:p>
            <a:pPr lvl="1"/>
            <a:r>
              <a:rPr lang="en-US" altLang="zh-CN" dirty="0" smtClean="0"/>
              <a:t>Task-level Parallelism </a:t>
            </a:r>
            <a:r>
              <a:rPr lang="zh-CN" altLang="en-US" dirty="0" smtClean="0"/>
              <a:t>（</a:t>
            </a:r>
            <a:r>
              <a:rPr lang="en-US" altLang="zh-CN" dirty="0" smtClean="0"/>
              <a:t>TLP</a:t>
            </a:r>
            <a:r>
              <a:rPr lang="zh-CN" altLang="en-US" dirty="0" smtClean="0"/>
              <a:t>）</a:t>
            </a:r>
            <a:endParaRPr lang="en-US" altLang="zh-CN" dirty="0" smtClean="0"/>
          </a:p>
          <a:p>
            <a:r>
              <a:rPr lang="en-US" altLang="zh-CN" dirty="0" smtClean="0"/>
              <a:t>Hardware exploit in </a:t>
            </a:r>
            <a:r>
              <a:rPr lang="en-US" altLang="zh-CN" dirty="0" smtClean="0">
                <a:solidFill>
                  <a:srgbClr val="FF0000"/>
                </a:solidFill>
              </a:rPr>
              <a:t>4 major ways</a:t>
            </a:r>
          </a:p>
          <a:p>
            <a:pPr lvl="1"/>
            <a:r>
              <a:rPr lang="en-US" altLang="zh-CN" dirty="0" smtClean="0"/>
              <a:t>Instruction level Parallelism</a:t>
            </a:r>
          </a:p>
          <a:p>
            <a:pPr lvl="1"/>
            <a:r>
              <a:rPr lang="en-US" altLang="zh-CN" dirty="0" smtClean="0"/>
              <a:t>Vector Architecture and GPUs</a:t>
            </a:r>
          </a:p>
          <a:p>
            <a:pPr lvl="1"/>
            <a:r>
              <a:rPr lang="en-US" altLang="zh-CN" dirty="0" smtClean="0"/>
              <a:t>Thread-Level Parallelism</a:t>
            </a:r>
          </a:p>
          <a:p>
            <a:pPr lvl="1"/>
            <a:r>
              <a:rPr lang="en-US" altLang="zh-CN" dirty="0" smtClean="0"/>
              <a:t>Request-Level parallelism</a:t>
            </a:r>
          </a:p>
          <a:p>
            <a:pPr lvl="1"/>
            <a:endParaRPr lang="zh-CN" altLang="en-US" dirty="0"/>
          </a:p>
        </p:txBody>
      </p:sp>
    </p:spTree>
    <p:extLst>
      <p:ext uri="{BB962C8B-B14F-4D97-AF65-F5344CB8AC3E}">
        <p14:creationId xmlns:p14="http://schemas.microsoft.com/office/powerpoint/2010/main" val="2140881133"/>
      </p:ext>
    </p:extLst>
  </p:cSld>
  <p:clrMapOvr>
    <a:masterClrMapping/>
  </p:clrMapOvr>
  <p:transition spd="slow">
    <p:pull dir="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Rot="1" noChangeArrowheads="1"/>
          </p:cNvSpPr>
          <p:nvPr>
            <p:ph type="title"/>
          </p:nvPr>
        </p:nvSpPr>
        <p:spPr>
          <a:xfrm>
            <a:off x="2046288" y="1"/>
            <a:ext cx="8621713" cy="936625"/>
          </a:xfrm>
        </p:spPr>
        <p:txBody>
          <a:bodyPr/>
          <a:lstStyle/>
          <a:p>
            <a:pPr eaLnBrk="1" hangingPunct="1"/>
            <a:r>
              <a:rPr lang="en-US" altLang="zh-CN" dirty="0" smtClean="0">
                <a:solidFill>
                  <a:srgbClr val="3333FF"/>
                </a:solidFill>
              </a:rPr>
              <a:t>Classes of computers</a:t>
            </a:r>
          </a:p>
        </p:txBody>
      </p:sp>
      <p:pic>
        <p:nvPicPr>
          <p:cNvPr id="24580" name="Picture 4"/>
          <p:cNvPicPr>
            <a:picLocks noGrp="1" noChangeAspect="1" noChangeArrowheads="1"/>
          </p:cNvPicPr>
          <p:nvPr>
            <p:ph idx="1"/>
          </p:nvPr>
        </p:nvPicPr>
        <p:blipFill>
          <a:blip r:embed="rId3"/>
          <a:stretch>
            <a:fillRect/>
          </a:stretch>
        </p:blipFill>
        <p:spPr>
          <a:xfrm>
            <a:off x="3575720" y="1739048"/>
            <a:ext cx="6737948" cy="4795837"/>
          </a:xfrm>
          <a:noFill/>
        </p:spPr>
      </p:pic>
      <p:sp>
        <p:nvSpPr>
          <p:cNvPr id="24581" name="Text Box 5"/>
          <p:cNvSpPr txBox="1">
            <a:spLocks noChangeArrowheads="1"/>
          </p:cNvSpPr>
          <p:nvPr/>
        </p:nvSpPr>
        <p:spPr bwMode="auto">
          <a:xfrm>
            <a:off x="1308101" y="908051"/>
            <a:ext cx="9359900" cy="830997"/>
          </a:xfrm>
          <a:prstGeom prst="rect">
            <a:avLst/>
          </a:prstGeom>
          <a:noFill/>
          <a:ln w="12700" cap="sq">
            <a:noFill/>
            <a:miter lim="800000"/>
            <a:headEnd type="none" w="sm" len="sm"/>
            <a:tailEnd type="none" w="sm" len="sm"/>
          </a:ln>
        </p:spPr>
        <p:txBody>
          <a:bodyPr wrap="square">
            <a:spAutoFit/>
          </a:bodyPr>
          <a:lstStyle/>
          <a:p>
            <a:pPr algn="l">
              <a:buFontTx/>
              <a:buChar char="•"/>
            </a:pPr>
            <a:r>
              <a:rPr lang="en-US" altLang="zh-CN" sz="2400" b="1" dirty="0">
                <a:solidFill>
                  <a:srgbClr val="FF0000"/>
                </a:solidFill>
              </a:rPr>
              <a:t>Flynn’s Taxonomy:</a:t>
            </a:r>
            <a:r>
              <a:rPr lang="en-US" altLang="zh-CN" sz="2400" b="1" dirty="0">
                <a:solidFill>
                  <a:srgbClr val="3333FF"/>
                </a:solidFill>
              </a:rPr>
              <a:t> A classification of computer architectures based on the number of streams of instructions and data</a:t>
            </a:r>
            <a:r>
              <a:rPr lang="en-US" altLang="zh-CN" dirty="0">
                <a:solidFill>
                  <a:srgbClr val="3333FF"/>
                </a:solidFill>
              </a:rPr>
              <a:t> </a:t>
            </a:r>
          </a:p>
        </p:txBody>
      </p:sp>
      <p:pic>
        <p:nvPicPr>
          <p:cNvPr id="24582" name="Picture 6" descr="flynn,michael"/>
          <p:cNvPicPr>
            <a:picLocks noChangeAspect="1" noChangeArrowheads="1"/>
          </p:cNvPicPr>
          <p:nvPr/>
        </p:nvPicPr>
        <p:blipFill>
          <a:blip r:embed="rId4"/>
          <a:srcRect/>
          <a:stretch>
            <a:fillRect/>
          </a:stretch>
        </p:blipFill>
        <p:spPr bwMode="auto">
          <a:xfrm>
            <a:off x="1155700" y="2336006"/>
            <a:ext cx="1781175" cy="2374900"/>
          </a:xfrm>
          <a:prstGeom prst="rect">
            <a:avLst/>
          </a:prstGeom>
          <a:noFill/>
          <a:ln w="9525">
            <a:noFill/>
            <a:miter lim="800000"/>
            <a:headEnd/>
            <a:tailEnd/>
          </a:ln>
        </p:spPr>
      </p:pic>
    </p:spTree>
    <p:extLst>
      <p:ext uri="{BB962C8B-B14F-4D97-AF65-F5344CB8AC3E}">
        <p14:creationId xmlns:p14="http://schemas.microsoft.com/office/powerpoint/2010/main" val="3896352986"/>
      </p:ext>
    </p:extLst>
  </p:cSld>
  <p:clrMapOvr>
    <a:masterClrMapping/>
  </p:clrMapOvr>
  <p:transition spd="slow">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Rot="1" noChangeArrowheads="1"/>
          </p:cNvSpPr>
          <p:nvPr>
            <p:ph type="title"/>
          </p:nvPr>
        </p:nvSpPr>
        <p:spPr/>
        <p:txBody>
          <a:bodyPr/>
          <a:lstStyle/>
          <a:p>
            <a:pPr eaLnBrk="1" hangingPunct="1"/>
            <a:r>
              <a:rPr lang="en-US" altLang="zh-CN" smtClean="0"/>
              <a:t>classification</a:t>
            </a:r>
          </a:p>
        </p:txBody>
      </p:sp>
      <p:pic>
        <p:nvPicPr>
          <p:cNvPr id="26628" name="Picture 4" descr="a1"/>
          <p:cNvPicPr>
            <a:picLocks noChangeAspect="1" noChangeArrowheads="1"/>
          </p:cNvPicPr>
          <p:nvPr/>
        </p:nvPicPr>
        <p:blipFill>
          <a:blip r:embed="rId2"/>
          <a:srcRect/>
          <a:stretch>
            <a:fillRect/>
          </a:stretch>
        </p:blipFill>
        <p:spPr bwMode="auto">
          <a:xfrm>
            <a:off x="2855913" y="0"/>
            <a:ext cx="7345362" cy="3651250"/>
          </a:xfrm>
          <a:prstGeom prst="rect">
            <a:avLst/>
          </a:prstGeom>
          <a:noFill/>
          <a:ln w="9525">
            <a:noFill/>
            <a:miter lim="800000"/>
            <a:headEnd/>
            <a:tailEnd/>
          </a:ln>
        </p:spPr>
      </p:pic>
      <p:pic>
        <p:nvPicPr>
          <p:cNvPr id="26629" name="Picture 5" descr="a2"/>
          <p:cNvPicPr>
            <a:picLocks noChangeAspect="1" noChangeArrowheads="1"/>
          </p:cNvPicPr>
          <p:nvPr/>
        </p:nvPicPr>
        <p:blipFill>
          <a:blip r:embed="rId3"/>
          <a:srcRect/>
          <a:stretch>
            <a:fillRect/>
          </a:stretch>
        </p:blipFill>
        <p:spPr bwMode="auto">
          <a:xfrm>
            <a:off x="2855914" y="3240088"/>
            <a:ext cx="7343775" cy="3117850"/>
          </a:xfrm>
          <a:prstGeom prst="rect">
            <a:avLst/>
          </a:prstGeom>
          <a:noFill/>
          <a:ln w="9525">
            <a:noFill/>
            <a:miter lim="800000"/>
            <a:headEnd/>
            <a:tailEnd/>
          </a:ln>
        </p:spPr>
      </p:pic>
    </p:spTree>
    <p:extLst>
      <p:ext uri="{BB962C8B-B14F-4D97-AF65-F5344CB8AC3E}">
        <p14:creationId xmlns:p14="http://schemas.microsoft.com/office/powerpoint/2010/main" val="1711970759"/>
      </p:ext>
    </p:extLst>
  </p:cSld>
  <p:clrMapOvr>
    <a:masterClrMapping/>
  </p:clrMapOvr>
  <p:transition spd="slow">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a:xfrm>
            <a:off x="3700463" y="1"/>
            <a:ext cx="6716712" cy="981075"/>
          </a:xfrm>
        </p:spPr>
        <p:txBody>
          <a:bodyPr/>
          <a:lstStyle/>
          <a:p>
            <a:pPr eaLnBrk="1" hangingPunct="1"/>
            <a:r>
              <a:rPr lang="en-US" altLang="zh-CN" b="1" smtClean="0"/>
              <a:t>SISD</a:t>
            </a:r>
            <a:r>
              <a:rPr lang="en-US" altLang="zh-CN" smtClean="0"/>
              <a:t> </a:t>
            </a:r>
          </a:p>
        </p:txBody>
      </p:sp>
      <p:sp>
        <p:nvSpPr>
          <p:cNvPr id="120835" name="Rectangle 3"/>
          <p:cNvSpPr>
            <a:spLocks noGrp="1" noRot="1" noChangeArrowheads="1"/>
          </p:cNvSpPr>
          <p:nvPr>
            <p:ph idx="1"/>
          </p:nvPr>
        </p:nvSpPr>
        <p:spPr>
          <a:xfrm>
            <a:off x="1847850" y="1341438"/>
            <a:ext cx="8534400" cy="4724400"/>
          </a:xfrm>
        </p:spPr>
        <p:txBody>
          <a:bodyPr/>
          <a:lstStyle/>
          <a:p>
            <a:pPr eaLnBrk="1" hangingPunct="1">
              <a:lnSpc>
                <a:spcPct val="80000"/>
              </a:lnSpc>
            </a:pPr>
            <a:r>
              <a:rPr lang="en-US" altLang="zh-CN" sz="2800"/>
              <a:t>A serial (non-parallel) computer </a:t>
            </a:r>
          </a:p>
          <a:p>
            <a:pPr eaLnBrk="1" hangingPunct="1">
              <a:lnSpc>
                <a:spcPct val="80000"/>
              </a:lnSpc>
            </a:pPr>
            <a:r>
              <a:rPr lang="en-US" altLang="zh-CN" sz="2800"/>
              <a:t>Single instruction: only one instruction stream is being acted on by the CPU during any one clock cycle </a:t>
            </a:r>
          </a:p>
          <a:p>
            <a:pPr eaLnBrk="1" hangingPunct="1">
              <a:lnSpc>
                <a:spcPct val="80000"/>
              </a:lnSpc>
            </a:pPr>
            <a:r>
              <a:rPr lang="en-US" altLang="zh-CN" sz="2800"/>
              <a:t>Single data: only one data stream is being used as input during any one clock cycle </a:t>
            </a:r>
          </a:p>
          <a:p>
            <a:pPr eaLnBrk="1" hangingPunct="1">
              <a:lnSpc>
                <a:spcPct val="80000"/>
              </a:lnSpc>
            </a:pPr>
            <a:r>
              <a:rPr lang="en-US" altLang="zh-CN" sz="2800"/>
              <a:t>Deterministic execution </a:t>
            </a:r>
          </a:p>
          <a:p>
            <a:pPr eaLnBrk="1" hangingPunct="1">
              <a:lnSpc>
                <a:spcPct val="80000"/>
              </a:lnSpc>
            </a:pPr>
            <a:r>
              <a:rPr lang="en-US" altLang="zh-CN" sz="2800"/>
              <a:t>This is the oldest and until recently, the most prevalent form of computer </a:t>
            </a:r>
          </a:p>
          <a:p>
            <a:pPr eaLnBrk="1" hangingPunct="1">
              <a:lnSpc>
                <a:spcPct val="80000"/>
              </a:lnSpc>
            </a:pPr>
            <a:r>
              <a:rPr lang="en-US" altLang="zh-CN" sz="2800"/>
              <a:t>Examples: most PCs, single CPU workstations and mainframes </a:t>
            </a:r>
          </a:p>
        </p:txBody>
      </p:sp>
      <p:pic>
        <p:nvPicPr>
          <p:cNvPr id="120836" name="Picture 4" descr="SISD"/>
          <p:cNvPicPr>
            <a:picLocks noChangeAspect="1" noChangeArrowheads="1"/>
          </p:cNvPicPr>
          <p:nvPr/>
        </p:nvPicPr>
        <p:blipFill>
          <a:blip r:embed="rId2"/>
          <a:srcRect/>
          <a:stretch>
            <a:fillRect/>
          </a:stretch>
        </p:blipFill>
        <p:spPr bwMode="auto">
          <a:xfrm>
            <a:off x="4295776" y="1052514"/>
            <a:ext cx="4505325" cy="5184775"/>
          </a:xfrm>
          <a:prstGeom prst="rect">
            <a:avLst/>
          </a:prstGeom>
          <a:noFill/>
          <a:ln w="9525">
            <a:noFill/>
            <a:miter lim="800000"/>
            <a:headEnd/>
            <a:tailEnd/>
          </a:ln>
        </p:spPr>
      </p:pic>
    </p:spTree>
    <p:extLst>
      <p:ext uri="{BB962C8B-B14F-4D97-AF65-F5344CB8AC3E}">
        <p14:creationId xmlns:p14="http://schemas.microsoft.com/office/powerpoint/2010/main" val="387138845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20835">
                                            <p:txEl>
                                              <p:pRg st="3" end="3"/>
                                            </p:txEl>
                                          </p:spTgt>
                                        </p:tgtEl>
                                        <p:attrNameLst>
                                          <p:attrName>style.visibility</p:attrName>
                                        </p:attrNameLst>
                                      </p:cBhvr>
                                      <p:to>
                                        <p:strVal val="visible"/>
                                      </p:to>
                                    </p:set>
                                    <p:anim to="" calcmode="lin" valueType="num">
                                      <p:cBhvr>
                                        <p:cTn id="7" dur="1" fill="hold"/>
                                        <p:tgtEl>
                                          <p:spTgt spid="120835">
                                            <p:txEl>
                                              <p:pRg st="3" end="3"/>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20836"/>
                                        </p:tgtEl>
                                        <p:attrNameLst>
                                          <p:attrName>style.visibility</p:attrName>
                                        </p:attrNameLst>
                                      </p:cBhvr>
                                      <p:to>
                                        <p:strVal val="visible"/>
                                      </p:to>
                                    </p:set>
                                    <p:anim to="" calcmode="lin" valueType="num">
                                      <p:cBhvr>
                                        <p:cTn id="12" dur="1" fill="hold"/>
                                        <p:tgtEl>
                                          <p:spTgt spid="12083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a:xfrm>
            <a:off x="4084639" y="1"/>
            <a:ext cx="6332537" cy="981075"/>
          </a:xfrm>
        </p:spPr>
        <p:txBody>
          <a:bodyPr/>
          <a:lstStyle/>
          <a:p>
            <a:pPr eaLnBrk="1" hangingPunct="1"/>
            <a:r>
              <a:rPr lang="en-US" altLang="zh-CN" sz="4800"/>
              <a:t>SIMD</a:t>
            </a:r>
          </a:p>
        </p:txBody>
      </p:sp>
      <p:sp>
        <p:nvSpPr>
          <p:cNvPr id="121859" name="Rectangle 3"/>
          <p:cNvSpPr>
            <a:spLocks noGrp="1" noRot="1" noChangeArrowheads="1"/>
          </p:cNvSpPr>
          <p:nvPr>
            <p:ph idx="1"/>
          </p:nvPr>
        </p:nvSpPr>
        <p:spPr>
          <a:xfrm>
            <a:off x="1828800" y="1125538"/>
            <a:ext cx="8839200" cy="4818062"/>
          </a:xfrm>
        </p:spPr>
        <p:txBody>
          <a:bodyPr>
            <a:normAutofit lnSpcReduction="10000"/>
          </a:bodyPr>
          <a:lstStyle/>
          <a:p>
            <a:pPr eaLnBrk="1" hangingPunct="1">
              <a:lnSpc>
                <a:spcPct val="80000"/>
              </a:lnSpc>
            </a:pPr>
            <a:r>
              <a:rPr lang="en-US" altLang="zh-CN" sz="2400"/>
              <a:t>A type of parallel computer </a:t>
            </a:r>
          </a:p>
          <a:p>
            <a:pPr eaLnBrk="1" hangingPunct="1">
              <a:lnSpc>
                <a:spcPct val="80000"/>
              </a:lnSpc>
            </a:pPr>
            <a:r>
              <a:rPr lang="en-US" altLang="zh-CN" sz="2400"/>
              <a:t>Single instruction: All processing units execute the same instruction at any given clock cycle </a:t>
            </a:r>
          </a:p>
          <a:p>
            <a:pPr eaLnBrk="1" hangingPunct="1">
              <a:lnSpc>
                <a:spcPct val="80000"/>
              </a:lnSpc>
            </a:pPr>
            <a:r>
              <a:rPr lang="en-US" altLang="zh-CN" sz="2400"/>
              <a:t>Multiple data: Each processing unit can operate on a different data element </a:t>
            </a:r>
          </a:p>
          <a:p>
            <a:pPr eaLnBrk="1" hangingPunct="1">
              <a:lnSpc>
                <a:spcPct val="80000"/>
              </a:lnSpc>
            </a:pPr>
            <a:r>
              <a:rPr lang="en-US" altLang="zh-CN" sz="2400"/>
              <a:t>This type of machine typically has an instruction dispatcher, a very high-bandwidth internal network, and a very large array of very small-capacity instruction units. </a:t>
            </a:r>
          </a:p>
          <a:p>
            <a:pPr eaLnBrk="1" hangingPunct="1">
              <a:lnSpc>
                <a:spcPct val="80000"/>
              </a:lnSpc>
            </a:pPr>
            <a:r>
              <a:rPr lang="en-US" altLang="zh-CN" sz="2400"/>
              <a:t>Best suited for specialized problems characterized by a high degree of regularity,such as image processing. </a:t>
            </a:r>
          </a:p>
          <a:p>
            <a:pPr eaLnBrk="1" hangingPunct="1">
              <a:lnSpc>
                <a:spcPct val="80000"/>
              </a:lnSpc>
            </a:pPr>
            <a:r>
              <a:rPr lang="en-US" altLang="zh-CN" sz="2400"/>
              <a:t>Synchronous (lockstep) and deterministic execution </a:t>
            </a:r>
          </a:p>
          <a:p>
            <a:pPr eaLnBrk="1" hangingPunct="1">
              <a:lnSpc>
                <a:spcPct val="80000"/>
              </a:lnSpc>
            </a:pPr>
            <a:r>
              <a:rPr lang="en-US" altLang="zh-CN" sz="2400"/>
              <a:t>Two varieties:</a:t>
            </a:r>
          </a:p>
          <a:p>
            <a:pPr lvl="1" eaLnBrk="1" hangingPunct="1">
              <a:lnSpc>
                <a:spcPct val="80000"/>
              </a:lnSpc>
            </a:pPr>
            <a:r>
              <a:rPr lang="en-US" altLang="zh-CN" sz="2000" b="1"/>
              <a:t>Processor Arrays</a:t>
            </a:r>
            <a:r>
              <a:rPr lang="en-US" altLang="zh-CN" sz="2000"/>
              <a:t>: Connection Machine CM-2, Maspar MP-1, MP-2 </a:t>
            </a:r>
          </a:p>
          <a:p>
            <a:pPr lvl="1" eaLnBrk="1" hangingPunct="1">
              <a:lnSpc>
                <a:spcPct val="80000"/>
              </a:lnSpc>
            </a:pPr>
            <a:r>
              <a:rPr lang="en-US" altLang="zh-CN" sz="2000" b="1"/>
              <a:t>Vector Pipelines:</a:t>
            </a:r>
            <a:r>
              <a:rPr lang="en-US" altLang="zh-CN" sz="2000"/>
              <a:t> IBM 9000, Cray C90, Fujitsu VP, NEC SX-2, Hitachi S820 </a:t>
            </a:r>
          </a:p>
          <a:p>
            <a:pPr eaLnBrk="1" hangingPunct="1">
              <a:lnSpc>
                <a:spcPct val="80000"/>
              </a:lnSpc>
            </a:pPr>
            <a:endParaRPr lang="en-US" altLang="zh-CN" sz="2400"/>
          </a:p>
        </p:txBody>
      </p:sp>
      <p:pic>
        <p:nvPicPr>
          <p:cNvPr id="121860" name="Picture 4" descr="SIMD"/>
          <p:cNvPicPr>
            <a:picLocks noChangeAspect="1" noChangeArrowheads="1"/>
          </p:cNvPicPr>
          <p:nvPr/>
        </p:nvPicPr>
        <p:blipFill>
          <a:blip r:embed="rId2"/>
          <a:srcRect/>
          <a:stretch>
            <a:fillRect/>
          </a:stretch>
        </p:blipFill>
        <p:spPr bwMode="auto">
          <a:xfrm>
            <a:off x="2711451" y="1196975"/>
            <a:ext cx="7345363" cy="4770438"/>
          </a:xfrm>
          <a:prstGeom prst="rect">
            <a:avLst/>
          </a:prstGeom>
          <a:noFill/>
          <a:ln w="9525">
            <a:noFill/>
            <a:miter lim="800000"/>
            <a:headEnd/>
            <a:tailEnd/>
          </a:ln>
        </p:spPr>
      </p:pic>
    </p:spTree>
    <p:extLst>
      <p:ext uri="{BB962C8B-B14F-4D97-AF65-F5344CB8AC3E}">
        <p14:creationId xmlns:p14="http://schemas.microsoft.com/office/powerpoint/2010/main" val="187543281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21859"/>
                                        </p:tgtEl>
                                        <p:attrNameLst>
                                          <p:attrName>style.visibility</p:attrName>
                                        </p:attrNameLst>
                                      </p:cBhvr>
                                      <p:to>
                                        <p:strVal val="visible"/>
                                      </p:to>
                                    </p:set>
                                    <p:anim to="" calcmode="lin" valueType="num">
                                      <p:cBhvr>
                                        <p:cTn id="7" dur="1" fill="hold"/>
                                        <p:tgtEl>
                                          <p:spTgt spid="121859"/>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 to="" calcmode="lin" valueType="num">
                                      <p:cBhvr>
                                        <p:cTn id="12" dur="1" fill="hold"/>
                                        <p:tgtEl>
                                          <p:spTgt spid="12186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p:txBody>
          <a:bodyPr/>
          <a:lstStyle/>
          <a:p>
            <a:pPr eaLnBrk="1" hangingPunct="1"/>
            <a:r>
              <a:rPr lang="en-US" altLang="zh-CN" smtClean="0"/>
              <a:t>MIMD</a:t>
            </a:r>
          </a:p>
        </p:txBody>
      </p:sp>
      <p:sp>
        <p:nvSpPr>
          <p:cNvPr id="123907" name="Rectangle 3"/>
          <p:cNvSpPr>
            <a:spLocks noGrp="1" noRot="1" noChangeArrowheads="1"/>
          </p:cNvSpPr>
          <p:nvPr>
            <p:ph idx="1"/>
          </p:nvPr>
        </p:nvSpPr>
        <p:spPr>
          <a:xfrm>
            <a:off x="1774825" y="1125539"/>
            <a:ext cx="8623300" cy="4727575"/>
          </a:xfrm>
        </p:spPr>
        <p:txBody>
          <a:bodyPr/>
          <a:lstStyle/>
          <a:p>
            <a:pPr eaLnBrk="1" hangingPunct="1">
              <a:lnSpc>
                <a:spcPct val="90000"/>
              </a:lnSpc>
            </a:pPr>
            <a:r>
              <a:rPr lang="en-US" altLang="zh-CN" sz="2400"/>
              <a:t>Currently, the most common type of parallel computer. Most modern computers fall into this category. </a:t>
            </a:r>
          </a:p>
          <a:p>
            <a:pPr eaLnBrk="1" hangingPunct="1">
              <a:lnSpc>
                <a:spcPct val="90000"/>
              </a:lnSpc>
            </a:pPr>
            <a:r>
              <a:rPr lang="en-US" altLang="zh-CN" sz="2400"/>
              <a:t>Multiple Instruction: every processor may be executing a different instruction stream </a:t>
            </a:r>
          </a:p>
          <a:p>
            <a:pPr eaLnBrk="1" hangingPunct="1">
              <a:lnSpc>
                <a:spcPct val="90000"/>
              </a:lnSpc>
            </a:pPr>
            <a:r>
              <a:rPr lang="en-US" altLang="zh-CN" sz="2400"/>
              <a:t>Multiple Data: every processor may be working with a different data stream </a:t>
            </a:r>
          </a:p>
          <a:p>
            <a:pPr eaLnBrk="1" hangingPunct="1">
              <a:lnSpc>
                <a:spcPct val="90000"/>
              </a:lnSpc>
            </a:pPr>
            <a:r>
              <a:rPr lang="en-US" altLang="zh-CN" sz="2400"/>
              <a:t>Execution can be synchronous or asynchronous, deterministic or non-deterministic </a:t>
            </a:r>
          </a:p>
          <a:p>
            <a:pPr eaLnBrk="1" hangingPunct="1">
              <a:lnSpc>
                <a:spcPct val="90000"/>
              </a:lnSpc>
            </a:pPr>
            <a:r>
              <a:rPr lang="en-US" altLang="zh-CN" sz="2400"/>
              <a:t>Examples: most current supercomputers, networked parallel computer "grids" and multi-processor SMP computers - including some types of PCs. </a:t>
            </a:r>
          </a:p>
        </p:txBody>
      </p:sp>
      <p:pic>
        <p:nvPicPr>
          <p:cNvPr id="30724" name="Picture 4" descr="MIMD"/>
          <p:cNvPicPr>
            <a:picLocks noChangeAspect="1" noChangeArrowheads="1"/>
          </p:cNvPicPr>
          <p:nvPr/>
        </p:nvPicPr>
        <p:blipFill>
          <a:blip r:embed="rId2"/>
          <a:srcRect/>
          <a:stretch>
            <a:fillRect/>
          </a:stretch>
        </p:blipFill>
        <p:spPr bwMode="auto">
          <a:xfrm>
            <a:off x="2663826" y="1268414"/>
            <a:ext cx="8004175" cy="4313237"/>
          </a:xfrm>
          <a:prstGeom prst="rect">
            <a:avLst/>
          </a:prstGeom>
          <a:noFill/>
          <a:ln w="9525">
            <a:noFill/>
            <a:miter lim="800000"/>
            <a:headEnd/>
            <a:tailEnd/>
          </a:ln>
        </p:spPr>
      </p:pic>
    </p:spTree>
    <p:extLst>
      <p:ext uri="{BB962C8B-B14F-4D97-AF65-F5344CB8AC3E}">
        <p14:creationId xmlns:p14="http://schemas.microsoft.com/office/powerpoint/2010/main" val="275272003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23907"/>
                                        </p:tgtEl>
                                        <p:attrNameLst>
                                          <p:attrName>style.visibility</p:attrName>
                                        </p:attrNameLst>
                                      </p:cBhvr>
                                      <p:to>
                                        <p:strVal val="visible"/>
                                      </p:to>
                                    </p:set>
                                    <p:anim to="" calcmode="lin" valueType="num">
                                      <p:cBhvr>
                                        <p:cTn id="7" dur="1" fill="hold"/>
                                        <p:tgtEl>
                                          <p:spTgt spid="123907"/>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1" nodeType="clickEffect">
                                  <p:stCondLst>
                                    <p:cond delay="0"/>
                                  </p:stCondLst>
                                  <p:childTnLst>
                                    <p:set>
                                      <p:cBhvr>
                                        <p:cTn id="11" dur="1" fill="hold">
                                          <p:stCondLst>
                                            <p:cond delay="0"/>
                                          </p:stCondLst>
                                        </p:cTn>
                                        <p:tgtEl>
                                          <p:spTgt spid="123907"/>
                                        </p:tgtEl>
                                        <p:attrNameLst>
                                          <p:attrName>style.visibility</p:attrName>
                                        </p:attrNameLst>
                                      </p:cBhvr>
                                      <p:to>
                                        <p:strVal val="visible"/>
                                      </p:to>
                                    </p:set>
                                    <p:anim to="" calcmode="lin" valueType="num">
                                      <p:cBhvr>
                                        <p:cTn id="12" dur="1" fill="hold"/>
                                        <p:tgtEl>
                                          <p:spTgt spid="12390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p:bldP spid="12390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2782889" y="1"/>
            <a:ext cx="8137525" cy="692695"/>
          </a:xfrm>
        </p:spPr>
        <p:txBody>
          <a:bodyPr/>
          <a:lstStyle/>
          <a:p>
            <a:pPr eaLnBrk="1" hangingPunct="1"/>
            <a:r>
              <a:rPr lang="en-US" altLang="zh-CN" sz="3200" dirty="0"/>
              <a:t>Computer Design Engineering life cycle</a:t>
            </a:r>
            <a:r>
              <a:rPr lang="en-US" altLang="zh-CN" sz="4000" dirty="0"/>
              <a:t> </a:t>
            </a:r>
          </a:p>
        </p:txBody>
      </p:sp>
      <p:sp>
        <p:nvSpPr>
          <p:cNvPr id="215049" name="Rectangle 9"/>
          <p:cNvSpPr>
            <a:spLocks noGrp="1" noRot="1" noChangeArrowheads="1"/>
          </p:cNvSpPr>
          <p:nvPr>
            <p:ph idx="1"/>
          </p:nvPr>
        </p:nvSpPr>
        <p:spPr>
          <a:xfrm>
            <a:off x="2134642" y="1918802"/>
            <a:ext cx="2786062" cy="887412"/>
          </a:xfrm>
        </p:spPr>
        <p:txBody>
          <a:bodyPr/>
          <a:lstStyle/>
          <a:p>
            <a:pPr eaLnBrk="1" hangingPunct="1">
              <a:lnSpc>
                <a:spcPct val="90000"/>
              </a:lnSpc>
              <a:buFont typeface="Wingdings" pitchFamily="2" charset="2"/>
              <a:buNone/>
            </a:pPr>
            <a:r>
              <a:rPr lang="en-US" altLang="zh-CN" sz="2000" b="1" dirty="0">
                <a:latin typeface="Comic Sans MS" pitchFamily="66" charset="0"/>
              </a:rPr>
              <a:t>User requirement</a:t>
            </a:r>
          </a:p>
          <a:p>
            <a:pPr eaLnBrk="1" hangingPunct="1">
              <a:lnSpc>
                <a:spcPct val="90000"/>
              </a:lnSpc>
              <a:buFont typeface="Wingdings" pitchFamily="2" charset="2"/>
              <a:buNone/>
            </a:pPr>
            <a:r>
              <a:rPr lang="en-US" altLang="zh-CN" sz="2000" b="1" dirty="0">
                <a:latin typeface="Comic Sans MS" pitchFamily="66" charset="0"/>
              </a:rPr>
              <a:t>Analysis(1.2)</a:t>
            </a:r>
          </a:p>
        </p:txBody>
      </p:sp>
      <p:grpSp>
        <p:nvGrpSpPr>
          <p:cNvPr id="63491" name="Group 3"/>
          <p:cNvGrpSpPr>
            <a:grpSpLocks/>
          </p:cNvGrpSpPr>
          <p:nvPr/>
        </p:nvGrpSpPr>
        <p:grpSpPr bwMode="auto">
          <a:xfrm>
            <a:off x="3766812" y="692696"/>
            <a:ext cx="5113337" cy="5543550"/>
            <a:chOff x="1334" y="872"/>
            <a:chExt cx="3065" cy="3185"/>
          </a:xfrm>
        </p:grpSpPr>
        <p:sp>
          <p:nvSpPr>
            <p:cNvPr id="63501" name="Freeform 4"/>
            <p:cNvSpPr>
              <a:spLocks/>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nvGrpSpPr>
            <p:cNvPr id="63502" name="Group 5"/>
            <p:cNvGrpSpPr>
              <a:grpSpLocks/>
            </p:cNvGrpSpPr>
            <p:nvPr/>
          </p:nvGrpSpPr>
          <p:grpSpPr bwMode="auto">
            <a:xfrm>
              <a:off x="1334" y="872"/>
              <a:ext cx="3065" cy="3185"/>
              <a:chOff x="1334" y="872"/>
              <a:chExt cx="3065" cy="3185"/>
            </a:xfrm>
          </p:grpSpPr>
          <p:sp>
            <p:nvSpPr>
              <p:cNvPr id="63503" name="Freeform 6"/>
              <p:cNvSpPr>
                <a:spLocks/>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cap="rnd">
                <a:noFill/>
                <a:round/>
                <a:headEnd/>
                <a:tailEnd/>
              </a:ln>
            </p:spPr>
            <p:txBody>
              <a:bodyPr/>
              <a:lstStyle/>
              <a:p>
                <a:endParaRPr lang="zh-CN" altLang="en-US"/>
              </a:p>
            </p:txBody>
          </p:sp>
          <p:sp>
            <p:nvSpPr>
              <p:cNvPr id="63504" name="Freeform 7"/>
              <p:cNvSpPr>
                <a:spLocks/>
              </p:cNvSpPr>
              <p:nvPr/>
            </p:nvSpPr>
            <p:spPr bwMode="auto">
              <a:xfrm>
                <a:off x="3049" y="1208"/>
                <a:ext cx="1350"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cap="rnd">
                <a:noFill/>
                <a:round/>
                <a:headEnd/>
                <a:tailEnd/>
              </a:ln>
            </p:spPr>
            <p:txBody>
              <a:bodyPr/>
              <a:lstStyle/>
              <a:p>
                <a:endParaRPr lang="zh-CN" altLang="en-US"/>
              </a:p>
            </p:txBody>
          </p:sp>
          <p:sp>
            <p:nvSpPr>
              <p:cNvPr id="63505" name="Freeform 8"/>
              <p:cNvSpPr>
                <a:spLocks/>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grpSp>
      <p:sp>
        <p:nvSpPr>
          <p:cNvPr id="215050" name="Rectangle 10"/>
          <p:cNvSpPr>
            <a:spLocks noChangeArrowheads="1"/>
          </p:cNvSpPr>
          <p:nvPr/>
        </p:nvSpPr>
        <p:spPr bwMode="auto">
          <a:xfrm>
            <a:off x="3983680" y="809991"/>
            <a:ext cx="4680521" cy="935037"/>
          </a:xfrm>
          <a:prstGeom prst="rect">
            <a:avLst/>
          </a:prstGeom>
          <a:noFill/>
          <a:ln w="9525">
            <a:noFill/>
            <a:miter lim="800000"/>
            <a:headEnd/>
            <a:tailEnd/>
          </a:ln>
        </p:spPr>
        <p:txBody>
          <a:bodyPr/>
          <a:lstStyle/>
          <a:p>
            <a:pPr marL="342900" indent="-342900">
              <a:lnSpc>
                <a:spcPct val="90000"/>
              </a:lnSpc>
              <a:spcBef>
                <a:spcPct val="20000"/>
              </a:spcBef>
              <a:buClr>
                <a:schemeClr val="tx2"/>
              </a:buClr>
            </a:pPr>
            <a:r>
              <a:rPr lang="en-US" altLang="zh-CN" sz="2000" b="1" i="0" dirty="0">
                <a:latin typeface="Comic Sans MS" pitchFamily="66" charset="0"/>
              </a:rPr>
              <a:t>Evaluating Existing</a:t>
            </a:r>
          </a:p>
          <a:p>
            <a:pPr marL="342900" indent="-342900">
              <a:lnSpc>
                <a:spcPct val="90000"/>
              </a:lnSpc>
              <a:spcBef>
                <a:spcPct val="20000"/>
              </a:spcBef>
              <a:buClr>
                <a:schemeClr val="tx2"/>
              </a:buClr>
            </a:pPr>
            <a:r>
              <a:rPr lang="en-US" altLang="zh-CN" sz="2000" b="1" i="0" dirty="0">
                <a:latin typeface="Comic Sans MS" pitchFamily="66" charset="0"/>
              </a:rPr>
              <a:t>Systems for </a:t>
            </a:r>
            <a:r>
              <a:rPr lang="en-US" altLang="zh-CN" sz="2000" b="1" i="0" dirty="0" smtClean="0">
                <a:latin typeface="Comic Sans MS" pitchFamily="66" charset="0"/>
              </a:rPr>
              <a:t>Bottleneck(</a:t>
            </a:r>
            <a:r>
              <a:rPr lang="en-US" altLang="zh-CN" sz="2000" b="1" i="0" dirty="0" err="1" smtClean="0">
                <a:latin typeface="Comic Sans MS" pitchFamily="66" charset="0"/>
              </a:rPr>
              <a:t>app.A</a:t>
            </a:r>
            <a:r>
              <a:rPr lang="en-US" altLang="zh-CN" sz="2000" b="1" i="0" dirty="0" smtClean="0">
                <a:latin typeface="Comic Sans MS" pitchFamily="66" charset="0"/>
              </a:rPr>
              <a:t>)</a:t>
            </a:r>
            <a:endParaRPr lang="en-US" altLang="zh-CN" sz="2000" b="1" i="0" dirty="0">
              <a:latin typeface="Comic Sans MS" pitchFamily="66" charset="0"/>
            </a:endParaRPr>
          </a:p>
        </p:txBody>
      </p:sp>
      <p:sp>
        <p:nvSpPr>
          <p:cNvPr id="215051" name="Rectangle 11"/>
          <p:cNvSpPr>
            <a:spLocks noChangeArrowheads="1"/>
          </p:cNvSpPr>
          <p:nvPr/>
        </p:nvSpPr>
        <p:spPr bwMode="auto">
          <a:xfrm>
            <a:off x="4950981" y="2986522"/>
            <a:ext cx="3311525" cy="1441450"/>
          </a:xfrm>
          <a:prstGeom prst="rect">
            <a:avLst/>
          </a:prstGeom>
          <a:noFill/>
          <a:ln w="9525">
            <a:noFill/>
            <a:miter lim="800000"/>
            <a:headEnd/>
            <a:tailEnd/>
          </a:ln>
        </p:spPr>
        <p:txBody>
          <a:bodyPr/>
          <a:lstStyle/>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Technology Trend 1.4</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Power Trend  1,5</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Cost Trend  1.6</a:t>
            </a:r>
          </a:p>
          <a:p>
            <a:pPr marL="342900" indent="-342900" algn="l">
              <a:lnSpc>
                <a:spcPct val="90000"/>
              </a:lnSpc>
              <a:spcBef>
                <a:spcPct val="20000"/>
              </a:spcBef>
              <a:buClr>
                <a:schemeClr val="tx2"/>
              </a:buClr>
              <a:buFont typeface="Wingdings" pitchFamily="2" charset="2"/>
              <a:buChar char="q"/>
              <a:defRPr/>
            </a:pPr>
            <a:r>
              <a:rPr lang="en-US" altLang="zh-CN" sz="2000" b="1" i="0" dirty="0" smtClean="0">
                <a:effectLst>
                  <a:outerShdw blurRad="38100" dist="38100" dir="2700000" algn="tl">
                    <a:srgbClr val="C0C0C0"/>
                  </a:outerShdw>
                </a:effectLst>
                <a:latin typeface="Comic Sans MS" pitchFamily="66" charset="0"/>
              </a:rPr>
              <a:t>Dependability 1,7</a:t>
            </a:r>
            <a:endParaRPr lang="en-US" altLang="zh-CN" sz="2000" b="1" i="0" dirty="0">
              <a:effectLst>
                <a:outerShdw blurRad="38100" dist="38100" dir="2700000" algn="tl">
                  <a:srgbClr val="C0C0C0"/>
                </a:outerShdw>
              </a:effectLst>
              <a:latin typeface="Comic Sans MS" pitchFamily="66" charset="0"/>
            </a:endParaRPr>
          </a:p>
        </p:txBody>
      </p:sp>
      <p:sp>
        <p:nvSpPr>
          <p:cNvPr id="215052" name="Text Box 12"/>
          <p:cNvSpPr txBox="1">
            <a:spLocks noChangeArrowheads="1"/>
          </p:cNvSpPr>
          <p:nvPr/>
        </p:nvSpPr>
        <p:spPr bwMode="auto">
          <a:xfrm>
            <a:off x="8132170" y="2860893"/>
            <a:ext cx="3243196" cy="904863"/>
          </a:xfrm>
          <a:prstGeom prst="rect">
            <a:avLst/>
          </a:prstGeom>
          <a:noFill/>
          <a:ln w="9525" algn="ctr">
            <a:noFill/>
            <a:miter lim="800000"/>
            <a:headEnd/>
            <a:tailEnd/>
          </a:ln>
        </p:spPr>
        <p:txBody>
          <a:bodyPr wrap="none">
            <a:spAutoFit/>
          </a:bodyPr>
          <a:lstStyle/>
          <a:p>
            <a:pPr marL="342900" indent="-342900">
              <a:spcBef>
                <a:spcPct val="20000"/>
              </a:spcBef>
              <a:buClr>
                <a:schemeClr val="accent1"/>
              </a:buClr>
              <a:buSzPct val="80000"/>
            </a:pPr>
            <a:r>
              <a:rPr kumimoji="1" lang="en-US" altLang="zh-CN" sz="2000" b="1" i="0" dirty="0">
                <a:solidFill>
                  <a:srgbClr val="FF3300"/>
                </a:solidFill>
                <a:latin typeface="Comic Sans MS" pitchFamily="66" charset="0"/>
              </a:rPr>
              <a:t>Quantitative</a:t>
            </a:r>
            <a:r>
              <a:rPr kumimoji="1" lang="en-US" altLang="zh-CN" sz="2400" b="1" i="0" dirty="0">
                <a:solidFill>
                  <a:srgbClr val="FF3300"/>
                </a:solidFill>
                <a:latin typeface="Comic Sans MS" pitchFamily="66" charset="0"/>
              </a:rPr>
              <a:t> Principles</a:t>
            </a:r>
          </a:p>
          <a:p>
            <a:pPr marL="342900" indent="-342900">
              <a:spcBef>
                <a:spcPct val="20000"/>
              </a:spcBef>
              <a:buClr>
                <a:schemeClr val="accent1"/>
              </a:buClr>
              <a:buSzPct val="80000"/>
            </a:pPr>
            <a:r>
              <a:rPr kumimoji="1" lang="en-US" altLang="zh-CN" sz="2400" b="1" i="0" dirty="0">
                <a:solidFill>
                  <a:srgbClr val="FF3300"/>
                </a:solidFill>
                <a:latin typeface="Comic Sans MS" pitchFamily="66" charset="0"/>
              </a:rPr>
              <a:t>1.9  </a:t>
            </a:r>
          </a:p>
        </p:txBody>
      </p:sp>
      <p:sp>
        <p:nvSpPr>
          <p:cNvPr id="215053" name="Rectangle 13"/>
          <p:cNvSpPr>
            <a:spLocks noChangeArrowheads="1"/>
          </p:cNvSpPr>
          <p:nvPr/>
        </p:nvSpPr>
        <p:spPr bwMode="auto">
          <a:xfrm>
            <a:off x="8551615" y="4545274"/>
            <a:ext cx="1877118" cy="1013098"/>
          </a:xfrm>
          <a:prstGeom prst="rect">
            <a:avLst/>
          </a:prstGeom>
          <a:noFill/>
          <a:ln w="12700">
            <a:noFill/>
            <a:miter lim="800000"/>
            <a:headEnd/>
            <a:tailEnd/>
          </a:ln>
          <a:effectLst/>
        </p:spPr>
        <p:txBody>
          <a:bodyPr wrap="none" lIns="90488" tIns="44450" rIns="90488" bIns="44450">
            <a:spAutoFit/>
          </a:bodyPr>
          <a:lstStyle/>
          <a:p>
            <a:pPr eaLnBrk="0" hangingPunct="0">
              <a:defRPr/>
            </a:pPr>
            <a:r>
              <a:rPr kumimoji="1" lang="en-US" altLang="zh-CN" sz="2000" b="1" i="0" dirty="0">
                <a:effectLst>
                  <a:outerShdw blurRad="38100" dist="38100" dir="2700000" algn="tl">
                    <a:srgbClr val="C0C0C0"/>
                  </a:outerShdw>
                </a:effectLst>
                <a:latin typeface="Comic Sans MS" pitchFamily="66" charset="0"/>
              </a:rPr>
              <a:t>Simulate New</a:t>
            </a:r>
          </a:p>
          <a:p>
            <a:pPr eaLnBrk="0" hangingPunct="0">
              <a:defRPr/>
            </a:pPr>
            <a:r>
              <a:rPr kumimoji="1" lang="en-US" altLang="zh-CN" sz="2000" b="1" i="0" dirty="0">
                <a:effectLst>
                  <a:outerShdw blurRad="38100" dist="38100" dir="2700000" algn="tl">
                    <a:srgbClr val="C0C0C0"/>
                  </a:outerShdw>
                </a:effectLst>
                <a:latin typeface="Comic Sans MS" pitchFamily="66" charset="0"/>
              </a:rPr>
              <a:t>Designs and</a:t>
            </a:r>
          </a:p>
          <a:p>
            <a:pPr eaLnBrk="0" hangingPunct="0">
              <a:defRPr/>
            </a:pPr>
            <a:r>
              <a:rPr kumimoji="1" lang="en-US" altLang="zh-CN" sz="2000" b="1" i="0" dirty="0">
                <a:effectLst>
                  <a:outerShdw blurRad="38100" dist="38100" dir="2700000" algn="tl">
                    <a:srgbClr val="C0C0C0"/>
                  </a:outerShdw>
                </a:effectLst>
                <a:latin typeface="Comic Sans MS" pitchFamily="66" charset="0"/>
              </a:rPr>
              <a:t>Organizations</a:t>
            </a:r>
          </a:p>
        </p:txBody>
      </p:sp>
      <p:sp>
        <p:nvSpPr>
          <p:cNvPr id="215054" name="Rectangle 14"/>
          <p:cNvSpPr>
            <a:spLocks noChangeArrowheads="1"/>
          </p:cNvSpPr>
          <p:nvPr/>
        </p:nvSpPr>
        <p:spPr bwMode="auto">
          <a:xfrm>
            <a:off x="3149949" y="5262286"/>
            <a:ext cx="1713612"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Comic Sans MS" pitchFamily="66" charset="0"/>
              </a:rPr>
              <a:t>Workloads</a:t>
            </a:r>
          </a:p>
        </p:txBody>
      </p:sp>
      <p:sp>
        <p:nvSpPr>
          <p:cNvPr id="215055" name="Rectangle 15"/>
          <p:cNvSpPr>
            <a:spLocks noChangeArrowheads="1"/>
          </p:cNvSpPr>
          <p:nvPr/>
        </p:nvSpPr>
        <p:spPr bwMode="auto">
          <a:xfrm>
            <a:off x="1757761" y="3934741"/>
            <a:ext cx="2736850" cy="762000"/>
          </a:xfrm>
          <a:prstGeom prst="rect">
            <a:avLst/>
          </a:prstGeom>
          <a:noFill/>
          <a:ln w="9525" algn="ctr">
            <a:noFill/>
            <a:miter lim="800000"/>
            <a:headEnd/>
            <a:tailEnd/>
          </a:ln>
          <a:effectLst/>
        </p:spPr>
        <p:txBody>
          <a:bodyPr>
            <a:spAutoFit/>
          </a:bodyPr>
          <a:lstStyle/>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Comic Sans MS" pitchFamily="66" charset="0"/>
              </a:rPr>
              <a:t>Implement Next</a:t>
            </a:r>
          </a:p>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Comic Sans MS" pitchFamily="66" charset="0"/>
              </a:rPr>
              <a:t>Generation System</a:t>
            </a:r>
          </a:p>
        </p:txBody>
      </p:sp>
      <p:sp>
        <p:nvSpPr>
          <p:cNvPr id="215056" name="Rectangle 16"/>
          <p:cNvSpPr>
            <a:spLocks noChangeArrowheads="1"/>
          </p:cNvSpPr>
          <p:nvPr/>
        </p:nvSpPr>
        <p:spPr bwMode="auto">
          <a:xfrm>
            <a:off x="7570659" y="1650808"/>
            <a:ext cx="2529540"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Comic Sans MS" pitchFamily="66" charset="0"/>
              </a:rPr>
              <a:t>Benchmarks(1.8)</a:t>
            </a:r>
          </a:p>
        </p:txBody>
      </p:sp>
      <p:sp>
        <p:nvSpPr>
          <p:cNvPr id="215057" name="Rectangle 17"/>
          <p:cNvSpPr>
            <a:spLocks noChangeArrowheads="1"/>
          </p:cNvSpPr>
          <p:nvPr/>
        </p:nvSpPr>
        <p:spPr bwMode="auto">
          <a:xfrm>
            <a:off x="4727848" y="6025944"/>
            <a:ext cx="3307596" cy="646331"/>
          </a:xfrm>
          <a:prstGeom prst="rect">
            <a:avLst/>
          </a:prstGeom>
          <a:noFill/>
          <a:ln w="9525" algn="ctr">
            <a:noFill/>
            <a:miter lim="800000"/>
            <a:headEnd/>
            <a:tailEnd/>
          </a:ln>
        </p:spPr>
        <p:txBody>
          <a:bodyPr wrap="square">
            <a:spAutoFit/>
          </a:bodyPr>
          <a:lstStyle/>
          <a:p>
            <a:pPr marL="342900" indent="-342900">
              <a:lnSpc>
                <a:spcPct val="90000"/>
              </a:lnSpc>
              <a:spcBef>
                <a:spcPct val="20000"/>
              </a:spcBef>
              <a:buClr>
                <a:schemeClr val="accent1"/>
              </a:buClr>
              <a:buSzPct val="80000"/>
            </a:pPr>
            <a:r>
              <a:rPr kumimoji="1" lang="en-US" altLang="zh-CN" sz="2000" b="1" i="0" dirty="0">
                <a:latin typeface="Comic Sans MS" pitchFamily="66" charset="0"/>
              </a:rPr>
              <a:t>Evaluating for </a:t>
            </a:r>
            <a:r>
              <a:rPr kumimoji="1" lang="en-US" altLang="zh-CN" sz="2000" b="1" i="0" dirty="0" smtClean="0">
                <a:latin typeface="Comic Sans MS" pitchFamily="66" charset="0"/>
              </a:rPr>
              <a:t>energy-performance cost (1.8</a:t>
            </a:r>
            <a:r>
              <a:rPr kumimoji="1" lang="en-US" altLang="zh-CN" sz="2000" b="1" i="0" dirty="0">
                <a:latin typeface="Comic Sans MS" pitchFamily="66" charset="0"/>
              </a:rPr>
              <a:t>)</a:t>
            </a:r>
          </a:p>
        </p:txBody>
      </p:sp>
    </p:spTree>
    <p:extLst>
      <p:ext uri="{BB962C8B-B14F-4D97-AF65-F5344CB8AC3E}">
        <p14:creationId xmlns:p14="http://schemas.microsoft.com/office/powerpoint/2010/main" val="424004670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15051"/>
                                        </p:tgtEl>
                                        <p:attrNameLst>
                                          <p:attrName>style.visibility</p:attrName>
                                        </p:attrNameLst>
                                      </p:cBhvr>
                                      <p:to>
                                        <p:strVal val="visible"/>
                                      </p:to>
                                    </p:set>
                                    <p:anim calcmode="lin" valueType="num">
                                      <p:cBhvr>
                                        <p:cTn id="19" dur="1000" fill="hold"/>
                                        <p:tgtEl>
                                          <p:spTgt spid="215051"/>
                                        </p:tgtEl>
                                        <p:attrNameLst>
                                          <p:attrName>ppt_w</p:attrName>
                                        </p:attrNameLst>
                                      </p:cBhvr>
                                      <p:tavLst>
                                        <p:tav tm="0">
                                          <p:val>
                                            <p:strVal val="#ppt_w*0.70"/>
                                          </p:val>
                                        </p:tav>
                                        <p:tav tm="100000">
                                          <p:val>
                                            <p:strVal val="#ppt_w"/>
                                          </p:val>
                                        </p:tav>
                                      </p:tavLst>
                                    </p:anim>
                                    <p:anim calcmode="lin" valueType="num">
                                      <p:cBhvr>
                                        <p:cTn id="20" dur="1000" fill="hold"/>
                                        <p:tgtEl>
                                          <p:spTgt spid="215051"/>
                                        </p:tgtEl>
                                        <p:attrNameLst>
                                          <p:attrName>ppt_h</p:attrName>
                                        </p:attrNameLst>
                                      </p:cBhvr>
                                      <p:tavLst>
                                        <p:tav tm="0">
                                          <p:val>
                                            <p:strVal val="#ppt_h"/>
                                          </p:val>
                                        </p:tav>
                                        <p:tav tm="100000">
                                          <p:val>
                                            <p:strVal val="#ppt_h"/>
                                          </p:val>
                                        </p:tav>
                                      </p:tavLst>
                                    </p:anim>
                                    <p:animEffect transition="in" filter="fade">
                                      <p:cBhvr>
                                        <p:cTn id="21" dur="1000"/>
                                        <p:tgtEl>
                                          <p:spTgt spid="21505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1505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50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5057"/>
                                        </p:tgtEl>
                                        <p:attrNameLst>
                                          <p:attrName>style.visibility</p:attrName>
                                        </p:attrNameLst>
                                      </p:cBhvr>
                                      <p:to>
                                        <p:strVal val="visible"/>
                                      </p:to>
                                    </p:set>
                                    <p:animEffect transition="in" filter="fade">
                                      <p:cBhvr>
                                        <p:cTn id="34" dur="1000"/>
                                        <p:tgtEl>
                                          <p:spTgt spid="215057"/>
                                        </p:tgtEl>
                                      </p:cBhvr>
                                    </p:animEffect>
                                    <p:anim calcmode="lin" valueType="num">
                                      <p:cBhvr>
                                        <p:cTn id="35" dur="1000" fill="hold"/>
                                        <p:tgtEl>
                                          <p:spTgt spid="215057"/>
                                        </p:tgtEl>
                                        <p:attrNameLst>
                                          <p:attrName>ppt_x</p:attrName>
                                        </p:attrNameLst>
                                      </p:cBhvr>
                                      <p:tavLst>
                                        <p:tav tm="0">
                                          <p:val>
                                            <p:strVal val="#ppt_x"/>
                                          </p:val>
                                        </p:tav>
                                        <p:tav tm="100000">
                                          <p:val>
                                            <p:strVal val="#ppt_x"/>
                                          </p:val>
                                        </p:tav>
                                      </p:tavLst>
                                    </p:anim>
                                    <p:anim calcmode="lin" valueType="num">
                                      <p:cBhvr>
                                        <p:cTn id="36" dur="1000" fill="hold"/>
                                        <p:tgtEl>
                                          <p:spTgt spid="21505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5054"/>
                                        </p:tgtEl>
                                        <p:attrNameLst>
                                          <p:attrName>style.visibility</p:attrName>
                                        </p:attrNameLst>
                                      </p:cBhvr>
                                      <p:to>
                                        <p:strVal val="visible"/>
                                      </p:to>
                                    </p:set>
                                    <p:anim calcmode="lin" valueType="num">
                                      <p:cBhvr additive="base">
                                        <p:cTn id="41" dur="500" fill="hold"/>
                                        <p:tgtEl>
                                          <p:spTgt spid="215054"/>
                                        </p:tgtEl>
                                        <p:attrNameLst>
                                          <p:attrName>ppt_x</p:attrName>
                                        </p:attrNameLst>
                                      </p:cBhvr>
                                      <p:tavLst>
                                        <p:tav tm="0">
                                          <p:val>
                                            <p:strVal val="#ppt_x"/>
                                          </p:val>
                                        </p:tav>
                                        <p:tav tm="100000">
                                          <p:val>
                                            <p:strVal val="#ppt_x"/>
                                          </p:val>
                                        </p:tav>
                                      </p:tavLst>
                                    </p:anim>
                                    <p:anim calcmode="lin" valueType="num">
                                      <p:cBhvr additive="base">
                                        <p:cTn id="42" dur="500" fill="hold"/>
                                        <p:tgtEl>
                                          <p:spTgt spid="2150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5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9" grpId="0"/>
      <p:bldP spid="215050" grpId="0"/>
      <p:bldP spid="215051" grpId="0"/>
      <p:bldP spid="215052" grpId="0"/>
      <p:bldP spid="215053" grpId="0"/>
      <p:bldP spid="215054" grpId="0"/>
      <p:bldP spid="215055" grpId="0"/>
      <p:bldP spid="215056" grpId="0"/>
      <p:bldP spid="21505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a:xfrm>
            <a:off x="2855913" y="0"/>
            <a:ext cx="7561262" cy="719138"/>
          </a:xfrm>
        </p:spPr>
        <p:txBody>
          <a:bodyPr>
            <a:normAutofit fontScale="90000"/>
          </a:bodyPr>
          <a:lstStyle/>
          <a:p>
            <a:pPr eaLnBrk="1" hangingPunct="1"/>
            <a:r>
              <a:rPr lang="en-US" altLang="zh-CN" smtClean="0"/>
              <a:t>Topics in Chapter</a:t>
            </a:r>
          </a:p>
        </p:txBody>
      </p:sp>
      <p:sp>
        <p:nvSpPr>
          <p:cNvPr id="66563" name="Rectangle 3"/>
          <p:cNvSpPr>
            <a:spLocks noGrp="1" noRot="1" noChangeArrowheads="1"/>
          </p:cNvSpPr>
          <p:nvPr>
            <p:ph idx="1"/>
          </p:nvPr>
        </p:nvSpPr>
        <p:spPr>
          <a:xfrm>
            <a:off x="1828800" y="914400"/>
            <a:ext cx="8534400" cy="5410200"/>
          </a:xfrm>
        </p:spPr>
        <p:txBody>
          <a:bodyPr>
            <a:normAutofit lnSpcReduction="10000"/>
          </a:bodyPr>
          <a:lstStyle/>
          <a:p>
            <a:pPr eaLnBrk="1" hangingPunct="1">
              <a:lnSpc>
                <a:spcPct val="90000"/>
              </a:lnSpc>
              <a:buFont typeface="Wingdings" pitchFamily="2" charset="2"/>
              <a:buNone/>
            </a:pPr>
            <a:r>
              <a:rPr lang="en-US" altLang="zh-CN" sz="2800">
                <a:solidFill>
                  <a:schemeClr val="folHlink"/>
                </a:solidFill>
                <a:latin typeface="Comic Sans MS" pitchFamily="66" charset="0"/>
              </a:rPr>
              <a:t>1.1  Why take this course ?</a:t>
            </a:r>
          </a:p>
          <a:p>
            <a:pPr eaLnBrk="1" hangingPunct="1">
              <a:lnSpc>
                <a:spcPct val="90000"/>
              </a:lnSpc>
              <a:buFont typeface="Wingdings" pitchFamily="2" charset="2"/>
              <a:buNone/>
            </a:pPr>
            <a:r>
              <a:rPr lang="en-US" altLang="zh-CN" sz="2800">
                <a:solidFill>
                  <a:schemeClr val="folHlink"/>
                </a:solidFill>
                <a:latin typeface="Comic Sans MS" pitchFamily="66" charset="0"/>
              </a:rPr>
              <a:t>1.2  Classes of computers in current computer market</a:t>
            </a:r>
          </a:p>
          <a:p>
            <a:pPr eaLnBrk="1" hangingPunct="1">
              <a:lnSpc>
                <a:spcPct val="90000"/>
              </a:lnSpc>
              <a:buFont typeface="Wingdings" pitchFamily="2" charset="2"/>
              <a:buNone/>
            </a:pPr>
            <a:r>
              <a:rPr lang="en-US" altLang="zh-CN" sz="2800">
                <a:solidFill>
                  <a:schemeClr val="folHlink"/>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a:solidFill>
                  <a:srgbClr val="0000FF"/>
                </a:solidFill>
                <a:latin typeface="Comic Sans MS" pitchFamily="66" charset="0"/>
              </a:rPr>
              <a:t>1.4  Trends in Technology</a:t>
            </a:r>
          </a:p>
          <a:p>
            <a:pPr eaLnBrk="1" hangingPunct="1">
              <a:lnSpc>
                <a:spcPct val="90000"/>
              </a:lnSpc>
              <a:buFont typeface="Wingdings" pitchFamily="2" charset="2"/>
              <a:buNone/>
            </a:pPr>
            <a:r>
              <a:rPr lang="en-US" altLang="zh-CN" sz="2800">
                <a:solidFill>
                  <a:schemeClr val="folHlink"/>
                </a:solidFill>
                <a:latin typeface="Comic Sans MS" pitchFamily="66" charset="0"/>
              </a:rPr>
              <a:t>1.5  Trends in power in Integrated circuits</a:t>
            </a:r>
          </a:p>
          <a:p>
            <a:pPr eaLnBrk="1" hangingPunct="1">
              <a:lnSpc>
                <a:spcPct val="90000"/>
              </a:lnSpc>
              <a:buFont typeface="Wingdings" pitchFamily="2" charset="2"/>
              <a:buNone/>
            </a:pPr>
            <a:r>
              <a:rPr lang="en-US" altLang="zh-CN" sz="2800">
                <a:solidFill>
                  <a:schemeClr val="folHlink"/>
                </a:solidFill>
                <a:latin typeface="Comic Sans MS" pitchFamily="66" charset="0"/>
              </a:rPr>
              <a:t>1.6  Trends in Cost</a:t>
            </a:r>
          </a:p>
          <a:p>
            <a:pPr eaLnBrk="1" hangingPunct="1">
              <a:lnSpc>
                <a:spcPct val="90000"/>
              </a:lnSpc>
              <a:buFont typeface="Wingdings" pitchFamily="2" charset="2"/>
              <a:buNone/>
            </a:pPr>
            <a:r>
              <a:rPr lang="en-US" altLang="zh-CN" sz="2800">
                <a:solidFill>
                  <a:schemeClr val="folHlink"/>
                </a:solidFill>
                <a:latin typeface="Comic Sans MS" pitchFamily="66" charset="0"/>
              </a:rPr>
              <a:t>1.7  Dependability</a:t>
            </a:r>
          </a:p>
          <a:p>
            <a:pPr eaLnBrk="1" hangingPunct="1">
              <a:lnSpc>
                <a:spcPct val="90000"/>
              </a:lnSpc>
              <a:buFont typeface="Wingdings" pitchFamily="2" charset="2"/>
              <a:buNone/>
            </a:pPr>
            <a:r>
              <a:rPr lang="en-US" altLang="zh-CN" sz="2800">
                <a:solidFill>
                  <a:schemeClr val="folHlink"/>
                </a:solidFill>
                <a:latin typeface="Comic Sans MS" pitchFamily="66" charset="0"/>
              </a:rPr>
              <a:t>1.8  Measuring, Reporting and summerizing Perf.</a:t>
            </a:r>
          </a:p>
          <a:p>
            <a:pPr eaLnBrk="1" hangingPunct="1">
              <a:lnSpc>
                <a:spcPct val="90000"/>
              </a:lnSpc>
              <a:buFont typeface="Wingdings" pitchFamily="2" charset="2"/>
              <a:buNone/>
            </a:pPr>
            <a:r>
              <a:rPr lang="en-US" altLang="zh-CN" sz="2800">
                <a:solidFill>
                  <a:schemeClr val="folHlink"/>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a:solidFill>
                  <a:schemeClr val="folHlink"/>
                </a:solidFill>
                <a:latin typeface="Comic Sans MS" pitchFamily="66" charset="0"/>
              </a:rPr>
              <a:t>1.10 Putting it altogether</a:t>
            </a:r>
            <a:endParaRPr lang="en-US" altLang="zh-CN" sz="2800">
              <a:solidFill>
                <a:schemeClr val="folHlink"/>
              </a:solidFill>
            </a:endParaRPr>
          </a:p>
        </p:txBody>
      </p:sp>
    </p:spTree>
  </p:cSld>
  <p:clrMapOvr>
    <a:masterClrMapping/>
  </p:clrMapOvr>
  <p:transition spd="slow">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pPr eaLnBrk="1" hangingPunct="1"/>
            <a:r>
              <a:rPr lang="en-US" altLang="zh-CN" smtClean="0"/>
              <a:t>Technology Trends</a:t>
            </a:r>
          </a:p>
        </p:txBody>
      </p:sp>
      <p:grpSp>
        <p:nvGrpSpPr>
          <p:cNvPr id="2" name="Group 4"/>
          <p:cNvGrpSpPr>
            <a:grpSpLocks/>
          </p:cNvGrpSpPr>
          <p:nvPr/>
        </p:nvGrpSpPr>
        <p:grpSpPr bwMode="auto">
          <a:xfrm>
            <a:off x="8628063" y="266298"/>
            <a:ext cx="3563937" cy="2628900"/>
            <a:chOff x="3515" y="527"/>
            <a:chExt cx="2245" cy="1656"/>
          </a:xfrm>
        </p:grpSpPr>
        <p:pic>
          <p:nvPicPr>
            <p:cNvPr id="67590" name="Picture 5" descr="Moore"/>
            <p:cNvPicPr>
              <a:picLocks noChangeAspect="1" noChangeArrowheads="1"/>
            </p:cNvPicPr>
            <p:nvPr/>
          </p:nvPicPr>
          <p:blipFill>
            <a:blip r:embed="rId2"/>
            <a:srcRect/>
            <a:stretch>
              <a:fillRect/>
            </a:stretch>
          </p:blipFill>
          <p:spPr bwMode="auto">
            <a:xfrm rot="-1570518">
              <a:off x="3515" y="527"/>
              <a:ext cx="1872" cy="1576"/>
            </a:xfrm>
            <a:prstGeom prst="rect">
              <a:avLst/>
            </a:prstGeom>
            <a:noFill/>
            <a:ln w="9525">
              <a:noFill/>
              <a:miter lim="800000"/>
              <a:headEnd/>
              <a:tailEnd/>
            </a:ln>
          </p:spPr>
        </p:pic>
        <p:sp>
          <p:nvSpPr>
            <p:cNvPr id="67591" name="Rectangle 6"/>
            <p:cNvSpPr>
              <a:spLocks noChangeArrowheads="1"/>
            </p:cNvSpPr>
            <p:nvPr/>
          </p:nvSpPr>
          <p:spPr bwMode="auto">
            <a:xfrm>
              <a:off x="4542" y="1933"/>
              <a:ext cx="1218" cy="250"/>
            </a:xfrm>
            <a:prstGeom prst="rect">
              <a:avLst/>
            </a:prstGeom>
            <a:noFill/>
            <a:ln w="12700" cap="sq">
              <a:noFill/>
              <a:miter lim="800000"/>
              <a:headEnd type="none" w="sm" len="sm"/>
              <a:tailEnd type="none" w="sm" len="sm"/>
            </a:ln>
          </p:spPr>
          <p:txBody>
            <a:bodyPr wrap="none">
              <a:spAutoFit/>
            </a:bodyPr>
            <a:lstStyle/>
            <a:p>
              <a:r>
                <a:rPr lang="en-US" altLang="zh-CN" sz="2000" b="1">
                  <a:solidFill>
                    <a:srgbClr val="0000FF"/>
                  </a:solidFill>
                </a:rPr>
                <a:t>Gordon </a:t>
              </a:r>
              <a:r>
                <a:rPr lang="en-US" altLang="zh-CN" sz="2000" b="1" u="sng">
                  <a:solidFill>
                    <a:srgbClr val="0000FF"/>
                  </a:solidFill>
                  <a:hlinkClick r:id="rId3" tooltip="Moore"/>
                </a:rPr>
                <a:t>Moore</a:t>
              </a:r>
              <a:endParaRPr lang="en-US" altLang="zh-CN" sz="2000" b="1" u="sng">
                <a:solidFill>
                  <a:srgbClr val="0000FF"/>
                </a:solidFill>
              </a:endParaRPr>
            </a:p>
          </p:txBody>
        </p:sp>
      </p:grpSp>
      <p:sp>
        <p:nvSpPr>
          <p:cNvPr id="67587" name="Rectangle 3"/>
          <p:cNvSpPr>
            <a:spLocks noGrp="1" noRot="1" noChangeArrowheads="1"/>
          </p:cNvSpPr>
          <p:nvPr>
            <p:ph idx="1"/>
          </p:nvPr>
        </p:nvSpPr>
        <p:spPr>
          <a:xfrm>
            <a:off x="520122" y="961488"/>
            <a:ext cx="8600214" cy="5275824"/>
          </a:xfrm>
        </p:spPr>
        <p:txBody>
          <a:bodyPr/>
          <a:lstStyle/>
          <a:p>
            <a:pPr eaLnBrk="1" hangingPunct="1">
              <a:lnSpc>
                <a:spcPct val="90000"/>
              </a:lnSpc>
            </a:pPr>
            <a:r>
              <a:rPr lang="en-US" altLang="zh-CN" dirty="0" smtClean="0"/>
              <a:t>Moore Law</a:t>
            </a:r>
          </a:p>
          <a:p>
            <a:pPr lvl="1">
              <a:lnSpc>
                <a:spcPct val="90000"/>
              </a:lnSpc>
            </a:pPr>
            <a:r>
              <a:rPr lang="en-US" altLang="zh-CN" sz="2400" dirty="0"/>
              <a:t>In 1965 he predicted that the number of components the industry would be able to place on a computer chip would </a:t>
            </a:r>
            <a:r>
              <a:rPr lang="en-US" altLang="zh-CN" sz="2400" dirty="0">
                <a:solidFill>
                  <a:srgbClr val="0000FF"/>
                </a:solidFill>
              </a:rPr>
              <a:t>double every year</a:t>
            </a:r>
            <a:r>
              <a:rPr lang="en-US" altLang="zh-CN" sz="2400" dirty="0"/>
              <a:t>. In 1975, he updated his prediction to </a:t>
            </a:r>
            <a:r>
              <a:rPr lang="en-US" altLang="zh-CN" sz="2400" dirty="0">
                <a:solidFill>
                  <a:srgbClr val="0000FF"/>
                </a:solidFill>
              </a:rPr>
              <a:t>once every two years</a:t>
            </a:r>
            <a:r>
              <a:rPr lang="en-US" altLang="zh-CN" sz="2400" dirty="0"/>
              <a:t>. It has become the guiding principle for the semiconductor industry to deliver ever-more-powerful chips while decreasing the cost of electronics. </a:t>
            </a:r>
            <a:endParaRPr lang="en-US" altLang="zh-CN" sz="2400" dirty="0" smtClean="0"/>
          </a:p>
          <a:p>
            <a:pPr lvl="1">
              <a:lnSpc>
                <a:spcPct val="90000"/>
              </a:lnSpc>
            </a:pPr>
            <a:r>
              <a:rPr lang="en-US" altLang="zh-CN" sz="2400" dirty="0" smtClean="0"/>
              <a:t>Transistor density  2x in 18-24 months  </a:t>
            </a:r>
            <a:r>
              <a:rPr lang="en-US" altLang="zh-CN" sz="2400" dirty="0" smtClean="0"/>
              <a:t>(1.4-1.5x/year )</a:t>
            </a:r>
          </a:p>
          <a:p>
            <a:pPr marL="514350" indent="-457200">
              <a:lnSpc>
                <a:spcPct val="90000"/>
              </a:lnSpc>
              <a:buFont typeface="Wingdings" panose="05000000000000000000" pitchFamily="2" charset="2"/>
              <a:buChar char="p"/>
            </a:pPr>
            <a:r>
              <a:rPr lang="en-US" altLang="zh-CN" dirty="0" smtClean="0"/>
              <a:t>DRAM density</a:t>
            </a:r>
          </a:p>
          <a:p>
            <a:pPr lvl="1">
              <a:lnSpc>
                <a:spcPct val="90000"/>
              </a:lnSpc>
            </a:pPr>
            <a:r>
              <a:rPr lang="en-US" altLang="zh-CN" dirty="0" smtClean="0"/>
              <a:t>1977-1997</a:t>
            </a:r>
            <a:r>
              <a:rPr lang="zh-CN" altLang="en-US" dirty="0" smtClean="0"/>
              <a:t>：  </a:t>
            </a:r>
            <a:r>
              <a:rPr lang="en-US" altLang="zh-CN" dirty="0" smtClean="0"/>
              <a:t>1.46x/year</a:t>
            </a:r>
          </a:p>
          <a:p>
            <a:pPr lvl="1">
              <a:lnSpc>
                <a:spcPct val="90000"/>
              </a:lnSpc>
            </a:pPr>
            <a:r>
              <a:rPr lang="en-US" altLang="zh-CN" dirty="0" smtClean="0"/>
              <a:t>1997-2017</a:t>
            </a:r>
            <a:r>
              <a:rPr lang="zh-CN" altLang="en-US" dirty="0" smtClean="0"/>
              <a:t>：  </a:t>
            </a:r>
            <a:r>
              <a:rPr lang="en-US" altLang="zh-CN" dirty="0" smtClean="0"/>
              <a:t>1.34x/year</a:t>
            </a:r>
          </a:p>
          <a:p>
            <a:pPr lvl="1">
              <a:lnSpc>
                <a:spcPct val="90000"/>
              </a:lnSpc>
            </a:pPr>
            <a:r>
              <a:rPr lang="en-US" altLang="zh-CN" dirty="0" smtClean="0"/>
              <a:t>2017-2022</a:t>
            </a:r>
            <a:r>
              <a:rPr lang="zh-CN" altLang="en-US" dirty="0" smtClean="0"/>
              <a:t>：  </a:t>
            </a:r>
            <a:r>
              <a:rPr lang="en-US" altLang="zh-CN" dirty="0" smtClean="0"/>
              <a:t>1.1x/year</a:t>
            </a:r>
            <a:endParaRPr lang="en-US" altLang="zh-CN" dirty="0" smtClean="0"/>
          </a:p>
          <a:p>
            <a:pPr marL="514350" indent="-457200">
              <a:lnSpc>
                <a:spcPct val="90000"/>
              </a:lnSpc>
              <a:buFont typeface="Wingdings" panose="05000000000000000000" pitchFamily="2" charset="2"/>
              <a:buChar char="p"/>
            </a:pPr>
            <a:endParaRPr lang="en-US" altLang="zh-CN" dirty="0"/>
          </a:p>
        </p:txBody>
      </p:sp>
      <p:pic>
        <p:nvPicPr>
          <p:cNvPr id="128007" name="Picture 7" descr="moore2"/>
          <p:cNvPicPr>
            <a:picLocks noChangeAspect="1" noChangeArrowheads="1"/>
          </p:cNvPicPr>
          <p:nvPr/>
        </p:nvPicPr>
        <p:blipFill>
          <a:blip r:embed="rId4"/>
          <a:srcRect/>
          <a:stretch>
            <a:fillRect/>
          </a:stretch>
        </p:blipFill>
        <p:spPr bwMode="auto">
          <a:xfrm>
            <a:off x="9151938" y="3286519"/>
            <a:ext cx="1924050" cy="2736850"/>
          </a:xfrm>
          <a:prstGeom prst="rect">
            <a:avLst/>
          </a:prstGeom>
          <a:noFill/>
          <a:ln w="9525">
            <a:noFill/>
            <a:miter lim="800000"/>
            <a:headEnd/>
            <a:tailEnd/>
          </a:ln>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28007"/>
                                        </p:tgtEl>
                                        <p:attrNameLst>
                                          <p:attrName>style.visibility</p:attrName>
                                        </p:attrNameLst>
                                      </p:cBhvr>
                                      <p:to>
                                        <p:strVal val="visible"/>
                                      </p:to>
                                    </p:set>
                                    <p:anim to="" calcmode="lin" valueType="num">
                                      <p:cBhvr>
                                        <p:cTn id="7" dur="1" fill="hold"/>
                                        <p:tgtEl>
                                          <p:spTgt spid="128007"/>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1487488" y="0"/>
            <a:ext cx="10333374" cy="918148"/>
          </a:xfrm>
        </p:spPr>
        <p:txBody>
          <a:bodyPr/>
          <a:lstStyle/>
          <a:p>
            <a:pPr eaLnBrk="1" hangingPunct="1"/>
            <a:r>
              <a:rPr lang="en-US" altLang="zh-CN" sz="4000" dirty="0"/>
              <a:t>Gordon Moore on Moore’s law</a:t>
            </a:r>
          </a:p>
        </p:txBody>
      </p:sp>
      <p:sp>
        <p:nvSpPr>
          <p:cNvPr id="69635" name="Rectangle 3"/>
          <p:cNvSpPr>
            <a:spLocks noGrp="1" noRot="1" noChangeArrowheads="1"/>
          </p:cNvSpPr>
          <p:nvPr>
            <p:ph idx="1"/>
          </p:nvPr>
        </p:nvSpPr>
        <p:spPr>
          <a:xfrm>
            <a:off x="1847851" y="981075"/>
            <a:ext cx="8588375" cy="4724400"/>
          </a:xfrm>
        </p:spPr>
        <p:txBody>
          <a:bodyPr>
            <a:normAutofit/>
          </a:bodyPr>
          <a:lstStyle/>
          <a:p>
            <a:pPr eaLnBrk="1" hangingPunct="1">
              <a:lnSpc>
                <a:spcPct val="80000"/>
              </a:lnSpc>
            </a:pPr>
            <a:endParaRPr lang="en-US" altLang="zh-CN" sz="2800" b="1" dirty="0"/>
          </a:p>
          <a:p>
            <a:pPr eaLnBrk="1" hangingPunct="1">
              <a:lnSpc>
                <a:spcPct val="80000"/>
              </a:lnSpc>
            </a:pPr>
            <a:r>
              <a:rPr lang="en-US" altLang="zh-CN" sz="2800" b="1" dirty="0"/>
              <a:t>Moore’s brief Bio</a:t>
            </a:r>
          </a:p>
          <a:p>
            <a:pPr lvl="1" eaLnBrk="1" hangingPunct="1">
              <a:lnSpc>
                <a:spcPct val="80000"/>
              </a:lnSpc>
              <a:buFont typeface="Wingdings" pitchFamily="2" charset="2"/>
              <a:buNone/>
            </a:pPr>
            <a:r>
              <a:rPr lang="en-US" altLang="zh-CN" sz="2400" b="1" dirty="0" err="1"/>
              <a:t>http://www.intel.com/pressroom/kits/bios/moore.htm</a:t>
            </a:r>
            <a:endParaRPr lang="en-US" altLang="zh-CN" sz="2400" b="1" dirty="0"/>
          </a:p>
          <a:p>
            <a:pPr eaLnBrk="1" hangingPunct="1">
              <a:lnSpc>
                <a:spcPct val="80000"/>
              </a:lnSpc>
            </a:pPr>
            <a:endParaRPr lang="en-US" altLang="zh-CN" sz="2800" b="1" dirty="0"/>
          </a:p>
          <a:p>
            <a:pPr eaLnBrk="1" hangingPunct="1">
              <a:lnSpc>
                <a:spcPct val="80000"/>
              </a:lnSpc>
            </a:pPr>
            <a:r>
              <a:rPr lang="en-US" altLang="zh-CN" sz="2800" b="1" dirty="0"/>
              <a:t>Gordon Moore on Moore’s law</a:t>
            </a:r>
          </a:p>
          <a:p>
            <a:pPr eaLnBrk="1" hangingPunct="1">
              <a:lnSpc>
                <a:spcPct val="80000"/>
              </a:lnSpc>
              <a:buFont typeface="Wingdings" pitchFamily="2" charset="2"/>
              <a:buNone/>
            </a:pPr>
            <a:r>
              <a:rPr lang="en-US" altLang="zh-CN" sz="2800" b="1" dirty="0"/>
              <a:t>    </a:t>
            </a:r>
            <a:r>
              <a:rPr lang="en-US" altLang="zh-CN" sz="2800" b="1" dirty="0">
                <a:hlinkClick r:id="rId2"/>
              </a:rPr>
              <a:t>http://www.sichinamag.com/Article/html/2007-09/2007919032802.htm</a:t>
            </a:r>
            <a:endParaRPr lang="en-US" altLang="zh-CN" sz="2800" b="1" dirty="0"/>
          </a:p>
          <a:p>
            <a:pPr eaLnBrk="1" hangingPunct="1">
              <a:lnSpc>
                <a:spcPct val="80000"/>
              </a:lnSpc>
            </a:pPr>
            <a:endParaRPr lang="en-US" altLang="zh-CN" sz="2800" b="1" dirty="0"/>
          </a:p>
          <a:p>
            <a:pPr eaLnBrk="1" hangingPunct="1">
              <a:lnSpc>
                <a:spcPct val="80000"/>
              </a:lnSpc>
            </a:pPr>
            <a:r>
              <a:rPr lang="en-US" altLang="zh-CN" sz="2800" b="1" dirty="0"/>
              <a:t> </a:t>
            </a:r>
            <a:r>
              <a:rPr lang="en-US" altLang="zh-CN" sz="2800" dirty="0">
                <a:solidFill>
                  <a:srgbClr val="FF3300"/>
                </a:solidFill>
              </a:rPr>
              <a:t>Video </a:t>
            </a:r>
            <a:r>
              <a:rPr lang="en-US" altLang="zh-CN" sz="2800" dirty="0"/>
              <a:t>on conversation with Moore</a:t>
            </a:r>
          </a:p>
          <a:p>
            <a:pPr eaLnBrk="1" hangingPunct="1">
              <a:lnSpc>
                <a:spcPct val="80000"/>
              </a:lnSpc>
              <a:buFont typeface="Wingdings" pitchFamily="2" charset="2"/>
              <a:buNone/>
            </a:pPr>
            <a:r>
              <a:rPr lang="en-US" altLang="zh-CN" sz="2800" dirty="0"/>
              <a:t>   </a:t>
            </a:r>
            <a:r>
              <a:rPr lang="en-US" altLang="zh-CN" sz="2800" dirty="0" err="1"/>
              <a:t>http://you.video.sina.com.cn/b/7076856-1282136212.html</a:t>
            </a:r>
            <a:endParaRPr lang="en-US" altLang="zh-CN" sz="2800" dirty="0"/>
          </a:p>
        </p:txBody>
      </p:sp>
    </p:spTree>
  </p:cSld>
  <p:clrMapOvr>
    <a:masterClrMapping/>
  </p:clrMapOvr>
  <p:transition spd="slow">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2855913" y="0"/>
            <a:ext cx="7561262" cy="654050"/>
          </a:xfrm>
        </p:spPr>
        <p:txBody>
          <a:bodyPr>
            <a:normAutofit fontScale="90000"/>
          </a:bodyPr>
          <a:lstStyle/>
          <a:p>
            <a:pPr eaLnBrk="1" hangingPunct="1"/>
            <a:r>
              <a:rPr lang="en-US" altLang="zh-CN" smtClean="0"/>
              <a:t>Technology Trends</a:t>
            </a:r>
          </a:p>
        </p:txBody>
      </p:sp>
      <p:sp>
        <p:nvSpPr>
          <p:cNvPr id="68611" name="Rectangle 3"/>
          <p:cNvSpPr>
            <a:spLocks noGrp="1" noRot="1" noChangeArrowheads="1"/>
          </p:cNvSpPr>
          <p:nvPr>
            <p:ph idx="1"/>
          </p:nvPr>
        </p:nvSpPr>
        <p:spPr>
          <a:xfrm>
            <a:off x="1559496" y="879068"/>
            <a:ext cx="8731696" cy="5943600"/>
          </a:xfrm>
        </p:spPr>
        <p:txBody>
          <a:bodyPr>
            <a:normAutofit/>
          </a:bodyPr>
          <a:lstStyle/>
          <a:p>
            <a:pPr eaLnBrk="1" hangingPunct="1">
              <a:lnSpc>
                <a:spcPct val="90000"/>
              </a:lnSpc>
            </a:pPr>
            <a:r>
              <a:rPr lang="en-US" altLang="zh-CN" sz="2000" dirty="0">
                <a:solidFill>
                  <a:schemeClr val="hlink"/>
                </a:solidFill>
                <a:latin typeface="Comic Sans MS" pitchFamily="66" charset="0"/>
              </a:rPr>
              <a:t>Integrated circuit logic </a:t>
            </a:r>
            <a:r>
              <a:rPr lang="en-US" altLang="zh-CN" sz="2000" dirty="0" err="1">
                <a:solidFill>
                  <a:schemeClr val="hlink"/>
                </a:solidFill>
                <a:latin typeface="Comic Sans MS" pitchFamily="66" charset="0"/>
              </a:rPr>
              <a:t>technoloty</a:t>
            </a:r>
            <a:endParaRPr lang="en-US" altLang="zh-CN" sz="2000" dirty="0">
              <a:solidFill>
                <a:schemeClr val="hlink"/>
              </a:solidFill>
              <a:latin typeface="Comic Sans MS" pitchFamily="66" charset="0"/>
            </a:endParaRPr>
          </a:p>
          <a:p>
            <a:pPr lvl="1" eaLnBrk="1" hangingPunct="1">
              <a:lnSpc>
                <a:spcPct val="90000"/>
              </a:lnSpc>
            </a:pPr>
            <a:r>
              <a:rPr lang="en-US" altLang="zh-CN" sz="1800" b="1" dirty="0">
                <a:solidFill>
                  <a:srgbClr val="000000"/>
                </a:solidFill>
                <a:latin typeface="Comic Sans MS" pitchFamily="66" charset="0"/>
              </a:rPr>
              <a:t>Transistor Density: incr. 35% per year, (4x every 4 years)</a:t>
            </a:r>
          </a:p>
          <a:p>
            <a:pPr lvl="1" eaLnBrk="1" hangingPunct="1">
              <a:lnSpc>
                <a:spcPct val="90000"/>
              </a:lnSpc>
            </a:pPr>
            <a:r>
              <a:rPr lang="en-US" altLang="zh-CN" sz="1800" b="1" dirty="0">
                <a:solidFill>
                  <a:srgbClr val="000000"/>
                </a:solidFill>
                <a:latin typeface="Comic Sans MS" pitchFamily="66" charset="0"/>
              </a:rPr>
              <a:t>Die size:  10%-20% per year</a:t>
            </a:r>
          </a:p>
          <a:p>
            <a:pPr lvl="1" eaLnBrk="1" hangingPunct="1">
              <a:lnSpc>
                <a:spcPct val="90000"/>
              </a:lnSpc>
            </a:pPr>
            <a:r>
              <a:rPr lang="en-US" altLang="zh-CN" sz="1800" b="1" dirty="0">
                <a:solidFill>
                  <a:srgbClr val="000000"/>
                </a:solidFill>
                <a:latin typeface="Comic Sans MS" pitchFamily="66" charset="0"/>
              </a:rPr>
              <a:t>Transistor count per chip:40-55% per year or 2x 10 to 24 months</a:t>
            </a:r>
          </a:p>
          <a:p>
            <a:pPr eaLnBrk="1" hangingPunct="1">
              <a:lnSpc>
                <a:spcPct val="90000"/>
              </a:lnSpc>
            </a:pPr>
            <a:r>
              <a:rPr lang="en-US" altLang="zh-CN" sz="2000" dirty="0">
                <a:solidFill>
                  <a:schemeClr val="hlink"/>
                </a:solidFill>
                <a:latin typeface="Comic Sans MS" pitchFamily="66" charset="0"/>
              </a:rPr>
              <a:t>Semiconductor DRAM</a:t>
            </a:r>
          </a:p>
          <a:p>
            <a:pPr lvl="1" eaLnBrk="1" hangingPunct="1">
              <a:lnSpc>
                <a:spcPct val="90000"/>
              </a:lnSpc>
            </a:pPr>
            <a:r>
              <a:rPr lang="en-US" altLang="zh-CN" sz="1800" b="1" dirty="0">
                <a:solidFill>
                  <a:srgbClr val="000000"/>
                </a:solidFill>
                <a:latin typeface="Comic Sans MS" pitchFamily="66" charset="0"/>
              </a:rPr>
              <a:t>Capacity per DRAM: 25%-40% per year (2x every 2-3 years)</a:t>
            </a:r>
          </a:p>
          <a:p>
            <a:pPr lvl="1" eaLnBrk="1" hangingPunct="1">
              <a:lnSpc>
                <a:spcPct val="90000"/>
              </a:lnSpc>
            </a:pPr>
            <a:r>
              <a:rPr lang="en-US" altLang="zh-CN" sz="1800" b="1" dirty="0">
                <a:solidFill>
                  <a:srgbClr val="000000"/>
                </a:solidFill>
                <a:latin typeface="Comic Sans MS" pitchFamily="66" charset="0"/>
              </a:rPr>
              <a:t>Memory speed:   about 10% per year</a:t>
            </a:r>
          </a:p>
          <a:p>
            <a:pPr lvl="1" eaLnBrk="1" hangingPunct="1">
              <a:lnSpc>
                <a:spcPct val="90000"/>
              </a:lnSpc>
            </a:pPr>
            <a:r>
              <a:rPr lang="en-US" altLang="zh-CN" sz="1800" b="1" dirty="0">
                <a:solidFill>
                  <a:srgbClr val="0000FF"/>
                </a:solidFill>
                <a:latin typeface="Comic Sans MS" pitchFamily="66" charset="0"/>
              </a:rPr>
              <a:t>Might stop and may be replaced </a:t>
            </a:r>
          </a:p>
          <a:p>
            <a:pPr eaLnBrk="1" hangingPunct="1">
              <a:lnSpc>
                <a:spcPct val="90000"/>
              </a:lnSpc>
            </a:pPr>
            <a:r>
              <a:rPr lang="en-US" altLang="zh-CN" sz="2000" dirty="0">
                <a:solidFill>
                  <a:schemeClr val="hlink"/>
                </a:solidFill>
                <a:latin typeface="Comic Sans MS" pitchFamily="66" charset="0"/>
              </a:rPr>
              <a:t>Semiconductor Flash – standard storage device in PMDs</a:t>
            </a:r>
          </a:p>
          <a:p>
            <a:pPr lvl="1">
              <a:lnSpc>
                <a:spcPct val="90000"/>
              </a:lnSpc>
            </a:pPr>
            <a:r>
              <a:rPr lang="en-US" altLang="zh-CN" sz="1600" b="1" dirty="0">
                <a:latin typeface="Comic Sans MS" pitchFamily="66" charset="0"/>
              </a:rPr>
              <a:t>Capacity per flash chip</a:t>
            </a:r>
            <a:r>
              <a:rPr lang="zh-CN" altLang="en-US" sz="1600" b="1" dirty="0">
                <a:latin typeface="Comic Sans MS" pitchFamily="66" charset="0"/>
              </a:rPr>
              <a:t>：</a:t>
            </a:r>
            <a:r>
              <a:rPr lang="en-US" altLang="zh-CN" sz="1600" b="1" dirty="0">
                <a:latin typeface="Comic Sans MS" pitchFamily="66" charset="0"/>
              </a:rPr>
              <a:t>50-60% per year </a:t>
            </a:r>
            <a:r>
              <a:rPr lang="zh-CN" altLang="en-US" sz="1600" b="1" dirty="0">
                <a:latin typeface="Comic Sans MS" pitchFamily="66" charset="0"/>
              </a:rPr>
              <a:t>（ </a:t>
            </a:r>
            <a:r>
              <a:rPr lang="en-US" altLang="zh-CN" sz="1600" b="1" dirty="0">
                <a:latin typeface="Comic Sans MS" pitchFamily="66" charset="0"/>
              </a:rPr>
              <a:t>2x every 2 years</a:t>
            </a:r>
            <a:r>
              <a:rPr lang="zh-CN" altLang="en-US" sz="1600" b="1" dirty="0">
                <a:latin typeface="Comic Sans MS" pitchFamily="66" charset="0"/>
              </a:rPr>
              <a:t>）</a:t>
            </a:r>
            <a:endParaRPr lang="en-US" altLang="zh-CN" sz="1600" b="1" dirty="0">
              <a:latin typeface="Comic Sans MS" pitchFamily="66" charset="0"/>
            </a:endParaRPr>
          </a:p>
          <a:p>
            <a:pPr lvl="1">
              <a:lnSpc>
                <a:spcPct val="90000"/>
              </a:lnSpc>
            </a:pPr>
            <a:r>
              <a:rPr lang="en-US" altLang="zh-CN" sz="1600" b="1" dirty="0">
                <a:latin typeface="Comic Sans MS" pitchFamily="66" charset="0"/>
              </a:rPr>
              <a:t>15-20 times cheaper than DRAM</a:t>
            </a:r>
          </a:p>
          <a:p>
            <a:pPr eaLnBrk="1" hangingPunct="1">
              <a:lnSpc>
                <a:spcPct val="90000"/>
              </a:lnSpc>
            </a:pPr>
            <a:r>
              <a:rPr lang="en-US" altLang="zh-CN" sz="2000" dirty="0">
                <a:solidFill>
                  <a:schemeClr val="hlink"/>
                </a:solidFill>
                <a:latin typeface="Comic Sans MS" pitchFamily="66" charset="0"/>
              </a:rPr>
              <a:t>Magnetic Disk tech.</a:t>
            </a:r>
          </a:p>
          <a:p>
            <a:pPr lvl="1" eaLnBrk="1" hangingPunct="1">
              <a:lnSpc>
                <a:spcPct val="90000"/>
              </a:lnSpc>
            </a:pPr>
            <a:r>
              <a:rPr lang="en-US" altLang="zh-CN" sz="1800" b="1" dirty="0" err="1">
                <a:solidFill>
                  <a:srgbClr val="000000"/>
                </a:solidFill>
                <a:latin typeface="Comic Sans MS" pitchFamily="66" charset="0"/>
              </a:rPr>
              <a:t>Desnsity</a:t>
            </a:r>
            <a:r>
              <a:rPr lang="en-US" altLang="zh-CN" sz="1800" b="1" dirty="0">
                <a:solidFill>
                  <a:srgbClr val="000000"/>
                </a:solidFill>
                <a:latin typeface="Comic Sans MS" pitchFamily="66" charset="0"/>
              </a:rPr>
              <a:t>:  30% </a:t>
            </a:r>
            <a:r>
              <a:rPr lang="en-US" altLang="zh-CN" sz="1800" b="1" dirty="0" err="1">
                <a:solidFill>
                  <a:srgbClr val="000000"/>
                </a:solidFill>
                <a:latin typeface="Comic Sans MS" pitchFamily="66" charset="0"/>
              </a:rPr>
              <a:t>p.y</a:t>
            </a:r>
            <a:r>
              <a:rPr lang="en-US" altLang="zh-CN" sz="1800" b="1" dirty="0">
                <a:solidFill>
                  <a:srgbClr val="000000"/>
                </a:solidFill>
                <a:latin typeface="Comic Sans MS" pitchFamily="66" charset="0"/>
              </a:rPr>
              <a:t>.  Before 1990;    60% </a:t>
            </a:r>
            <a:r>
              <a:rPr lang="en-US" altLang="zh-CN" sz="1800" b="1" dirty="0" err="1">
                <a:solidFill>
                  <a:srgbClr val="000000"/>
                </a:solidFill>
                <a:latin typeface="Comic Sans MS" pitchFamily="66" charset="0"/>
              </a:rPr>
              <a:t>p.y</a:t>
            </a:r>
            <a:r>
              <a:rPr lang="en-US" altLang="zh-CN" sz="1800" b="1" dirty="0">
                <a:solidFill>
                  <a:srgbClr val="000000"/>
                </a:solidFill>
                <a:latin typeface="Comic Sans MS" pitchFamily="66" charset="0"/>
              </a:rPr>
              <a:t>. 1990-1996</a:t>
            </a:r>
          </a:p>
          <a:p>
            <a:pPr lvl="1" eaLnBrk="1" hangingPunct="1">
              <a:lnSpc>
                <a:spcPct val="90000"/>
              </a:lnSpc>
            </a:pPr>
            <a:r>
              <a:rPr lang="en-US" altLang="zh-CN" sz="1800" b="1" dirty="0">
                <a:solidFill>
                  <a:srgbClr val="000000"/>
                </a:solidFill>
                <a:latin typeface="Comic Sans MS" pitchFamily="66" charset="0"/>
              </a:rPr>
              <a:t>             100 </a:t>
            </a:r>
            <a:r>
              <a:rPr lang="en-US" altLang="zh-CN" sz="1800" b="1" dirty="0" err="1">
                <a:solidFill>
                  <a:srgbClr val="000000"/>
                </a:solidFill>
                <a:latin typeface="Comic Sans MS" pitchFamily="66" charset="0"/>
              </a:rPr>
              <a:t>p.y</a:t>
            </a:r>
            <a:r>
              <a:rPr lang="en-US" altLang="zh-CN" sz="1800" b="1" dirty="0">
                <a:solidFill>
                  <a:srgbClr val="000000"/>
                </a:solidFill>
                <a:latin typeface="Comic Sans MS" pitchFamily="66" charset="0"/>
              </a:rPr>
              <a:t>.  1996-2004 ;    30% </a:t>
            </a:r>
            <a:r>
              <a:rPr lang="en-US" altLang="zh-CN" sz="1800" b="1" dirty="0" err="1">
                <a:solidFill>
                  <a:srgbClr val="000000"/>
                </a:solidFill>
                <a:latin typeface="Comic Sans MS" pitchFamily="66" charset="0"/>
              </a:rPr>
              <a:t>p.y</a:t>
            </a:r>
            <a:r>
              <a:rPr lang="en-US" altLang="zh-CN" sz="1800" b="1" dirty="0">
                <a:solidFill>
                  <a:srgbClr val="000000"/>
                </a:solidFill>
                <a:latin typeface="Comic Sans MS" pitchFamily="66" charset="0"/>
              </a:rPr>
              <a:t>. after 2004</a:t>
            </a:r>
          </a:p>
          <a:p>
            <a:pPr lvl="1" eaLnBrk="1" hangingPunct="1">
              <a:lnSpc>
                <a:spcPct val="90000"/>
              </a:lnSpc>
            </a:pPr>
            <a:r>
              <a:rPr lang="en-US" altLang="zh-CN" sz="1800" b="1" dirty="0">
                <a:solidFill>
                  <a:srgbClr val="000000"/>
                </a:solidFill>
                <a:latin typeface="Comic Sans MS" pitchFamily="66" charset="0"/>
              </a:rPr>
              <a:t>capacity:   about 60% per year</a:t>
            </a:r>
          </a:p>
          <a:p>
            <a:pPr eaLnBrk="1" hangingPunct="1">
              <a:lnSpc>
                <a:spcPct val="90000"/>
              </a:lnSpc>
            </a:pPr>
            <a:r>
              <a:rPr lang="en-US" altLang="zh-CN" sz="2000" dirty="0">
                <a:solidFill>
                  <a:schemeClr val="hlink"/>
                </a:solidFill>
                <a:latin typeface="Comic Sans MS" pitchFamily="66" charset="0"/>
              </a:rPr>
              <a:t>Network</a:t>
            </a:r>
          </a:p>
          <a:p>
            <a:pPr lvl="1" eaLnBrk="1" hangingPunct="1">
              <a:lnSpc>
                <a:spcPct val="90000"/>
              </a:lnSpc>
            </a:pPr>
            <a:r>
              <a:rPr lang="en-US" altLang="zh-CN" sz="1800" b="1" dirty="0">
                <a:solidFill>
                  <a:srgbClr val="000000"/>
                </a:solidFill>
                <a:latin typeface="Comic Sans MS" pitchFamily="66" charset="0"/>
              </a:rPr>
              <a:t>bandwidth:        10Mb </a:t>
            </a:r>
            <a:r>
              <a:rPr lang="en-US" altLang="zh-CN" sz="1800" b="1" dirty="0">
                <a:solidFill>
                  <a:srgbClr val="000000"/>
                </a:solidFill>
                <a:latin typeface="Comic Sans MS" pitchFamily="66" charset="0"/>
                <a:sym typeface="Symbol" pitchFamily="18" charset="2"/>
              </a:rPr>
              <a:t> 100Mb  1Gb</a:t>
            </a:r>
          </a:p>
          <a:p>
            <a:pPr lvl="1" eaLnBrk="1" hangingPunct="1">
              <a:lnSpc>
                <a:spcPct val="90000"/>
              </a:lnSpc>
              <a:buFont typeface="Wingdings" pitchFamily="2" charset="2"/>
              <a:buNone/>
            </a:pPr>
            <a:r>
              <a:rPr lang="en-US" altLang="zh-CN" sz="1800" b="1" dirty="0">
                <a:solidFill>
                  <a:srgbClr val="000000"/>
                </a:solidFill>
                <a:latin typeface="Comic Sans MS" pitchFamily="66" charset="0"/>
              </a:rPr>
              <a:t>                              10 years          5 years</a:t>
            </a:r>
          </a:p>
        </p:txBody>
      </p:sp>
      <p:sp>
        <p:nvSpPr>
          <p:cNvPr id="129028" name="Text Box 4"/>
          <p:cNvSpPr txBox="1">
            <a:spLocks noChangeArrowheads="1"/>
          </p:cNvSpPr>
          <p:nvPr/>
        </p:nvSpPr>
        <p:spPr bwMode="auto">
          <a:xfrm>
            <a:off x="6384032" y="643956"/>
            <a:ext cx="5544616" cy="400110"/>
          </a:xfrm>
          <a:prstGeom prst="rect">
            <a:avLst/>
          </a:prstGeom>
          <a:solidFill>
            <a:srgbClr val="FFFF00"/>
          </a:solidFill>
          <a:ln w="12700" cap="sq">
            <a:noFill/>
            <a:miter lim="800000"/>
            <a:headEnd type="none" w="sm" len="sm"/>
            <a:tailEnd type="none" w="sm" len="sm"/>
          </a:ln>
        </p:spPr>
        <p:txBody>
          <a:bodyPr wrap="square">
            <a:spAutoFit/>
          </a:bodyPr>
          <a:lstStyle/>
          <a:p>
            <a:r>
              <a:rPr lang="en-US" altLang="zh-CN" sz="2000" dirty="0">
                <a:solidFill>
                  <a:schemeClr val="tx2"/>
                </a:solidFill>
              </a:rPr>
              <a:t>Designers often design for the next technology.</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29028"/>
                                        </p:tgtEl>
                                        <p:attrNameLst>
                                          <p:attrName>style.visibility</p:attrName>
                                        </p:attrNameLst>
                                      </p:cBhvr>
                                      <p:to>
                                        <p:strVal val="visible"/>
                                      </p:to>
                                    </p:set>
                                    <p:anim calcmode="lin" valueType="num">
                                      <p:cBhvr>
                                        <p:cTn id="7" dur="1000" fill="hold"/>
                                        <p:tgtEl>
                                          <p:spTgt spid="129028"/>
                                        </p:tgtEl>
                                        <p:attrNameLst>
                                          <p:attrName>ppt_w</p:attrName>
                                        </p:attrNameLst>
                                      </p:cBhvr>
                                      <p:tavLst>
                                        <p:tav tm="0">
                                          <p:val>
                                            <p:fltVal val="0"/>
                                          </p:val>
                                        </p:tav>
                                        <p:tav tm="100000">
                                          <p:val>
                                            <p:strVal val="#ppt_w"/>
                                          </p:val>
                                        </p:tav>
                                      </p:tavLst>
                                    </p:anim>
                                    <p:anim calcmode="lin" valueType="num">
                                      <p:cBhvr>
                                        <p:cTn id="8" dur="1000" fill="hold"/>
                                        <p:tgtEl>
                                          <p:spTgt spid="129028"/>
                                        </p:tgtEl>
                                        <p:attrNameLst>
                                          <p:attrName>ppt_h</p:attrName>
                                        </p:attrNameLst>
                                      </p:cBhvr>
                                      <p:tavLst>
                                        <p:tav tm="0">
                                          <p:val>
                                            <p:fltVal val="0"/>
                                          </p:val>
                                        </p:tav>
                                        <p:tav tm="100000">
                                          <p:val>
                                            <p:strVal val="#ppt_h"/>
                                          </p:val>
                                        </p:tav>
                                      </p:tavLst>
                                    </p:anim>
                                    <p:anim calcmode="lin" valueType="num">
                                      <p:cBhvr>
                                        <p:cTn id="9" dur="1000" fill="hold"/>
                                        <p:tgtEl>
                                          <p:spTgt spid="12902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902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Improvement of DRAM rate</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427555164"/>
              </p:ext>
            </p:extLst>
          </p:nvPr>
        </p:nvGraphicFramePr>
        <p:xfrm>
          <a:off x="1415480" y="1196752"/>
          <a:ext cx="9433049" cy="4752528"/>
        </p:xfrm>
        <a:graphic>
          <a:graphicData uri="http://schemas.openxmlformats.org/drawingml/2006/table">
            <a:tbl>
              <a:tblPr firstRow="1" bandRow="1">
                <a:tableStyleId>{5C22544A-7EE6-4342-B048-85BDC9FD1C3A}</a:tableStyleId>
              </a:tblPr>
              <a:tblGrid>
                <a:gridCol w="1168697"/>
                <a:gridCol w="1502609"/>
                <a:gridCol w="2671306"/>
                <a:gridCol w="4090437"/>
              </a:tblGrid>
              <a:tr h="792088">
                <a:tc>
                  <a:txBody>
                    <a:bodyPr/>
                    <a:lstStyle/>
                    <a:p>
                      <a:r>
                        <a:rPr lang="en-US" altLang="zh-CN" dirty="0" smtClean="0">
                          <a:solidFill>
                            <a:schemeClr val="tx1"/>
                          </a:solidFill>
                        </a:rPr>
                        <a:t>AQA Edition</a:t>
                      </a:r>
                      <a:endParaRPr lang="zh-CN" altLang="en-US" dirty="0">
                        <a:solidFill>
                          <a:schemeClr val="tx1"/>
                        </a:solidFill>
                      </a:endParaRPr>
                    </a:p>
                  </a:txBody>
                  <a:tcPr/>
                </a:tc>
                <a:tc>
                  <a:txBody>
                    <a:bodyPr/>
                    <a:lstStyle/>
                    <a:p>
                      <a:r>
                        <a:rPr lang="en-US" altLang="zh-CN" dirty="0" smtClean="0">
                          <a:solidFill>
                            <a:schemeClr val="tx1"/>
                          </a:solidFill>
                        </a:rPr>
                        <a:t>Year</a:t>
                      </a:r>
                      <a:endParaRPr lang="zh-CN" altLang="en-US" dirty="0">
                        <a:solidFill>
                          <a:schemeClr val="tx1"/>
                        </a:solidFill>
                      </a:endParaRPr>
                    </a:p>
                  </a:txBody>
                  <a:tcPr/>
                </a:tc>
                <a:tc>
                  <a:txBody>
                    <a:bodyPr/>
                    <a:lstStyle/>
                    <a:p>
                      <a:r>
                        <a:rPr lang="en-US" altLang="zh-CN" dirty="0" smtClean="0">
                          <a:solidFill>
                            <a:schemeClr val="tx1"/>
                          </a:solidFill>
                        </a:rPr>
                        <a:t>DRAM growth</a:t>
                      </a:r>
                    </a:p>
                    <a:p>
                      <a:endParaRPr lang="zh-CN" altLang="en-US" dirty="0">
                        <a:solidFill>
                          <a:schemeClr val="tx1"/>
                        </a:solidFill>
                      </a:endParaRPr>
                    </a:p>
                  </a:txBody>
                  <a:tcPr/>
                </a:tc>
                <a:tc>
                  <a:txBody>
                    <a:bodyPr/>
                    <a:lstStyle/>
                    <a:p>
                      <a:r>
                        <a:rPr lang="en-US" altLang="zh-CN" dirty="0" smtClean="0">
                          <a:solidFill>
                            <a:schemeClr val="tx1"/>
                          </a:solidFill>
                        </a:rPr>
                        <a:t>Characterization of impact</a:t>
                      </a:r>
                      <a:r>
                        <a:rPr lang="zh-CN" altLang="en-US" baseline="0" dirty="0" smtClean="0">
                          <a:solidFill>
                            <a:schemeClr val="tx1"/>
                          </a:solidFill>
                        </a:rPr>
                        <a:t> </a:t>
                      </a:r>
                      <a:r>
                        <a:rPr lang="en-US" altLang="zh-CN" baseline="0" dirty="0" smtClean="0">
                          <a:solidFill>
                            <a:schemeClr val="tx1"/>
                          </a:solidFill>
                        </a:rPr>
                        <a:t>on DRAM capacity</a:t>
                      </a:r>
                      <a:endParaRPr lang="zh-CN" altLang="en-US" dirty="0">
                        <a:solidFill>
                          <a:schemeClr val="tx1"/>
                        </a:solidFill>
                      </a:endParaRPr>
                    </a:p>
                  </a:txBody>
                  <a:tcPr/>
                </a:tc>
              </a:tr>
              <a:tr h="792088">
                <a:tc>
                  <a:txBody>
                    <a:bodyPr/>
                    <a:lstStyle/>
                    <a:p>
                      <a:r>
                        <a:rPr lang="en-US" altLang="zh-CN" dirty="0" smtClean="0"/>
                        <a:t>1</a:t>
                      </a:r>
                      <a:endParaRPr lang="zh-CN" altLang="en-US" dirty="0"/>
                    </a:p>
                  </a:txBody>
                  <a:tcPr/>
                </a:tc>
                <a:tc>
                  <a:txBody>
                    <a:bodyPr/>
                    <a:lstStyle/>
                    <a:p>
                      <a:r>
                        <a:rPr lang="en-US" altLang="zh-CN" dirty="0" smtClean="0"/>
                        <a:t>1990</a:t>
                      </a:r>
                      <a:endParaRPr lang="zh-CN" altLang="en-US" dirty="0"/>
                    </a:p>
                  </a:txBody>
                  <a:tcPr/>
                </a:tc>
                <a:tc>
                  <a:txBody>
                    <a:bodyPr/>
                    <a:lstStyle/>
                    <a:p>
                      <a:r>
                        <a:rPr lang="en-US" altLang="zh-CN" dirty="0" smtClean="0"/>
                        <a:t>60%  /  year</a:t>
                      </a:r>
                      <a:endParaRPr lang="zh-CN" altLang="en-US" dirty="0"/>
                    </a:p>
                  </a:txBody>
                  <a:tcPr/>
                </a:tc>
                <a:tc>
                  <a:txBody>
                    <a:bodyPr/>
                    <a:lstStyle/>
                    <a:p>
                      <a:r>
                        <a:rPr lang="en-US" altLang="zh-CN" dirty="0" smtClean="0"/>
                        <a:t>Quadrupling every 3 years</a:t>
                      </a:r>
                      <a:endParaRPr lang="zh-CN" altLang="en-US" dirty="0"/>
                    </a:p>
                  </a:txBody>
                  <a:tcPr/>
                </a:tc>
              </a:tr>
              <a:tr h="792088">
                <a:tc>
                  <a:txBody>
                    <a:bodyPr/>
                    <a:lstStyle/>
                    <a:p>
                      <a:r>
                        <a:rPr lang="en-US" altLang="zh-CN" dirty="0" smtClean="0"/>
                        <a:t>2</a:t>
                      </a:r>
                      <a:endParaRPr lang="zh-CN" altLang="en-US" dirty="0"/>
                    </a:p>
                  </a:txBody>
                  <a:tcPr/>
                </a:tc>
                <a:tc>
                  <a:txBody>
                    <a:bodyPr/>
                    <a:lstStyle/>
                    <a:p>
                      <a:r>
                        <a:rPr lang="en-US" altLang="zh-CN" dirty="0" smtClean="0"/>
                        <a:t>1996</a:t>
                      </a:r>
                      <a:endParaRPr lang="zh-CN" altLang="en-US" dirty="0"/>
                    </a:p>
                  </a:txBody>
                  <a:tcPr/>
                </a:tc>
                <a:tc>
                  <a:txBody>
                    <a:bodyPr/>
                    <a:lstStyle/>
                    <a:p>
                      <a:r>
                        <a:rPr lang="en-US" altLang="zh-CN" dirty="0" smtClean="0"/>
                        <a:t>60% / year</a:t>
                      </a:r>
                      <a:endParaRPr lang="zh-CN" altLang="en-US" dirty="0"/>
                    </a:p>
                  </a:txBody>
                  <a:tcPr/>
                </a:tc>
                <a:tc>
                  <a:txBody>
                    <a:bodyPr/>
                    <a:lstStyle/>
                    <a:p>
                      <a:r>
                        <a:rPr lang="en-US" altLang="zh-CN" dirty="0" smtClean="0"/>
                        <a:t>Quadrupling every 3 years</a:t>
                      </a:r>
                      <a:endParaRPr lang="zh-CN" altLang="en-US" dirty="0"/>
                    </a:p>
                  </a:txBody>
                  <a:tcPr/>
                </a:tc>
              </a:tr>
              <a:tr h="792088">
                <a:tc>
                  <a:txBody>
                    <a:bodyPr/>
                    <a:lstStyle/>
                    <a:p>
                      <a:r>
                        <a:rPr lang="en-US" altLang="zh-CN" dirty="0" smtClean="0"/>
                        <a:t>3</a:t>
                      </a:r>
                      <a:endParaRPr lang="zh-CN" altLang="en-US" dirty="0"/>
                    </a:p>
                  </a:txBody>
                  <a:tcPr/>
                </a:tc>
                <a:tc>
                  <a:txBody>
                    <a:bodyPr/>
                    <a:lstStyle/>
                    <a:p>
                      <a:r>
                        <a:rPr lang="en-US" altLang="zh-CN" dirty="0" smtClean="0"/>
                        <a:t>2003</a:t>
                      </a:r>
                      <a:endParaRPr lang="zh-CN" altLang="en-US" dirty="0"/>
                    </a:p>
                  </a:txBody>
                  <a:tcPr/>
                </a:tc>
                <a:tc>
                  <a:txBody>
                    <a:bodyPr/>
                    <a:lstStyle/>
                    <a:p>
                      <a:r>
                        <a:rPr lang="en-US" altLang="zh-CN" dirty="0" smtClean="0"/>
                        <a:t>40%-60%/ year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Quadrupling every 3 to 4 years</a:t>
                      </a:r>
                      <a:endParaRPr lang="zh-CN" altLang="en-US" dirty="0" smtClean="0"/>
                    </a:p>
                    <a:p>
                      <a:endParaRPr lang="zh-CN" altLang="en-US" dirty="0"/>
                    </a:p>
                  </a:txBody>
                  <a:tcPr/>
                </a:tc>
              </a:tr>
              <a:tr h="792088">
                <a:tc>
                  <a:txBody>
                    <a:bodyPr/>
                    <a:lstStyle/>
                    <a:p>
                      <a:r>
                        <a:rPr lang="en-US" altLang="zh-CN" dirty="0" smtClean="0"/>
                        <a:t>4</a:t>
                      </a:r>
                      <a:endParaRPr lang="zh-CN" altLang="en-US" dirty="0"/>
                    </a:p>
                  </a:txBody>
                  <a:tcPr/>
                </a:tc>
                <a:tc>
                  <a:txBody>
                    <a:bodyPr/>
                    <a:lstStyle/>
                    <a:p>
                      <a:r>
                        <a:rPr lang="en-US" altLang="zh-CN" dirty="0" smtClean="0"/>
                        <a:t>2007</a:t>
                      </a:r>
                      <a:endParaRPr lang="zh-CN" altLang="en-US" dirty="0"/>
                    </a:p>
                  </a:txBody>
                  <a:tcPr/>
                </a:tc>
                <a:tc>
                  <a:txBody>
                    <a:bodyPr/>
                    <a:lstStyle/>
                    <a:p>
                      <a:r>
                        <a:rPr lang="en-US" altLang="zh-CN" dirty="0" smtClean="0"/>
                        <a:t>40% / year</a:t>
                      </a:r>
                      <a:endParaRPr lang="zh-CN" altLang="en-US" dirty="0"/>
                    </a:p>
                  </a:txBody>
                  <a:tcPr/>
                </a:tc>
                <a:tc>
                  <a:txBody>
                    <a:bodyPr/>
                    <a:lstStyle/>
                    <a:p>
                      <a:r>
                        <a:rPr lang="en-US" altLang="zh-CN" dirty="0" smtClean="0"/>
                        <a:t>Doubling every 2 years</a:t>
                      </a:r>
                    </a:p>
                    <a:p>
                      <a:endParaRPr lang="zh-CN" altLang="en-US" dirty="0"/>
                    </a:p>
                  </a:txBody>
                  <a:tcPr/>
                </a:tc>
              </a:tr>
              <a:tr h="792088">
                <a:tc>
                  <a:txBody>
                    <a:bodyPr/>
                    <a:lstStyle/>
                    <a:p>
                      <a:r>
                        <a:rPr lang="en-US" altLang="zh-CN" dirty="0" smtClean="0"/>
                        <a:t>5</a:t>
                      </a:r>
                      <a:endParaRPr lang="zh-CN" altLang="en-US" dirty="0"/>
                    </a:p>
                  </a:txBody>
                  <a:tcPr/>
                </a:tc>
                <a:tc>
                  <a:txBody>
                    <a:bodyPr/>
                    <a:lstStyle/>
                    <a:p>
                      <a:r>
                        <a:rPr lang="en-US" altLang="zh-CN" dirty="0" smtClean="0"/>
                        <a:t>2011</a:t>
                      </a:r>
                      <a:endParaRPr lang="zh-CN" altLang="en-US" dirty="0"/>
                    </a:p>
                  </a:txBody>
                  <a:tcPr/>
                </a:tc>
                <a:tc>
                  <a:txBody>
                    <a:bodyPr/>
                    <a:lstStyle/>
                    <a:p>
                      <a:r>
                        <a:rPr lang="en-US" altLang="zh-CN" dirty="0" smtClean="0"/>
                        <a:t>25% - 40% / year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Doubling every 2 - 3 years</a:t>
                      </a:r>
                    </a:p>
                    <a:p>
                      <a:endParaRPr lang="zh-CN" altLang="en-US" dirty="0"/>
                    </a:p>
                  </a:txBody>
                  <a:tcPr/>
                </a:tc>
              </a:tr>
            </a:tbl>
          </a:graphicData>
        </a:graphic>
      </p:graphicFrame>
    </p:spTree>
    <p:extLst>
      <p:ext uri="{BB962C8B-B14F-4D97-AF65-F5344CB8AC3E}">
        <p14:creationId xmlns:p14="http://schemas.microsoft.com/office/powerpoint/2010/main" val="3258160874"/>
      </p:ext>
    </p:extLst>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p:txBody>
          <a:bodyPr/>
          <a:lstStyle/>
          <a:p>
            <a:pPr eaLnBrk="1" hangingPunct="1"/>
            <a:r>
              <a:rPr lang="en-US" altLang="zh-CN" smtClean="0"/>
              <a:t>Import Notes</a:t>
            </a:r>
          </a:p>
        </p:txBody>
      </p:sp>
      <p:sp>
        <p:nvSpPr>
          <p:cNvPr id="70659" name="Rectangle 3"/>
          <p:cNvSpPr>
            <a:spLocks noGrp="1" noRot="1" noChangeArrowheads="1"/>
          </p:cNvSpPr>
          <p:nvPr>
            <p:ph idx="1"/>
          </p:nvPr>
        </p:nvSpPr>
        <p:spPr>
          <a:xfrm>
            <a:off x="1199456" y="1125539"/>
            <a:ext cx="10658111" cy="4795837"/>
          </a:xfrm>
        </p:spPr>
        <p:txBody>
          <a:bodyPr/>
          <a:lstStyle/>
          <a:p>
            <a:pPr eaLnBrk="1" hangingPunct="1"/>
            <a:r>
              <a:rPr lang="en-US" altLang="zh-CN" dirty="0" smtClean="0"/>
              <a:t>A rule of thumb</a:t>
            </a:r>
          </a:p>
          <a:p>
            <a:pPr lvl="1" eaLnBrk="1" hangingPunct="1"/>
            <a:r>
              <a:rPr lang="en-US" altLang="zh-CN" dirty="0" smtClean="0">
                <a:solidFill>
                  <a:srgbClr val="0000FF"/>
                </a:solidFill>
              </a:rPr>
              <a:t>Cost decrease rate ~ density increase rate</a:t>
            </a:r>
          </a:p>
          <a:p>
            <a:pPr eaLnBrk="1" hangingPunct="1"/>
            <a:endParaRPr lang="en-US" altLang="zh-CN" dirty="0" smtClean="0">
              <a:solidFill>
                <a:schemeClr val="hlink"/>
              </a:solidFill>
            </a:endParaRPr>
          </a:p>
          <a:p>
            <a:pPr eaLnBrk="1" hangingPunct="1"/>
            <a:r>
              <a:rPr lang="en-US" altLang="zh-CN" dirty="0" smtClean="0"/>
              <a:t>Technology thresholds</a:t>
            </a:r>
          </a:p>
          <a:p>
            <a:pPr lvl="1" eaLnBrk="1" hangingPunct="1"/>
            <a:r>
              <a:rPr lang="en-US" altLang="zh-CN" dirty="0" smtClean="0">
                <a:solidFill>
                  <a:srgbClr val="0000FF"/>
                </a:solidFill>
              </a:rPr>
              <a:t>Technology improves continuously, an impact of this improvements can be in discrete leaps.</a:t>
            </a:r>
          </a:p>
        </p:txBody>
      </p:sp>
    </p:spTree>
  </p:cSld>
  <p:clrMapOvr>
    <a:masterClrMapping/>
  </p:clrMapOvr>
  <p:transition spd="slow">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a:xfrm>
            <a:off x="1738283" y="1"/>
            <a:ext cx="8929718" cy="836613"/>
          </a:xfrm>
        </p:spPr>
        <p:txBody>
          <a:bodyPr/>
          <a:lstStyle/>
          <a:p>
            <a:pPr eaLnBrk="1" hangingPunct="1"/>
            <a:r>
              <a:rPr lang="en-US" altLang="zh-CN" sz="3400" dirty="0" err="1"/>
              <a:t>Perf</a:t>
            </a:r>
            <a:r>
              <a:rPr lang="en-US" altLang="zh-CN" sz="3400" dirty="0"/>
              <a:t>. Trends:   Bandwidth over latency</a:t>
            </a:r>
          </a:p>
        </p:txBody>
      </p:sp>
      <p:sp>
        <p:nvSpPr>
          <p:cNvPr id="133123" name="Rectangle 3"/>
          <p:cNvSpPr>
            <a:spLocks noGrp="1" noRot="1" noChangeArrowheads="1"/>
          </p:cNvSpPr>
          <p:nvPr>
            <p:ph sz="half" idx="1"/>
          </p:nvPr>
        </p:nvSpPr>
        <p:spPr>
          <a:xfrm>
            <a:off x="832468" y="907625"/>
            <a:ext cx="10741347" cy="2755900"/>
          </a:xfrm>
        </p:spPr>
        <p:txBody>
          <a:bodyPr/>
          <a:lstStyle/>
          <a:p>
            <a:pPr eaLnBrk="1" hangingPunct="1"/>
            <a:r>
              <a:rPr lang="en-US" altLang="zh-CN" dirty="0" smtClean="0">
                <a:solidFill>
                  <a:srgbClr val="0000FF"/>
                </a:solidFill>
              </a:rPr>
              <a:t>Bandwidth/throughput</a:t>
            </a:r>
            <a:r>
              <a:rPr lang="en-US" altLang="zh-CN" dirty="0" smtClean="0"/>
              <a:t>: total amount of work done in a given time</a:t>
            </a:r>
          </a:p>
          <a:p>
            <a:pPr eaLnBrk="1" hangingPunct="1"/>
            <a:r>
              <a:rPr lang="en-US" altLang="zh-CN" dirty="0" smtClean="0">
                <a:solidFill>
                  <a:srgbClr val="0000FF"/>
                </a:solidFill>
              </a:rPr>
              <a:t>Latency/response time</a:t>
            </a:r>
            <a:r>
              <a:rPr lang="en-US" altLang="zh-CN" dirty="0" smtClean="0"/>
              <a:t>: the time between the start and the completion of an event.</a:t>
            </a:r>
          </a:p>
          <a:p>
            <a:pPr eaLnBrk="1" hangingPunct="1"/>
            <a:endParaRPr lang="en-US" altLang="zh-CN" sz="3200" dirty="0" smtClean="0"/>
          </a:p>
          <a:p>
            <a:pPr eaLnBrk="1" hangingPunct="1"/>
            <a:endParaRPr lang="en-US" altLang="zh-CN" dirty="0" smtClean="0"/>
          </a:p>
          <a:p>
            <a:pPr eaLnBrk="1" hangingPunct="1"/>
            <a:endParaRPr lang="en-US" altLang="zh-CN" dirty="0" smtClean="0"/>
          </a:p>
        </p:txBody>
      </p:sp>
      <p:sp>
        <p:nvSpPr>
          <p:cNvPr id="133126" name="Rectangle 6"/>
          <p:cNvSpPr>
            <a:spLocks noGrp="1" noRot="1" noChangeArrowheads="1"/>
          </p:cNvSpPr>
          <p:nvPr>
            <p:ph sz="half" idx="2"/>
          </p:nvPr>
        </p:nvSpPr>
        <p:spPr>
          <a:xfrm>
            <a:off x="832468" y="2297210"/>
            <a:ext cx="10980713" cy="1146175"/>
          </a:xfrm>
        </p:spPr>
        <p:txBody>
          <a:bodyPr/>
          <a:lstStyle/>
          <a:p>
            <a:pPr eaLnBrk="1" hangingPunct="1"/>
            <a:r>
              <a:rPr lang="en-US" altLang="zh-CN" dirty="0" smtClean="0"/>
              <a:t>Rule of thumb</a:t>
            </a:r>
          </a:p>
          <a:p>
            <a:pPr lvl="1" eaLnBrk="1" hangingPunct="1"/>
            <a:r>
              <a:rPr lang="en-US" altLang="zh-CN" dirty="0" smtClean="0">
                <a:solidFill>
                  <a:srgbClr val="0000FF"/>
                </a:solidFill>
              </a:rPr>
              <a:t>Bandwidth grow rate ~ improvement in </a:t>
            </a:r>
            <a:r>
              <a:rPr lang="en-US" altLang="zh-CN" dirty="0" err="1" smtClean="0">
                <a:solidFill>
                  <a:srgbClr val="0000FF"/>
                </a:solidFill>
              </a:rPr>
              <a:t>latency</a:t>
            </a:r>
            <a:r>
              <a:rPr lang="en-US" altLang="zh-CN" b="1" baseline="30000" dirty="0" err="1" smtClean="0">
                <a:solidFill>
                  <a:srgbClr val="0000FF"/>
                </a:solidFill>
              </a:rPr>
              <a:t>2</a:t>
            </a:r>
            <a:r>
              <a:rPr lang="en-US" altLang="zh-CN" dirty="0" smtClean="0">
                <a:solidFill>
                  <a:srgbClr val="0000FF"/>
                </a:solidFill>
              </a:rPr>
              <a:t> </a:t>
            </a:r>
          </a:p>
        </p:txBody>
      </p:sp>
      <p:sp>
        <p:nvSpPr>
          <p:cNvPr id="71685" name="Text Box 5"/>
          <p:cNvSpPr txBox="1">
            <a:spLocks noChangeArrowheads="1"/>
          </p:cNvSpPr>
          <p:nvPr/>
        </p:nvSpPr>
        <p:spPr bwMode="auto">
          <a:xfrm>
            <a:off x="4792663" y="5070476"/>
            <a:ext cx="184150" cy="366713"/>
          </a:xfrm>
          <a:prstGeom prst="rect">
            <a:avLst/>
          </a:prstGeom>
          <a:noFill/>
          <a:ln w="12700" cap="sq">
            <a:noFill/>
            <a:miter lim="800000"/>
            <a:headEnd type="none" w="sm" len="sm"/>
            <a:tailEnd type="none" w="sm" len="sm"/>
          </a:ln>
        </p:spPr>
        <p:txBody>
          <a:bodyPr wrap="none">
            <a:spAutoFit/>
          </a:bodyPr>
          <a:lstStyle/>
          <a:p>
            <a:endParaRPr lang="zh-CN" altLang="zh-CN"/>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479376" y="3269114"/>
            <a:ext cx="8318157" cy="3287624"/>
          </a:xfrm>
          <a:prstGeom prst="rect">
            <a:avLst/>
          </a:prstGeom>
        </p:spPr>
      </p:pic>
      <p:sp>
        <p:nvSpPr>
          <p:cNvPr id="2" name="文本框 1"/>
          <p:cNvSpPr txBox="1"/>
          <p:nvPr/>
        </p:nvSpPr>
        <p:spPr>
          <a:xfrm>
            <a:off x="7731643" y="4140635"/>
            <a:ext cx="3842172" cy="646331"/>
          </a:xfrm>
          <a:prstGeom prst="rect">
            <a:avLst/>
          </a:prstGeom>
          <a:solidFill>
            <a:schemeClr val="bg1"/>
          </a:solidFill>
        </p:spPr>
        <p:txBody>
          <a:bodyPr wrap="square" rtlCol="0">
            <a:spAutoFit/>
          </a:bodyPr>
          <a:lstStyle/>
          <a:p>
            <a:r>
              <a:rPr lang="en-US" altLang="zh-CN" dirty="0"/>
              <a:t>10</a:t>
            </a:r>
            <a:r>
              <a:rPr lang="zh-CN" altLang="en-US" dirty="0"/>
              <a:t>，</a:t>
            </a:r>
            <a:r>
              <a:rPr lang="en-US" altLang="zh-CN" dirty="0"/>
              <a:t>000X—25</a:t>
            </a:r>
            <a:r>
              <a:rPr lang="zh-CN" altLang="en-US" dirty="0"/>
              <a:t>，</a:t>
            </a:r>
            <a:r>
              <a:rPr lang="en-US" altLang="zh-CN" dirty="0"/>
              <a:t>000X in Bandwidth</a:t>
            </a:r>
          </a:p>
          <a:p>
            <a:r>
              <a:rPr lang="en-US" altLang="zh-CN" dirty="0"/>
              <a:t>30X—80X in </a:t>
            </a:r>
            <a:r>
              <a:rPr lang="en-US" altLang="zh-CN" dirty="0" smtClean="0"/>
              <a:t>latency</a:t>
            </a:r>
            <a:endParaRPr lang="en-US" altLang="zh-CN" dirty="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 to="" calcmode="lin" valueType="num">
                                      <p:cBhvr>
                                        <p:cTn id="7" dur="1" fill="hold"/>
                                        <p:tgtEl>
                                          <p:spTgt spid="133123">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33123">
                                            <p:txEl>
                                              <p:pRg st="1" end="1"/>
                                            </p:txEl>
                                          </p:spTgt>
                                        </p:tgtEl>
                                        <p:attrNameLst>
                                          <p:attrName>style.visibility</p:attrName>
                                        </p:attrNameLst>
                                      </p:cBhvr>
                                      <p:to>
                                        <p:strVal val="visible"/>
                                      </p:to>
                                    </p:set>
                                    <p:anim to="" calcmode="lin" valueType="num">
                                      <p:cBhvr>
                                        <p:cTn id="12" dur="1" fill="hold"/>
                                        <p:tgtEl>
                                          <p:spTgt spid="133123">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33126">
                                            <p:txEl>
                                              <p:pRg st="0" end="0"/>
                                            </p:txEl>
                                          </p:spTgt>
                                        </p:tgtEl>
                                        <p:attrNameLst>
                                          <p:attrName>style.visibility</p:attrName>
                                        </p:attrNameLst>
                                      </p:cBhvr>
                                      <p:to>
                                        <p:strVal val="visible"/>
                                      </p:to>
                                    </p:set>
                                    <p:anim to="" calcmode="lin" valueType="num">
                                      <p:cBhvr>
                                        <p:cTn id="17" dur="1" fill="hold"/>
                                        <p:tgtEl>
                                          <p:spTgt spid="133126">
                                            <p:txEl>
                                              <p:pRg st="0" end="0"/>
                                            </p:txEl>
                                          </p:spTgt>
                                        </p:tgtEl>
                                        <p:attrNameLst>
                                          <p:attrName/>
                                        </p:attrNameLst>
                                      </p:cBhvr>
                                    </p:anim>
                                  </p:childTnLst>
                                </p:cTn>
                              </p:par>
                              <p:par>
                                <p:cTn id="18" presetID="24" presetClass="entr" presetSubtype="0" fill="hold" grpId="0" nodeType="withEffect">
                                  <p:stCondLst>
                                    <p:cond delay="0"/>
                                  </p:stCondLst>
                                  <p:childTnLst>
                                    <p:set>
                                      <p:cBhvr>
                                        <p:cTn id="19" dur="1" fill="hold">
                                          <p:stCondLst>
                                            <p:cond delay="0"/>
                                          </p:stCondLst>
                                        </p:cTn>
                                        <p:tgtEl>
                                          <p:spTgt spid="133126">
                                            <p:txEl>
                                              <p:pRg st="1" end="1"/>
                                            </p:txEl>
                                          </p:spTgt>
                                        </p:tgtEl>
                                        <p:attrNameLst>
                                          <p:attrName>style.visibility</p:attrName>
                                        </p:attrNameLst>
                                      </p:cBhvr>
                                      <p:to>
                                        <p:strVal val="visible"/>
                                      </p:to>
                                    </p:set>
                                    <p:anim to="" calcmode="lin" valueType="num">
                                      <p:cBhvr>
                                        <p:cTn id="20" dur="1" fill="hold"/>
                                        <p:tgtEl>
                                          <p:spTgt spid="133126">
                                            <p:txEl>
                                              <p:pRg st="1" end="1"/>
                                            </p:txEl>
                                          </p:spTgt>
                                        </p:tgtEl>
                                        <p:attrNameLst>
                                          <p:attrName/>
                                        </p:attrNameLst>
                                      </p:cBhvr>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P spid="13312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p:txBody>
          <a:bodyPr>
            <a:normAutofit/>
          </a:bodyPr>
          <a:lstStyle/>
          <a:p>
            <a:pPr eaLnBrk="1" hangingPunct="1"/>
            <a:r>
              <a:rPr lang="en-US" altLang="zh-CN" sz="4000"/>
              <a:t>Performance milestones in microprocessor</a:t>
            </a:r>
          </a:p>
        </p:txBody>
      </p:sp>
      <p:pic>
        <p:nvPicPr>
          <p:cNvPr id="72707" name="Picture 3"/>
          <p:cNvPicPr>
            <a:picLocks noGrp="1" noChangeAspect="1" noChangeArrowheads="1"/>
          </p:cNvPicPr>
          <p:nvPr>
            <p:ph idx="1"/>
          </p:nvPr>
        </p:nvPicPr>
        <p:blipFill>
          <a:blip r:embed="rId2"/>
          <a:stretch>
            <a:fillRect/>
          </a:stretch>
        </p:blipFill>
        <p:spPr>
          <a:xfrm>
            <a:off x="720455" y="1268760"/>
            <a:ext cx="10920161" cy="4824536"/>
          </a:xfrm>
          <a:noFill/>
        </p:spPr>
      </p:pic>
    </p:spTree>
  </p:cSld>
  <p:clrMapOvr>
    <a:masterClrMapping/>
  </p:clrMapOvr>
  <p:transition spd="slow">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a:xfrm>
            <a:off x="1847850" y="116632"/>
            <a:ext cx="7481887" cy="654050"/>
          </a:xfrm>
        </p:spPr>
        <p:txBody>
          <a:bodyPr>
            <a:normAutofit fontScale="90000"/>
          </a:bodyPr>
          <a:lstStyle/>
          <a:p>
            <a:pPr eaLnBrk="1" hangingPunct="1"/>
            <a:r>
              <a:rPr lang="en-US" altLang="zh-CN" dirty="0" smtClean="0"/>
              <a:t>Challenges for IC </a:t>
            </a:r>
            <a:r>
              <a:rPr lang="en-US" altLang="zh-CN" dirty="0" err="1" smtClean="0"/>
              <a:t>Tecnology</a:t>
            </a:r>
            <a:endParaRPr lang="en-US" altLang="zh-CN" dirty="0" smtClean="0"/>
          </a:p>
        </p:txBody>
      </p:sp>
      <p:sp>
        <p:nvSpPr>
          <p:cNvPr id="73731" name="Rectangle 3"/>
          <p:cNvSpPr>
            <a:spLocks noGrp="1" noRot="1" noChangeArrowheads="1"/>
          </p:cNvSpPr>
          <p:nvPr>
            <p:ph idx="1"/>
          </p:nvPr>
        </p:nvSpPr>
        <p:spPr>
          <a:xfrm>
            <a:off x="1271464" y="1219200"/>
            <a:ext cx="10441160" cy="4567238"/>
          </a:xfrm>
        </p:spPr>
        <p:txBody>
          <a:bodyPr/>
          <a:lstStyle/>
          <a:p>
            <a:pPr eaLnBrk="1" hangingPunct="1">
              <a:lnSpc>
                <a:spcPct val="90000"/>
              </a:lnSpc>
            </a:pPr>
            <a:r>
              <a:rPr lang="en-US" altLang="zh-CN" sz="2800" dirty="0">
                <a:latin typeface="Comic Sans MS" pitchFamily="66" charset="0"/>
              </a:rPr>
              <a:t>IC characteristic:  </a:t>
            </a:r>
            <a:r>
              <a:rPr lang="en-US" altLang="zh-CN" sz="2800" dirty="0">
                <a:solidFill>
                  <a:srgbClr val="0000FF"/>
                </a:solidFill>
                <a:latin typeface="Comic Sans MS" pitchFamily="66" charset="0"/>
              </a:rPr>
              <a:t>feature size(</a:t>
            </a:r>
            <a:r>
              <a:rPr lang="zh-CN" altLang="en-US" sz="2800" dirty="0">
                <a:solidFill>
                  <a:srgbClr val="0000FF"/>
                </a:solidFill>
                <a:latin typeface="Comic Sans MS" pitchFamily="66" charset="0"/>
              </a:rPr>
              <a:t>特征尺寸）</a:t>
            </a:r>
            <a:endParaRPr lang="zh-CN" altLang="en-US" dirty="0" smtClean="0">
              <a:latin typeface="Comic Sans MS" pitchFamily="66" charset="0"/>
            </a:endParaRPr>
          </a:p>
          <a:p>
            <a:pPr lvl="1" eaLnBrk="1" hangingPunct="1">
              <a:lnSpc>
                <a:spcPct val="90000"/>
              </a:lnSpc>
            </a:pPr>
            <a:r>
              <a:rPr lang="en-US" altLang="zh-CN" sz="2400" dirty="0">
                <a:latin typeface="Comic Sans MS" pitchFamily="66" charset="0"/>
              </a:rPr>
              <a:t>10</a:t>
            </a:r>
            <a:r>
              <a:rPr lang="en-US" altLang="zh-CN" sz="2400" dirty="0">
                <a:latin typeface="Comic Sans MS" pitchFamily="66" charset="0"/>
                <a:sym typeface="Symbol" pitchFamily="18" charset="2"/>
              </a:rPr>
              <a:t> microns in 1971 </a:t>
            </a:r>
            <a:r>
              <a:rPr lang="en-US" altLang="zh-CN" sz="2400" b="1" dirty="0">
                <a:solidFill>
                  <a:srgbClr val="000000"/>
                </a:solidFill>
                <a:latin typeface="Comic Sans MS" pitchFamily="66" charset="0"/>
                <a:sym typeface="Symbol" pitchFamily="18" charset="2"/>
              </a:rPr>
              <a:t>  </a:t>
            </a:r>
            <a:r>
              <a:rPr lang="en-US" altLang="zh-CN" sz="2400" dirty="0" err="1">
                <a:solidFill>
                  <a:srgbClr val="000000"/>
                </a:solidFill>
                <a:latin typeface="Comic Sans MS" pitchFamily="66" charset="0"/>
                <a:sym typeface="Symbol" pitchFamily="18" charset="2"/>
              </a:rPr>
              <a:t>0.18microns</a:t>
            </a:r>
            <a:r>
              <a:rPr lang="en-US" altLang="zh-CN" sz="2400" dirty="0">
                <a:solidFill>
                  <a:srgbClr val="000000"/>
                </a:solidFill>
                <a:latin typeface="Comic Sans MS" pitchFamily="66" charset="0"/>
                <a:sym typeface="Symbol" pitchFamily="18" charset="2"/>
              </a:rPr>
              <a:t> in 2001</a:t>
            </a:r>
          </a:p>
          <a:p>
            <a:pPr lvl="1" eaLnBrk="1" hangingPunct="1">
              <a:lnSpc>
                <a:spcPct val="90000"/>
              </a:lnSpc>
            </a:pPr>
            <a:r>
              <a:rPr lang="en-US" altLang="zh-CN" sz="2400" dirty="0">
                <a:latin typeface="Comic Sans MS" pitchFamily="66" charset="0"/>
                <a:sym typeface="Wingdings" pitchFamily="2" charset="2"/>
              </a:rPr>
              <a:t></a:t>
            </a:r>
            <a:r>
              <a:rPr lang="en-US" altLang="zh-CN" sz="2400" dirty="0">
                <a:latin typeface="Comic Sans MS" pitchFamily="66" charset="0"/>
                <a:sym typeface="Symbol" pitchFamily="18" charset="2"/>
              </a:rPr>
              <a:t>  0.09 microns </a:t>
            </a:r>
            <a:r>
              <a:rPr lang="en-US" altLang="zh-CN" sz="2400" dirty="0">
                <a:solidFill>
                  <a:srgbClr val="000000"/>
                </a:solidFill>
                <a:latin typeface="Comic Sans MS" pitchFamily="66" charset="0"/>
                <a:sym typeface="Symbol" pitchFamily="18" charset="2"/>
              </a:rPr>
              <a:t> in 2006 </a:t>
            </a:r>
            <a:r>
              <a:rPr lang="en-US" altLang="zh-CN" sz="2400" dirty="0">
                <a:solidFill>
                  <a:srgbClr val="000000"/>
                </a:solidFill>
                <a:latin typeface="Comic Sans MS" pitchFamily="66" charset="0"/>
                <a:sym typeface="Wingdings" pitchFamily="2" charset="2"/>
              </a:rPr>
              <a:t> 0.032 microns in 2011</a:t>
            </a:r>
          </a:p>
          <a:p>
            <a:pPr lvl="1" eaLnBrk="1" hangingPunct="1">
              <a:lnSpc>
                <a:spcPct val="90000"/>
              </a:lnSpc>
            </a:pPr>
            <a:r>
              <a:rPr lang="en-US" altLang="zh-CN" sz="2400" dirty="0">
                <a:solidFill>
                  <a:srgbClr val="000000"/>
                </a:solidFill>
                <a:latin typeface="Comic Sans MS" pitchFamily="66" charset="0"/>
                <a:sym typeface="Wingdings" pitchFamily="2" charset="2"/>
              </a:rPr>
              <a:t>7nm is under way.</a:t>
            </a:r>
          </a:p>
          <a:p>
            <a:pPr lvl="1" eaLnBrk="1" hangingPunct="1">
              <a:lnSpc>
                <a:spcPct val="90000"/>
              </a:lnSpc>
            </a:pPr>
            <a:r>
              <a:rPr lang="en-US" altLang="zh-CN" sz="2400" dirty="0">
                <a:solidFill>
                  <a:schemeClr val="hlink"/>
                </a:solidFill>
                <a:latin typeface="Comic Sans MS" pitchFamily="66" charset="0"/>
                <a:sym typeface="Wingdings" pitchFamily="2" charset="2"/>
              </a:rPr>
              <a:t>Rule of thumb:</a:t>
            </a:r>
            <a:r>
              <a:rPr lang="en-US" altLang="zh-CN" sz="2400" dirty="0">
                <a:solidFill>
                  <a:srgbClr val="000000"/>
                </a:solidFill>
                <a:latin typeface="Comic Sans MS" pitchFamily="66" charset="0"/>
                <a:sym typeface="Wingdings" pitchFamily="2" charset="2"/>
              </a:rPr>
              <a:t>  transistor </a:t>
            </a:r>
            <a:r>
              <a:rPr lang="en-US" altLang="zh-CN" sz="2400" dirty="0" err="1">
                <a:solidFill>
                  <a:srgbClr val="000000"/>
                </a:solidFill>
                <a:latin typeface="Comic Sans MS" pitchFamily="66" charset="0"/>
                <a:sym typeface="Wingdings" pitchFamily="2" charset="2"/>
              </a:rPr>
              <a:t>perf</a:t>
            </a:r>
            <a:r>
              <a:rPr lang="en-US" altLang="zh-CN" sz="2400" dirty="0">
                <a:solidFill>
                  <a:srgbClr val="000000"/>
                </a:solidFill>
                <a:latin typeface="Comic Sans MS" pitchFamily="66" charset="0"/>
                <a:sym typeface="Wingdings" pitchFamily="2" charset="2"/>
              </a:rPr>
              <a:t>. Improves linearly with decreasing feature size.</a:t>
            </a:r>
            <a:r>
              <a:rPr lang="en-US" altLang="zh-CN" sz="2400" dirty="0">
                <a:solidFill>
                  <a:srgbClr val="000000"/>
                </a:solidFill>
                <a:latin typeface="Comic Sans MS" pitchFamily="66" charset="0"/>
                <a:sym typeface="Symbol" pitchFamily="18" charset="2"/>
              </a:rPr>
              <a:t>                        </a:t>
            </a:r>
          </a:p>
          <a:p>
            <a:pPr eaLnBrk="1" hangingPunct="1">
              <a:lnSpc>
                <a:spcPct val="90000"/>
              </a:lnSpc>
            </a:pPr>
            <a:r>
              <a:rPr lang="en-US" altLang="zh-CN" sz="2800" dirty="0">
                <a:solidFill>
                  <a:srgbClr val="000000"/>
                </a:solidFill>
                <a:latin typeface="Comic Sans MS" pitchFamily="66" charset="0"/>
                <a:sym typeface="Symbol" pitchFamily="18" charset="2"/>
              </a:rPr>
              <a:t>IC density improvement is both opportunity and Challenge:</a:t>
            </a:r>
          </a:p>
          <a:p>
            <a:pPr lvl="1" eaLnBrk="1" hangingPunct="1">
              <a:lnSpc>
                <a:spcPct val="90000"/>
              </a:lnSpc>
            </a:pPr>
            <a:r>
              <a:rPr lang="en-US" altLang="zh-CN" sz="2400" dirty="0">
                <a:solidFill>
                  <a:srgbClr val="FF3300"/>
                </a:solidFill>
                <a:latin typeface="Comic Sans MS" pitchFamily="66" charset="0"/>
                <a:sym typeface="Symbol" pitchFamily="18" charset="2"/>
              </a:rPr>
              <a:t>signal delay</a:t>
            </a:r>
            <a:r>
              <a:rPr lang="en-US" altLang="zh-CN" sz="2400" dirty="0">
                <a:solidFill>
                  <a:srgbClr val="000000"/>
                </a:solidFill>
                <a:latin typeface="Comic Sans MS" pitchFamily="66" charset="0"/>
                <a:sym typeface="Symbol" pitchFamily="18" charset="2"/>
              </a:rPr>
              <a:t> for a wire increase in proportion to the product of its resistance and capacitance.</a:t>
            </a:r>
          </a:p>
          <a:p>
            <a:pPr eaLnBrk="1" hangingPunct="1">
              <a:lnSpc>
                <a:spcPct val="90000"/>
              </a:lnSpc>
            </a:pPr>
            <a:r>
              <a:rPr lang="en-US" altLang="zh-CN" sz="2800" dirty="0">
                <a:solidFill>
                  <a:srgbClr val="0000FF"/>
                </a:solidFill>
                <a:latin typeface="Comic Sans MS" pitchFamily="66" charset="0"/>
                <a:sym typeface="Symbol" pitchFamily="18" charset="2"/>
              </a:rPr>
              <a:t>Wire delay---major design limitation</a:t>
            </a:r>
          </a:p>
        </p:txBody>
      </p:sp>
    </p:spTree>
  </p:cSld>
  <p:clrMapOvr>
    <a:masterClrMapping/>
  </p:clrMapOvr>
  <p:transition spd="slow">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Bad prediction with big guy</a:t>
            </a:r>
            <a:endParaRPr lang="zh-CN" altLang="en-US" dirty="0">
              <a:solidFill>
                <a:srgbClr val="FF0000"/>
              </a:solidFill>
            </a:endParaRPr>
          </a:p>
        </p:txBody>
      </p:sp>
      <p:sp>
        <p:nvSpPr>
          <p:cNvPr id="3" name="内容占位符 2"/>
          <p:cNvSpPr>
            <a:spLocks noGrp="1"/>
          </p:cNvSpPr>
          <p:nvPr>
            <p:ph idx="1"/>
          </p:nvPr>
        </p:nvSpPr>
        <p:spPr>
          <a:xfrm>
            <a:off x="1055441" y="1125539"/>
            <a:ext cx="10009112" cy="4795837"/>
          </a:xfrm>
        </p:spPr>
        <p:txBody>
          <a:bodyPr/>
          <a:lstStyle/>
          <a:p>
            <a:r>
              <a:rPr lang="en-US" dirty="0" smtClean="0"/>
              <a:t>“There is no reason anyone would want a computer in their home.” </a:t>
            </a:r>
            <a:br>
              <a:rPr lang="en-US" dirty="0" smtClean="0"/>
            </a:br>
            <a:endParaRPr lang="en-US" dirty="0" smtClean="0"/>
          </a:p>
          <a:p>
            <a:pPr lvl="2">
              <a:buNone/>
            </a:pPr>
            <a:r>
              <a:rPr lang="en-US" dirty="0" smtClean="0"/>
              <a:t>--Ken Olson, president, </a:t>
            </a:r>
          </a:p>
          <a:p>
            <a:pPr lvl="2">
              <a:buNone/>
            </a:pPr>
            <a:r>
              <a:rPr lang="en-US" dirty="0" smtClean="0"/>
              <a:t>Chairman and founder of Digital Equipment Corp., 1977</a:t>
            </a:r>
          </a:p>
          <a:p>
            <a:pPr lvl="2">
              <a:buNone/>
            </a:pPr>
            <a:endParaRPr lang="en-US" altLang="zh-CN" dirty="0" smtClean="0"/>
          </a:p>
          <a:p>
            <a:pPr>
              <a:buNone/>
            </a:pPr>
            <a:endParaRPr lang="zh-CN" altLang="en-US" dirty="0"/>
          </a:p>
        </p:txBody>
      </p:sp>
    </p:spTree>
  </p:cSld>
  <p:clrMapOvr>
    <a:masterClrMapping/>
  </p:clrMapOvr>
  <p:transition spd="slow">
    <p:pull dir="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Rot="1" noChangeArrowheads="1"/>
          </p:cNvSpPr>
          <p:nvPr>
            <p:ph type="title"/>
          </p:nvPr>
        </p:nvSpPr>
        <p:spPr>
          <a:xfrm>
            <a:off x="2855913" y="0"/>
            <a:ext cx="7561262" cy="719138"/>
          </a:xfrm>
        </p:spPr>
        <p:txBody>
          <a:bodyPr>
            <a:normAutofit fontScale="90000"/>
          </a:bodyPr>
          <a:lstStyle/>
          <a:p>
            <a:pPr eaLnBrk="1" hangingPunct="1"/>
            <a:r>
              <a:rPr lang="en-US" altLang="zh-CN" smtClean="0"/>
              <a:t>Topics in Chapter</a:t>
            </a:r>
          </a:p>
        </p:txBody>
      </p:sp>
      <p:sp>
        <p:nvSpPr>
          <p:cNvPr id="23556" name="Rectangle 3"/>
          <p:cNvSpPr>
            <a:spLocks noGrp="1" noRot="1" noChangeArrowheads="1"/>
          </p:cNvSpPr>
          <p:nvPr>
            <p:ph idx="1"/>
          </p:nvPr>
        </p:nvSpPr>
        <p:spPr>
          <a:xfrm>
            <a:off x="1809720" y="928670"/>
            <a:ext cx="8534400" cy="5199062"/>
          </a:xfrm>
        </p:spPr>
        <p:txBody>
          <a:bodyPr>
            <a:normAutofit/>
          </a:bodyPr>
          <a:lstStyle/>
          <a:p>
            <a:pPr eaLnBrk="1" hangingPunct="1">
              <a:lnSpc>
                <a:spcPct val="90000"/>
              </a:lnSpc>
              <a:buFont typeface="Wingdings" pitchFamily="2" charset="2"/>
              <a:buNone/>
            </a:pPr>
            <a:r>
              <a:rPr lang="en-US" altLang="zh-CN" sz="2800" dirty="0">
                <a:solidFill>
                  <a:schemeClr val="bg2"/>
                </a:solidFill>
                <a:latin typeface="Comic Sans MS" pitchFamily="66" charset="0"/>
              </a:rPr>
              <a:t>1.1  Introduction</a:t>
            </a:r>
          </a:p>
          <a:p>
            <a:pPr eaLnBrk="1" hangingPunct="1">
              <a:lnSpc>
                <a:spcPct val="90000"/>
              </a:lnSpc>
              <a:buFont typeface="Wingdings" pitchFamily="2" charset="2"/>
              <a:buNone/>
            </a:pPr>
            <a:r>
              <a:rPr lang="en-US" altLang="zh-CN" sz="2800" dirty="0">
                <a:solidFill>
                  <a:srgbClr val="3333FF"/>
                </a:solidFill>
                <a:latin typeface="Comic Sans MS" pitchFamily="66" charset="0"/>
              </a:rPr>
              <a:t>1.2  Classes of computers</a:t>
            </a:r>
          </a:p>
          <a:p>
            <a:pPr eaLnBrk="1" hangingPunct="1">
              <a:lnSpc>
                <a:spcPct val="90000"/>
              </a:lnSpc>
              <a:buFont typeface="Wingdings" pitchFamily="2" charset="2"/>
              <a:buNone/>
            </a:pPr>
            <a:r>
              <a:rPr lang="en-US" altLang="zh-CN" sz="2800" dirty="0">
                <a:solidFill>
                  <a:schemeClr val="bg2"/>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bg2"/>
                </a:solidFill>
                <a:latin typeface="Comic Sans MS" pitchFamily="66" charset="0"/>
              </a:rPr>
              <a:t>1.4  Trends in Technology</a:t>
            </a:r>
          </a:p>
          <a:p>
            <a:pPr eaLnBrk="1" hangingPunct="1">
              <a:lnSpc>
                <a:spcPct val="90000"/>
              </a:lnSpc>
              <a:buFont typeface="Wingdings" pitchFamily="2" charset="2"/>
              <a:buNone/>
            </a:pPr>
            <a:r>
              <a:rPr lang="en-US" altLang="zh-CN" sz="2800" dirty="0">
                <a:solidFill>
                  <a:schemeClr val="bg2"/>
                </a:solidFill>
                <a:latin typeface="Comic Sans MS" pitchFamily="66" charset="0"/>
              </a:rPr>
              <a:t>1.5  Trends in power in Integrated circuits</a:t>
            </a:r>
          </a:p>
          <a:p>
            <a:pPr eaLnBrk="1" hangingPunct="1">
              <a:lnSpc>
                <a:spcPct val="90000"/>
              </a:lnSpc>
              <a:buFont typeface="Wingdings" pitchFamily="2" charset="2"/>
              <a:buNone/>
            </a:pPr>
            <a:r>
              <a:rPr lang="en-US" altLang="zh-CN" sz="2800" dirty="0">
                <a:solidFill>
                  <a:schemeClr val="bg2"/>
                </a:solidFill>
                <a:latin typeface="Comic Sans MS" pitchFamily="66" charset="0"/>
              </a:rPr>
              <a:t>1.6  Trends in Cost</a:t>
            </a:r>
          </a:p>
          <a:p>
            <a:pPr eaLnBrk="1" hangingPunct="1">
              <a:lnSpc>
                <a:spcPct val="90000"/>
              </a:lnSpc>
              <a:buFont typeface="Wingdings" pitchFamily="2" charset="2"/>
              <a:buNone/>
            </a:pPr>
            <a:r>
              <a:rPr lang="en-US" altLang="zh-CN" sz="2800" dirty="0">
                <a:solidFill>
                  <a:schemeClr val="bg2"/>
                </a:solidFill>
                <a:latin typeface="Comic Sans MS" pitchFamily="66" charset="0"/>
              </a:rPr>
              <a:t>1.7  Dependability</a:t>
            </a:r>
          </a:p>
          <a:p>
            <a:pPr eaLnBrk="1" hangingPunct="1">
              <a:lnSpc>
                <a:spcPct val="90000"/>
              </a:lnSpc>
              <a:buFont typeface="Wingdings" pitchFamily="2" charset="2"/>
              <a:buNone/>
            </a:pPr>
            <a:r>
              <a:rPr lang="en-US" altLang="zh-CN" sz="2800" dirty="0">
                <a:solidFill>
                  <a:schemeClr val="bg2"/>
                </a:solidFill>
                <a:latin typeface="Comic Sans MS" pitchFamily="66" charset="0"/>
              </a:rPr>
              <a:t>1.8  Measuring, Reporting and </a:t>
            </a:r>
            <a:r>
              <a:rPr lang="en-US" altLang="zh-CN" sz="2800" dirty="0" err="1">
                <a:solidFill>
                  <a:schemeClr val="bg2"/>
                </a:solidFill>
                <a:latin typeface="Comic Sans MS" pitchFamily="66" charset="0"/>
              </a:rPr>
              <a:t>summerizing</a:t>
            </a:r>
            <a:r>
              <a:rPr lang="en-US" altLang="zh-CN" sz="2800" dirty="0">
                <a:solidFill>
                  <a:schemeClr val="bg2"/>
                </a:solidFill>
                <a:latin typeface="Comic Sans MS" pitchFamily="66" charset="0"/>
              </a:rPr>
              <a:t> </a:t>
            </a:r>
            <a:r>
              <a:rPr lang="en-US" altLang="zh-CN" sz="2800" dirty="0" err="1">
                <a:solidFill>
                  <a:schemeClr val="bg2"/>
                </a:solidFill>
                <a:latin typeface="Comic Sans MS" pitchFamily="66" charset="0"/>
              </a:rPr>
              <a:t>Perf</a:t>
            </a:r>
            <a:r>
              <a:rPr lang="en-US" altLang="zh-CN" sz="2800" dirty="0">
                <a:solidFill>
                  <a:schemeClr val="bg2"/>
                </a:solidFill>
                <a:latin typeface="Comic Sans MS" pitchFamily="66" charset="0"/>
              </a:rPr>
              <a:t>.</a:t>
            </a:r>
          </a:p>
          <a:p>
            <a:pPr eaLnBrk="1" hangingPunct="1">
              <a:lnSpc>
                <a:spcPct val="90000"/>
              </a:lnSpc>
              <a:buFont typeface="Wingdings" pitchFamily="2" charset="2"/>
              <a:buNone/>
            </a:pPr>
            <a:r>
              <a:rPr lang="en-US" altLang="zh-CN" sz="2800" dirty="0">
                <a:solidFill>
                  <a:schemeClr val="bg2"/>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solidFill>
                  <a:schemeClr val="bg2"/>
                </a:solidFill>
                <a:latin typeface="Comic Sans MS" pitchFamily="66" charset="0"/>
              </a:rPr>
              <a:t>1.10 Putting it altogether</a:t>
            </a:r>
          </a:p>
        </p:txBody>
      </p:sp>
    </p:spTree>
  </p:cSld>
  <p:clrMapOvr>
    <a:masterClrMapping/>
  </p:clrMapOvr>
  <p:transition spd="slow">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2063552" y="34506"/>
            <a:ext cx="7561262" cy="719138"/>
          </a:xfrm>
        </p:spPr>
        <p:txBody>
          <a:bodyPr>
            <a:normAutofit fontScale="90000"/>
          </a:bodyPr>
          <a:lstStyle/>
          <a:p>
            <a:pPr eaLnBrk="1" hangingPunct="1"/>
            <a:r>
              <a:rPr lang="en-US" altLang="zh-CN" dirty="0" smtClean="0"/>
              <a:t>Topics in Chapter</a:t>
            </a:r>
          </a:p>
        </p:txBody>
      </p:sp>
      <p:sp>
        <p:nvSpPr>
          <p:cNvPr id="74755" name="Rectangle 3"/>
          <p:cNvSpPr>
            <a:spLocks noGrp="1" noRot="1" noChangeArrowheads="1"/>
          </p:cNvSpPr>
          <p:nvPr>
            <p:ph idx="1"/>
          </p:nvPr>
        </p:nvSpPr>
        <p:spPr>
          <a:xfrm>
            <a:off x="1271464" y="914400"/>
            <a:ext cx="9721080" cy="5410200"/>
          </a:xfrm>
        </p:spPr>
        <p:txBody>
          <a:bodyPr>
            <a:normAutofit/>
          </a:bodyPr>
          <a:lstStyle/>
          <a:p>
            <a:pPr eaLnBrk="1" hangingPunct="1">
              <a:lnSpc>
                <a:spcPct val="90000"/>
              </a:lnSpc>
              <a:buFont typeface="Wingdings" pitchFamily="2" charset="2"/>
              <a:buNone/>
            </a:pPr>
            <a:r>
              <a:rPr lang="en-US" altLang="zh-CN" sz="2800" dirty="0">
                <a:solidFill>
                  <a:schemeClr val="folHlink"/>
                </a:solidFill>
                <a:latin typeface="Comic Sans MS"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1.4  Trends in Technology</a:t>
            </a:r>
          </a:p>
          <a:p>
            <a:pPr eaLnBrk="1" hangingPunct="1">
              <a:lnSpc>
                <a:spcPct val="90000"/>
              </a:lnSpc>
              <a:buFont typeface="Wingdings" pitchFamily="2" charset="2"/>
              <a:buNone/>
            </a:pPr>
            <a:r>
              <a:rPr lang="en-US" altLang="zh-CN" sz="2800" dirty="0">
                <a:solidFill>
                  <a:srgbClr val="0000FF"/>
                </a:solidFill>
                <a:latin typeface="Comic Sans MS" pitchFamily="66" charset="0"/>
              </a:rPr>
              <a:t>1.5  Trends in power and Energy in Integrated circuits</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1.6  Trends in Cost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1.7  Dependability</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1.8  Measuring, Reporting and </a:t>
            </a:r>
            <a:r>
              <a:rPr lang="en-US" altLang="zh-CN" sz="2800" dirty="0" err="1">
                <a:solidFill>
                  <a:schemeClr val="folHlink"/>
                </a:solidFill>
                <a:latin typeface="Comic Sans MS" pitchFamily="66" charset="0"/>
              </a:rPr>
              <a:t>summerizing</a:t>
            </a:r>
            <a:r>
              <a:rPr lang="en-US" altLang="zh-CN" sz="2800" dirty="0">
                <a:solidFill>
                  <a:schemeClr val="folHlink"/>
                </a:solidFill>
                <a:latin typeface="Comic Sans MS" pitchFamily="66" charset="0"/>
              </a:rPr>
              <a:t> Perf.</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1.10 Putting it altogether</a:t>
            </a:r>
            <a:endParaRPr lang="en-US" altLang="zh-CN" sz="2800" dirty="0">
              <a:solidFill>
                <a:schemeClr val="folHlink"/>
              </a:solidFill>
            </a:endParaRPr>
          </a:p>
        </p:txBody>
      </p:sp>
    </p:spTree>
  </p:cSld>
  <p:clrMapOvr>
    <a:masterClrMapping/>
  </p:clrMapOvr>
  <p:transition spd="slow">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lstStyle/>
          <a:p>
            <a:pPr eaLnBrk="1" hangingPunct="1"/>
            <a:r>
              <a:rPr lang="en-US" altLang="zh-CN" smtClean="0"/>
              <a:t>Trends in Power</a:t>
            </a:r>
          </a:p>
        </p:txBody>
      </p:sp>
      <p:sp>
        <p:nvSpPr>
          <p:cNvPr id="75779" name="Rectangle 3"/>
          <p:cNvSpPr>
            <a:spLocks noGrp="1" noRot="1" noChangeArrowheads="1"/>
          </p:cNvSpPr>
          <p:nvPr>
            <p:ph idx="1"/>
          </p:nvPr>
        </p:nvSpPr>
        <p:spPr>
          <a:xfrm>
            <a:off x="1343472" y="1125539"/>
            <a:ext cx="10514095" cy="4795837"/>
          </a:xfrm>
        </p:spPr>
        <p:txBody>
          <a:bodyPr/>
          <a:lstStyle/>
          <a:p>
            <a:pPr eaLnBrk="1" hangingPunct="1"/>
            <a:r>
              <a:rPr lang="en-US" altLang="zh-CN" dirty="0" smtClean="0">
                <a:solidFill>
                  <a:srgbClr val="FF3300"/>
                </a:solidFill>
                <a:latin typeface="Comic Sans MS" pitchFamily="66" charset="0"/>
                <a:sym typeface="Symbol" pitchFamily="18" charset="2"/>
              </a:rPr>
              <a:t>Power</a:t>
            </a:r>
            <a:r>
              <a:rPr lang="en-US" altLang="zh-CN" dirty="0" smtClean="0">
                <a:solidFill>
                  <a:srgbClr val="000000"/>
                </a:solidFill>
                <a:latin typeface="Comic Sans MS" pitchFamily="66" charset="0"/>
                <a:sym typeface="Symbol" pitchFamily="18" charset="2"/>
              </a:rPr>
              <a:t> also provide challenges as device scaled</a:t>
            </a:r>
          </a:p>
          <a:p>
            <a:pPr lvl="1" eaLnBrk="1" hangingPunct="1"/>
            <a:r>
              <a:rPr lang="en-US" altLang="zh-CN" dirty="0" smtClean="0">
                <a:solidFill>
                  <a:srgbClr val="000000"/>
                </a:solidFill>
                <a:latin typeface="Comic Sans MS" pitchFamily="66" charset="0"/>
                <a:sym typeface="Symbol" pitchFamily="18" charset="2"/>
              </a:rPr>
              <a:t> first microprocessor: 1/</a:t>
            </a:r>
            <a:r>
              <a:rPr lang="en-US" altLang="zh-CN" dirty="0" err="1" smtClean="0">
                <a:solidFill>
                  <a:srgbClr val="000000"/>
                </a:solidFill>
                <a:latin typeface="Comic Sans MS" pitchFamily="66" charset="0"/>
                <a:sym typeface="Symbol" pitchFamily="18" charset="2"/>
              </a:rPr>
              <a:t>10watt</a:t>
            </a:r>
            <a:r>
              <a:rPr lang="en-US" altLang="zh-CN" dirty="0" smtClean="0">
                <a:solidFill>
                  <a:srgbClr val="000000"/>
                </a:solidFill>
                <a:latin typeface="Comic Sans MS" pitchFamily="66" charset="0"/>
                <a:sym typeface="Symbol" pitchFamily="18" charset="2"/>
              </a:rPr>
              <a:t> --&gt; </a:t>
            </a:r>
          </a:p>
          <a:p>
            <a:pPr lvl="1" eaLnBrk="1" hangingPunct="1">
              <a:buFont typeface="Wingdings" pitchFamily="2" charset="2"/>
              <a:buNone/>
            </a:pPr>
            <a:r>
              <a:rPr lang="en-US" altLang="zh-CN" dirty="0" smtClean="0">
                <a:solidFill>
                  <a:srgbClr val="000000"/>
                </a:solidFill>
                <a:latin typeface="Comic Sans MS" pitchFamily="66" charset="0"/>
                <a:sym typeface="Symbol" pitchFamily="18" charset="2"/>
              </a:rPr>
              <a:t>                      </a:t>
            </a:r>
            <a:r>
              <a:rPr lang="en-US" altLang="zh-CN" dirty="0" err="1" smtClean="0">
                <a:solidFill>
                  <a:srgbClr val="000000"/>
                </a:solidFill>
                <a:latin typeface="Comic Sans MS" pitchFamily="66" charset="0"/>
                <a:sym typeface="Symbol" pitchFamily="18" charset="2"/>
              </a:rPr>
              <a:t>2GHz</a:t>
            </a:r>
            <a:r>
              <a:rPr lang="en-US" altLang="zh-CN" dirty="0" smtClean="0">
                <a:solidFill>
                  <a:srgbClr val="000000"/>
                </a:solidFill>
                <a:latin typeface="Comic Sans MS" pitchFamily="66" charset="0"/>
                <a:sym typeface="Symbol" pitchFamily="18" charset="2"/>
              </a:rPr>
              <a:t> </a:t>
            </a:r>
            <a:r>
              <a:rPr lang="en-US" altLang="zh-CN" dirty="0" err="1" smtClean="0">
                <a:solidFill>
                  <a:srgbClr val="000000"/>
                </a:solidFill>
                <a:latin typeface="Comic Sans MS" pitchFamily="66" charset="0"/>
                <a:sym typeface="Symbol" pitchFamily="18" charset="2"/>
              </a:rPr>
              <a:t>P4</a:t>
            </a:r>
            <a:r>
              <a:rPr lang="en-US" altLang="zh-CN" dirty="0" smtClean="0">
                <a:solidFill>
                  <a:srgbClr val="000000"/>
                </a:solidFill>
                <a:latin typeface="Comic Sans MS" pitchFamily="66" charset="0"/>
                <a:sym typeface="Symbol" pitchFamily="18" charset="2"/>
              </a:rPr>
              <a:t>: </a:t>
            </a:r>
            <a:r>
              <a:rPr lang="en-US" altLang="zh-CN" dirty="0" err="1" smtClean="0">
                <a:solidFill>
                  <a:srgbClr val="000000"/>
                </a:solidFill>
                <a:latin typeface="Comic Sans MS" pitchFamily="66" charset="0"/>
                <a:sym typeface="Symbol" pitchFamily="18" charset="2"/>
              </a:rPr>
              <a:t>135watt</a:t>
            </a:r>
            <a:endParaRPr lang="en-US" altLang="zh-CN" dirty="0" smtClean="0">
              <a:solidFill>
                <a:srgbClr val="000000"/>
              </a:solidFill>
              <a:latin typeface="Comic Sans MS" pitchFamily="66" charset="0"/>
              <a:sym typeface="Symbol" pitchFamily="18" charset="2"/>
            </a:endParaRPr>
          </a:p>
          <a:p>
            <a:pPr eaLnBrk="1" hangingPunct="1"/>
            <a:r>
              <a:rPr lang="en-US" altLang="zh-CN" dirty="0" smtClean="0">
                <a:solidFill>
                  <a:srgbClr val="000000"/>
                </a:solidFill>
                <a:latin typeface="Comic Sans MS" pitchFamily="66" charset="0"/>
                <a:sym typeface="Symbol" pitchFamily="18" charset="2"/>
              </a:rPr>
              <a:t>Challenges:</a:t>
            </a:r>
          </a:p>
          <a:p>
            <a:pPr lvl="1" eaLnBrk="1" hangingPunct="1"/>
            <a:r>
              <a:rPr lang="en-US" altLang="zh-CN" dirty="0" smtClean="0">
                <a:solidFill>
                  <a:srgbClr val="000000"/>
                </a:solidFill>
                <a:latin typeface="Comic Sans MS" pitchFamily="66" charset="0"/>
                <a:sym typeface="Symbol" pitchFamily="18" charset="2"/>
              </a:rPr>
              <a:t>distributing the power</a:t>
            </a:r>
          </a:p>
          <a:p>
            <a:pPr lvl="1" eaLnBrk="1" hangingPunct="1"/>
            <a:r>
              <a:rPr lang="en-US" altLang="zh-CN" dirty="0" smtClean="0">
                <a:solidFill>
                  <a:srgbClr val="000000"/>
                </a:solidFill>
                <a:latin typeface="Comic Sans MS" pitchFamily="66" charset="0"/>
                <a:sym typeface="Symbol" pitchFamily="18" charset="2"/>
              </a:rPr>
              <a:t>removing the heat</a:t>
            </a:r>
          </a:p>
          <a:p>
            <a:pPr lvl="1" eaLnBrk="1" hangingPunct="1"/>
            <a:r>
              <a:rPr lang="en-US" altLang="zh-CN" dirty="0" smtClean="0">
                <a:solidFill>
                  <a:srgbClr val="000000"/>
                </a:solidFill>
                <a:latin typeface="Comic Sans MS" pitchFamily="66" charset="0"/>
                <a:sym typeface="Symbol" pitchFamily="18" charset="2"/>
              </a:rPr>
              <a:t>preventing hot spot</a:t>
            </a:r>
          </a:p>
          <a:p>
            <a:pPr eaLnBrk="1" hangingPunct="1"/>
            <a:endParaRPr lang="en-US" altLang="zh-CN" dirty="0" smtClean="0"/>
          </a:p>
        </p:txBody>
      </p:sp>
    </p:spTree>
  </p:cSld>
  <p:clrMapOvr>
    <a:masterClrMapping/>
  </p:clrMapOvr>
  <p:transition spd="slow">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Techiques</a:t>
            </a:r>
            <a:r>
              <a:rPr lang="en-US" altLang="zh-CN" dirty="0" smtClean="0"/>
              <a:t> to save </a:t>
            </a:r>
            <a:r>
              <a:rPr lang="en-US" altLang="zh-CN" dirty="0" err="1" smtClean="0"/>
              <a:t>engery</a:t>
            </a:r>
            <a:endParaRPr lang="zh-CN" altLang="en-US" dirty="0"/>
          </a:p>
        </p:txBody>
      </p:sp>
      <p:sp>
        <p:nvSpPr>
          <p:cNvPr id="3" name="内容占位符 2"/>
          <p:cNvSpPr>
            <a:spLocks noGrp="1"/>
          </p:cNvSpPr>
          <p:nvPr>
            <p:ph idx="1"/>
          </p:nvPr>
        </p:nvSpPr>
        <p:spPr>
          <a:xfrm>
            <a:off x="1199456" y="1125539"/>
            <a:ext cx="10658111" cy="4795837"/>
          </a:xfrm>
        </p:spPr>
        <p:txBody>
          <a:bodyPr>
            <a:normAutofit fontScale="92500" lnSpcReduction="20000"/>
          </a:bodyPr>
          <a:lstStyle/>
          <a:p>
            <a:r>
              <a:rPr lang="en-US" altLang="zh-CN" sz="3100" dirty="0">
                <a:latin typeface="+mj-lt"/>
                <a:ea typeface="+mj-ea"/>
              </a:rPr>
              <a:t>Do nothing well----stop the clocks when cores are idle.</a:t>
            </a:r>
          </a:p>
          <a:p>
            <a:r>
              <a:rPr lang="en-US" altLang="zh-CN" sz="3100" dirty="0">
                <a:latin typeface="+mj-lt"/>
                <a:ea typeface="+mj-ea"/>
              </a:rPr>
              <a:t>Dynamic Voltage – Frequency Scaling (DVFS)</a:t>
            </a:r>
          </a:p>
          <a:p>
            <a:pPr lvl="1"/>
            <a:r>
              <a:rPr lang="en-US" altLang="zh-CN" sz="3100" dirty="0">
                <a:latin typeface="+mj-lt"/>
                <a:ea typeface="+mj-ea"/>
              </a:rPr>
              <a:t>A few clock frequency and voltages</a:t>
            </a:r>
          </a:p>
          <a:p>
            <a:r>
              <a:rPr lang="en-US" altLang="zh-CN" sz="3100" dirty="0">
                <a:latin typeface="+mj-lt"/>
                <a:ea typeface="+mj-ea"/>
              </a:rPr>
              <a:t>Design for typical case </a:t>
            </a:r>
          </a:p>
          <a:p>
            <a:pPr lvl="1"/>
            <a:r>
              <a:rPr lang="en-US" altLang="zh-CN" sz="3100" dirty="0">
                <a:latin typeface="+mj-lt"/>
                <a:ea typeface="+mj-ea"/>
              </a:rPr>
              <a:t>Lower power modes</a:t>
            </a:r>
            <a:r>
              <a:rPr lang="zh-CN" altLang="en-US" sz="3100" dirty="0">
                <a:latin typeface="+mj-lt"/>
                <a:ea typeface="+mj-ea"/>
              </a:rPr>
              <a:t>（</a:t>
            </a:r>
            <a:r>
              <a:rPr lang="en-US" altLang="zh-CN" sz="3100" dirty="0">
                <a:latin typeface="+mj-lt"/>
                <a:ea typeface="+mj-ea"/>
              </a:rPr>
              <a:t>LPM</a:t>
            </a:r>
            <a:r>
              <a:rPr lang="zh-CN" altLang="en-US" sz="3100" dirty="0">
                <a:latin typeface="+mj-lt"/>
                <a:ea typeface="+mj-ea"/>
              </a:rPr>
              <a:t>）</a:t>
            </a:r>
            <a:r>
              <a:rPr lang="en-US" altLang="zh-CN" sz="3100" dirty="0">
                <a:latin typeface="+mj-lt"/>
                <a:ea typeface="+mj-ea"/>
              </a:rPr>
              <a:t> –save power</a:t>
            </a:r>
          </a:p>
          <a:p>
            <a:pPr lvl="1"/>
            <a:r>
              <a:rPr lang="en-US" altLang="zh-CN" sz="3100" dirty="0">
                <a:latin typeface="+mj-lt"/>
                <a:ea typeface="+mj-ea"/>
              </a:rPr>
              <a:t>Can not  access DRAM or disk when in LPM</a:t>
            </a:r>
          </a:p>
          <a:p>
            <a:r>
              <a:rPr lang="en-US" altLang="zh-CN" sz="3100" dirty="0">
                <a:latin typeface="+mj-lt"/>
                <a:ea typeface="+mj-ea"/>
              </a:rPr>
              <a:t>Overlocking</a:t>
            </a:r>
          </a:p>
          <a:p>
            <a:pPr lvl="1"/>
            <a:r>
              <a:rPr lang="en-US" altLang="zh-CN" sz="3100" dirty="0">
                <a:latin typeface="+mj-lt"/>
                <a:ea typeface="+mj-ea"/>
              </a:rPr>
              <a:t>Turn off all cores but one and run at higher </a:t>
            </a:r>
            <a:r>
              <a:rPr lang="en-US" altLang="zh-CN" sz="3100" dirty="0" err="1">
                <a:latin typeface="+mj-lt"/>
                <a:ea typeface="+mj-ea"/>
              </a:rPr>
              <a:t>clok</a:t>
            </a:r>
            <a:r>
              <a:rPr lang="en-US" altLang="zh-CN" sz="3100" dirty="0">
                <a:latin typeface="+mj-lt"/>
                <a:ea typeface="+mj-ea"/>
              </a:rPr>
              <a:t> rate</a:t>
            </a:r>
            <a:r>
              <a:rPr lang="en-US" altLang="zh-CN" sz="2300" dirty="0">
                <a:latin typeface="+mj-lt"/>
                <a:ea typeface="+mj-ea"/>
              </a:rPr>
              <a:t>.</a:t>
            </a:r>
          </a:p>
          <a:p>
            <a:r>
              <a:rPr lang="en-US" altLang="zh-CN" sz="3100" dirty="0">
                <a:latin typeface="+mj-lt"/>
                <a:ea typeface="+mj-ea"/>
              </a:rPr>
              <a:t>Race-to-halt</a:t>
            </a:r>
          </a:p>
          <a:p>
            <a:pPr lvl="1"/>
            <a:r>
              <a:rPr lang="en-US" altLang="zh-CN" sz="3100" dirty="0">
                <a:latin typeface="+mj-lt"/>
                <a:ea typeface="+mj-ea"/>
              </a:rPr>
              <a:t>Use a faster</a:t>
            </a:r>
            <a:r>
              <a:rPr lang="zh-CN" altLang="en-US" sz="3100" dirty="0">
                <a:latin typeface="+mj-lt"/>
                <a:ea typeface="+mj-ea"/>
              </a:rPr>
              <a:t>， </a:t>
            </a:r>
            <a:r>
              <a:rPr lang="en-US" altLang="zh-CN" sz="3100" dirty="0">
                <a:latin typeface="+mj-lt"/>
                <a:ea typeface="+mj-ea"/>
              </a:rPr>
              <a:t>less energy-efficient processor to allow the rest</a:t>
            </a:r>
            <a:r>
              <a:rPr lang="zh-CN" altLang="en-US" sz="3100" dirty="0">
                <a:latin typeface="+mj-lt"/>
                <a:ea typeface="+mj-ea"/>
              </a:rPr>
              <a:t> </a:t>
            </a:r>
            <a:r>
              <a:rPr lang="en-US" altLang="zh-CN" sz="3100" dirty="0">
                <a:latin typeface="+mj-lt"/>
                <a:ea typeface="+mj-ea"/>
              </a:rPr>
              <a:t>of the system to </a:t>
            </a:r>
            <a:r>
              <a:rPr lang="en-US" altLang="zh-CN" sz="3100" dirty="0" err="1">
                <a:latin typeface="+mj-lt"/>
                <a:ea typeface="+mj-ea"/>
              </a:rPr>
              <a:t>to</a:t>
            </a:r>
            <a:r>
              <a:rPr lang="en-US" altLang="zh-CN" sz="3100" dirty="0">
                <a:latin typeface="+mj-lt"/>
                <a:ea typeface="+mj-ea"/>
              </a:rPr>
              <a:t> into a sleep mode</a:t>
            </a:r>
          </a:p>
          <a:p>
            <a:pPr lvl="1"/>
            <a:endParaRPr lang="en-US" altLang="zh-CN" dirty="0" smtClean="0">
              <a:latin typeface="+mj-lt"/>
              <a:ea typeface="+mj-ea"/>
            </a:endParaRPr>
          </a:p>
          <a:p>
            <a:pPr marL="457200" lvl="1" indent="0">
              <a:buNone/>
            </a:pPr>
            <a:endParaRPr lang="en-US" altLang="zh-CN" dirty="0" smtClean="0"/>
          </a:p>
          <a:p>
            <a:pPr lvl="1"/>
            <a:endParaRPr lang="en-US" altLang="zh-CN" dirty="0"/>
          </a:p>
        </p:txBody>
      </p:sp>
    </p:spTree>
    <p:extLst>
      <p:ext uri="{BB962C8B-B14F-4D97-AF65-F5344CB8AC3E}">
        <p14:creationId xmlns:p14="http://schemas.microsoft.com/office/powerpoint/2010/main" val="1570356724"/>
      </p:ext>
    </p:extLst>
  </p:cSld>
  <p:clrMapOvr>
    <a:masterClrMapping/>
  </p:clrMapOvr>
  <p:transition spd="slow">
    <p:pull dir="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Compare the performance / power</a:t>
            </a:r>
            <a:endParaRPr lang="zh-CN" altLang="en-US" dirty="0"/>
          </a:p>
        </p:txBody>
      </p:sp>
      <p:sp>
        <p:nvSpPr>
          <p:cNvPr id="3" name="内容占位符 2"/>
          <p:cNvSpPr>
            <a:spLocks noGrp="1"/>
          </p:cNvSpPr>
          <p:nvPr>
            <p:ph idx="1"/>
          </p:nvPr>
        </p:nvSpPr>
        <p:spPr/>
        <p:txBody>
          <a:bodyPr/>
          <a:lstStyle/>
          <a:p>
            <a:endParaRPr lang="zh-CN" altLang="en-US"/>
          </a:p>
        </p:txBody>
      </p:sp>
      <p:sp>
        <p:nvSpPr>
          <p:cNvPr id="76804" name="Rectangle 4"/>
          <p:cNvSpPr>
            <a:spLocks noChangeArrowheads="1"/>
          </p:cNvSpPr>
          <p:nvPr/>
        </p:nvSpPr>
        <p:spPr bwMode="auto">
          <a:xfrm>
            <a:off x="6815933" y="771565"/>
            <a:ext cx="4143372" cy="863600"/>
          </a:xfrm>
          <a:prstGeom prst="rect">
            <a:avLst/>
          </a:prstGeom>
          <a:noFill/>
          <a:ln w="9525">
            <a:noFill/>
            <a:miter lim="800000"/>
            <a:headEnd/>
            <a:tailEnd/>
          </a:ln>
        </p:spPr>
        <p:txBody>
          <a:bodyPr lIns="0" tIns="0" rIns="0" bIns="0"/>
          <a:lstStyle/>
          <a:p>
            <a:pPr algn="l"/>
            <a:r>
              <a:rPr lang="en-US" altLang="zh-CN" sz="4000" dirty="0">
                <a:solidFill>
                  <a:srgbClr val="FF3300"/>
                </a:solidFill>
                <a:ea typeface="华文行楷" pitchFamily="2" charset="-122"/>
              </a:rPr>
              <a:t>Pentium</a:t>
            </a:r>
            <a:r>
              <a:rPr lang="en-US" altLang="zh-CN" sz="4000" dirty="0">
                <a:solidFill>
                  <a:srgbClr val="FF3300"/>
                </a:solidFill>
                <a:latin typeface="Verdana" pitchFamily="34" charset="0"/>
                <a:ea typeface="华文行楷" pitchFamily="2" charset="-122"/>
              </a:rPr>
              <a:t>®</a:t>
            </a:r>
            <a:r>
              <a:rPr lang="en-US" altLang="zh-CN" sz="4000" dirty="0">
                <a:solidFill>
                  <a:srgbClr val="FF3300"/>
                </a:solidFill>
                <a:ea typeface="华文行楷" pitchFamily="2" charset="-122"/>
              </a:rPr>
              <a:t> 4 Processor</a:t>
            </a:r>
          </a:p>
        </p:txBody>
      </p:sp>
      <p:pic>
        <p:nvPicPr>
          <p:cNvPr id="76805" name="Picture 5" descr="P4dielow10"/>
          <p:cNvPicPr>
            <a:picLocks noChangeAspect="1" noChangeArrowheads="1"/>
          </p:cNvPicPr>
          <p:nvPr/>
        </p:nvPicPr>
        <p:blipFill>
          <a:blip r:embed="rId2"/>
          <a:srcRect/>
          <a:stretch>
            <a:fillRect/>
          </a:stretch>
        </p:blipFill>
        <p:spPr bwMode="auto">
          <a:xfrm>
            <a:off x="6810381" y="1935960"/>
            <a:ext cx="3030035" cy="3172747"/>
          </a:xfrm>
          <a:prstGeom prst="rect">
            <a:avLst/>
          </a:prstGeom>
          <a:noFill/>
          <a:ln w="9525">
            <a:noFill/>
            <a:miter lim="800000"/>
            <a:headEnd/>
            <a:tailEnd/>
          </a:ln>
        </p:spPr>
      </p:pic>
      <p:sp>
        <p:nvSpPr>
          <p:cNvPr id="76806" name="Text Box 6"/>
          <p:cNvSpPr txBox="1">
            <a:spLocks noChangeArrowheads="1"/>
          </p:cNvSpPr>
          <p:nvPr/>
        </p:nvSpPr>
        <p:spPr bwMode="auto">
          <a:xfrm>
            <a:off x="7107238" y="5164670"/>
            <a:ext cx="3560762" cy="1616075"/>
          </a:xfrm>
          <a:prstGeom prst="rect">
            <a:avLst/>
          </a:prstGeom>
          <a:noFill/>
          <a:ln w="12700">
            <a:noFill/>
            <a:miter lim="800000"/>
            <a:headEnd type="none" w="sm" len="sm"/>
            <a:tailEnd type="none" w="sm" len="sm"/>
          </a:ln>
        </p:spPr>
        <p:txBody>
          <a:bodyPr>
            <a:spAutoFit/>
          </a:bodyPr>
          <a:lstStyle/>
          <a:p>
            <a:pPr algn="l" eaLnBrk="0" hangingPunct="0"/>
            <a:r>
              <a:rPr lang="en-US" altLang="zh-CN" sz="2000" b="1" dirty="0"/>
              <a:t>August 27, 2003</a:t>
            </a:r>
          </a:p>
          <a:p>
            <a:pPr algn="l" eaLnBrk="0" hangingPunct="0"/>
            <a:r>
              <a:rPr lang="en-US" altLang="zh-CN" sz="2000" b="1" dirty="0"/>
              <a:t>@3.2 GHz core</a:t>
            </a:r>
          </a:p>
          <a:p>
            <a:pPr algn="l" eaLnBrk="0" hangingPunct="0"/>
            <a:r>
              <a:rPr lang="en-US" altLang="zh-CN" sz="2000" b="1" dirty="0"/>
              <a:t>55 Million 0.13µ transistors</a:t>
            </a:r>
          </a:p>
          <a:p>
            <a:pPr algn="l" eaLnBrk="0" hangingPunct="0"/>
            <a:r>
              <a:rPr lang="en-US" altLang="zh-CN" sz="2000" b="1" dirty="0"/>
              <a:t>1249 SPECint2000</a:t>
            </a:r>
          </a:p>
          <a:p>
            <a:pPr algn="l" eaLnBrk="0" hangingPunct="0"/>
            <a:endParaRPr lang="en-US" altLang="zh-CN" sz="2000" b="1" dirty="0"/>
          </a:p>
        </p:txBody>
      </p:sp>
      <p:sp>
        <p:nvSpPr>
          <p:cNvPr id="76807" name="Rectangle 7"/>
          <p:cNvSpPr>
            <a:spLocks noChangeArrowheads="1"/>
          </p:cNvSpPr>
          <p:nvPr/>
        </p:nvSpPr>
        <p:spPr bwMode="auto">
          <a:xfrm>
            <a:off x="1502668" y="932660"/>
            <a:ext cx="3843338" cy="863600"/>
          </a:xfrm>
          <a:prstGeom prst="rect">
            <a:avLst/>
          </a:prstGeom>
          <a:noFill/>
          <a:ln w="9525">
            <a:noFill/>
            <a:miter lim="800000"/>
            <a:headEnd/>
            <a:tailEnd/>
          </a:ln>
        </p:spPr>
        <p:txBody>
          <a:bodyPr lIns="92075" tIns="46038" rIns="92075" bIns="46038" anchor="b"/>
          <a:lstStyle/>
          <a:p>
            <a:pPr algn="l"/>
            <a:r>
              <a:rPr lang="en-US" altLang="zh-CN" sz="4100" dirty="0">
                <a:solidFill>
                  <a:srgbClr val="FF3300"/>
                </a:solidFill>
                <a:ea typeface="华文行楷" pitchFamily="2" charset="-122"/>
              </a:rPr>
              <a:t>  386 Processor</a:t>
            </a:r>
          </a:p>
        </p:txBody>
      </p:sp>
      <p:sp>
        <p:nvSpPr>
          <p:cNvPr id="76808" name="Text Box 8"/>
          <p:cNvSpPr txBox="1">
            <a:spLocks noChangeArrowheads="1"/>
          </p:cNvSpPr>
          <p:nvPr/>
        </p:nvSpPr>
        <p:spPr bwMode="auto">
          <a:xfrm>
            <a:off x="1659063" y="5215735"/>
            <a:ext cx="3051175" cy="1616075"/>
          </a:xfrm>
          <a:prstGeom prst="rect">
            <a:avLst/>
          </a:prstGeom>
          <a:noFill/>
          <a:ln w="12700">
            <a:noFill/>
            <a:miter lim="800000"/>
            <a:headEnd type="none" w="sm" len="sm"/>
            <a:tailEnd type="none" w="sm" len="sm"/>
          </a:ln>
        </p:spPr>
        <p:txBody>
          <a:bodyPr wrap="none">
            <a:spAutoFit/>
          </a:bodyPr>
          <a:lstStyle/>
          <a:p>
            <a:pPr algn="r" eaLnBrk="0" hangingPunct="0"/>
            <a:r>
              <a:rPr lang="en-US" altLang="zh-CN" sz="2000" b="1" dirty="0"/>
              <a:t>May 1986</a:t>
            </a:r>
          </a:p>
          <a:p>
            <a:pPr algn="r" eaLnBrk="0" hangingPunct="0"/>
            <a:r>
              <a:rPr lang="en-US" altLang="zh-CN" sz="2000" b="1" dirty="0"/>
              <a:t>@16 MHz core</a:t>
            </a:r>
          </a:p>
          <a:p>
            <a:pPr algn="r" eaLnBrk="0" hangingPunct="0"/>
            <a:r>
              <a:rPr lang="en-US" altLang="zh-CN" sz="2000" b="1" dirty="0"/>
              <a:t>275,000 1.5µ transistors</a:t>
            </a:r>
          </a:p>
          <a:p>
            <a:pPr algn="r" eaLnBrk="0" hangingPunct="0"/>
            <a:r>
              <a:rPr lang="en-US" altLang="zh-CN" sz="2000" b="1" dirty="0"/>
              <a:t>~1.2 </a:t>
            </a:r>
            <a:r>
              <a:rPr lang="en-US" altLang="zh-CN" sz="2000" b="1" dirty="0" err="1"/>
              <a:t>SPECint2000</a:t>
            </a:r>
            <a:endParaRPr lang="en-US" altLang="zh-CN" sz="2000" b="1" dirty="0"/>
          </a:p>
          <a:p>
            <a:pPr algn="r" eaLnBrk="0" hangingPunct="0"/>
            <a:endParaRPr lang="en-US" altLang="zh-CN" sz="2000" b="1" dirty="0"/>
          </a:p>
        </p:txBody>
      </p:sp>
      <p:pic>
        <p:nvPicPr>
          <p:cNvPr id="76809" name="Picture 9" descr="386B"/>
          <p:cNvPicPr>
            <a:picLocks noChangeAspect="1" noChangeArrowheads="1"/>
          </p:cNvPicPr>
          <p:nvPr/>
        </p:nvPicPr>
        <p:blipFill>
          <a:blip r:embed="rId3"/>
          <a:srcRect/>
          <a:stretch>
            <a:fillRect/>
          </a:stretch>
        </p:blipFill>
        <p:spPr bwMode="auto">
          <a:xfrm>
            <a:off x="1703512" y="1935960"/>
            <a:ext cx="2957512" cy="3140075"/>
          </a:xfrm>
          <a:prstGeom prst="rect">
            <a:avLst/>
          </a:prstGeom>
          <a:noFill/>
          <a:ln w="9525">
            <a:noFill/>
            <a:miter lim="800000"/>
            <a:headEnd/>
            <a:tailEnd/>
          </a:ln>
        </p:spPr>
      </p:pic>
      <p:sp>
        <p:nvSpPr>
          <p:cNvPr id="76810" name="Text Box 10"/>
          <p:cNvSpPr txBox="1">
            <a:spLocks noChangeArrowheads="1"/>
          </p:cNvSpPr>
          <p:nvPr/>
        </p:nvSpPr>
        <p:spPr bwMode="auto">
          <a:xfrm>
            <a:off x="5346006" y="5172988"/>
            <a:ext cx="2074863" cy="1920875"/>
          </a:xfrm>
          <a:prstGeom prst="rect">
            <a:avLst/>
          </a:prstGeom>
          <a:noFill/>
          <a:ln w="12700">
            <a:noFill/>
            <a:miter lim="800000"/>
            <a:headEnd type="none" w="sm" len="sm"/>
            <a:tailEnd type="none" w="sm" len="sm"/>
          </a:ln>
        </p:spPr>
        <p:txBody>
          <a:bodyPr>
            <a:spAutoFit/>
          </a:bodyPr>
          <a:lstStyle/>
          <a:p>
            <a:pPr eaLnBrk="0" hangingPunct="0"/>
            <a:r>
              <a:rPr lang="en-US" altLang="zh-CN" sz="2000" b="1" dirty="0"/>
              <a:t>17 Years</a:t>
            </a:r>
          </a:p>
          <a:p>
            <a:pPr eaLnBrk="0" hangingPunct="0"/>
            <a:r>
              <a:rPr lang="en-US" altLang="zh-CN" sz="2000" b="1" dirty="0"/>
              <a:t>200x</a:t>
            </a:r>
          </a:p>
          <a:p>
            <a:pPr eaLnBrk="0" hangingPunct="0"/>
            <a:r>
              <a:rPr lang="en-US" altLang="zh-CN" sz="2000" b="1" dirty="0"/>
              <a:t>200x/11x</a:t>
            </a:r>
          </a:p>
          <a:p>
            <a:pPr eaLnBrk="0" hangingPunct="0"/>
            <a:r>
              <a:rPr lang="en-US" altLang="zh-CN" sz="2000" b="1" dirty="0"/>
              <a:t>1000x</a:t>
            </a:r>
          </a:p>
          <a:p>
            <a:pPr eaLnBrk="0" hangingPunct="0"/>
            <a:endParaRPr lang="en-US" altLang="zh-CN" sz="2000" b="1" dirty="0"/>
          </a:p>
          <a:p>
            <a:pPr eaLnBrk="0" hangingPunct="0"/>
            <a:endParaRPr lang="en-US" altLang="zh-CN" sz="2000" b="1" dirty="0"/>
          </a:p>
        </p:txBody>
      </p:sp>
    </p:spTree>
  </p:cSld>
  <p:clrMapOvr>
    <a:masterClrMapping/>
  </p:clrMapOvr>
  <p:transition spd="slow">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Rot="1" noChangeArrowheads="1"/>
          </p:cNvSpPr>
          <p:nvPr>
            <p:ph type="title"/>
          </p:nvPr>
        </p:nvSpPr>
        <p:spPr/>
        <p:txBody>
          <a:bodyPr/>
          <a:lstStyle/>
          <a:p>
            <a:pPr eaLnBrk="1" hangingPunct="1"/>
            <a:r>
              <a:rPr lang="en-US" altLang="zh-CN" dirty="0" smtClean="0"/>
              <a:t>Power efficiency</a:t>
            </a:r>
            <a:endParaRPr lang="zh-CN" altLang="zh-CN" dirty="0" smtClean="0"/>
          </a:p>
        </p:txBody>
      </p:sp>
      <p:sp>
        <p:nvSpPr>
          <p:cNvPr id="4101" name="Rectangle 3"/>
          <p:cNvSpPr>
            <a:spLocks noGrp="1" noRot="1" noChangeArrowheads="1"/>
          </p:cNvSpPr>
          <p:nvPr>
            <p:ph idx="1"/>
          </p:nvPr>
        </p:nvSpPr>
        <p:spPr/>
        <p:txBody>
          <a:bodyPr/>
          <a:lstStyle/>
          <a:p>
            <a:pPr eaLnBrk="1" hangingPunct="1"/>
            <a:endParaRPr lang="zh-CN" altLang="zh-CN" dirty="0" smtClean="0"/>
          </a:p>
        </p:txBody>
      </p:sp>
      <p:graphicFrame>
        <p:nvGraphicFramePr>
          <p:cNvPr id="4099" name="Object 6"/>
          <p:cNvGraphicFramePr>
            <a:graphicFrameLocks noChangeAspect="1"/>
          </p:cNvGraphicFramePr>
          <p:nvPr>
            <p:extLst>
              <p:ext uri="{D42A27DB-BD31-4B8C-83A1-F6EECF244321}">
                <p14:modId xmlns:p14="http://schemas.microsoft.com/office/powerpoint/2010/main" val="1441297973"/>
              </p:ext>
            </p:extLst>
          </p:nvPr>
        </p:nvGraphicFramePr>
        <p:xfrm>
          <a:off x="841411" y="1371601"/>
          <a:ext cx="4700590" cy="3181352"/>
        </p:xfrm>
        <a:graphic>
          <a:graphicData uri="http://schemas.openxmlformats.org/presentationml/2006/ole">
            <mc:AlternateContent xmlns:mc="http://schemas.openxmlformats.org/markup-compatibility/2006">
              <mc:Choice xmlns:v="urn:schemas-microsoft-com:vml" Requires="v">
                <p:oleObj spid="_x0000_s1068" name="Microsoft Graph 2000 图表" r:id="rId3" imgW="6096000" imgH="4067011" progId="MSGraph.Chart.8">
                  <p:embed followColorScheme="full"/>
                </p:oleObj>
              </mc:Choice>
              <mc:Fallback>
                <p:oleObj name="Microsoft Graph 2000 图表" r:id="rId3" imgW="6096000" imgH="4067011" progId="MSGraph.Chart.8">
                  <p:embed followColorScheme="full"/>
                  <p:pic>
                    <p:nvPicPr>
                      <p:cNvPr id="0" name="Object 6"/>
                      <p:cNvPicPr>
                        <a:picLocks noChangeAspect="1" noChangeArrowheads="1"/>
                      </p:cNvPicPr>
                      <p:nvPr/>
                    </p:nvPicPr>
                    <p:blipFill>
                      <a:blip r:embed="rId4"/>
                      <a:srcRect/>
                      <a:stretch>
                        <a:fillRect/>
                      </a:stretch>
                    </p:blipFill>
                    <p:spPr bwMode="auto">
                      <a:xfrm>
                        <a:off x="841411" y="1371601"/>
                        <a:ext cx="4700590" cy="31813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8" name="Object 9"/>
          <p:cNvGraphicFramePr>
            <a:graphicFrameLocks noChangeAspect="1"/>
          </p:cNvGraphicFramePr>
          <p:nvPr>
            <p:extLst>
              <p:ext uri="{D42A27DB-BD31-4B8C-83A1-F6EECF244321}">
                <p14:modId xmlns:p14="http://schemas.microsoft.com/office/powerpoint/2010/main" val="937727555"/>
              </p:ext>
            </p:extLst>
          </p:nvPr>
        </p:nvGraphicFramePr>
        <p:xfrm>
          <a:off x="6240016" y="1371602"/>
          <a:ext cx="4648200" cy="2997200"/>
        </p:xfrm>
        <a:graphic>
          <a:graphicData uri="http://schemas.openxmlformats.org/presentationml/2006/ole">
            <mc:AlternateContent xmlns:mc="http://schemas.openxmlformats.org/markup-compatibility/2006">
              <mc:Choice xmlns:v="urn:schemas-microsoft-com:vml" Requires="v">
                <p:oleObj spid="_x0000_s1069" name="Microsoft Graph 2000 图表" r:id="rId5" imgW="6096000" imgH="4067011" progId="MSGraph.Chart.8">
                  <p:embed followColorScheme="full"/>
                </p:oleObj>
              </mc:Choice>
              <mc:Fallback>
                <p:oleObj name="Microsoft Graph 2000 图表" r:id="rId5" imgW="6096000" imgH="4067011" progId="MSGraph.Chart.8">
                  <p:embed followColorScheme="full"/>
                  <p:pic>
                    <p:nvPicPr>
                      <p:cNvPr id="0" name="Object 9"/>
                      <p:cNvPicPr>
                        <a:picLocks noChangeAspect="1" noChangeArrowheads="1"/>
                      </p:cNvPicPr>
                      <p:nvPr/>
                    </p:nvPicPr>
                    <p:blipFill>
                      <a:blip r:embed="rId6"/>
                      <a:srcRect/>
                      <a:stretch>
                        <a:fillRect/>
                      </a:stretch>
                    </p:blipFill>
                    <p:spPr bwMode="auto">
                      <a:xfrm>
                        <a:off x="6240016" y="1371602"/>
                        <a:ext cx="4648200" cy="299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 name="Text Box 10"/>
          <p:cNvSpPr txBox="1">
            <a:spLocks noChangeArrowheads="1"/>
          </p:cNvSpPr>
          <p:nvPr/>
        </p:nvSpPr>
        <p:spPr bwMode="auto">
          <a:xfrm>
            <a:off x="7162800" y="4626712"/>
            <a:ext cx="3200400" cy="830997"/>
          </a:xfrm>
          <a:prstGeom prst="rect">
            <a:avLst/>
          </a:prstGeom>
          <a:noFill/>
          <a:ln w="50800" algn="ctr">
            <a:noFill/>
            <a:miter lim="800000"/>
            <a:headEnd/>
            <a:tailEnd/>
          </a:ln>
        </p:spPr>
        <p:txBody>
          <a:bodyPr>
            <a:spAutoFit/>
          </a:bodyPr>
          <a:lstStyle/>
          <a:p>
            <a:pPr eaLnBrk="0" hangingPunct="0">
              <a:spcBef>
                <a:spcPct val="50000"/>
              </a:spcBef>
            </a:pPr>
            <a:r>
              <a:rPr lang="en-US" altLang="zh-CN" sz="2400" dirty="0">
                <a:latin typeface="Verdana" pitchFamily="34" charset="0"/>
              </a:rPr>
              <a:t>Performance scales with area**.5</a:t>
            </a:r>
          </a:p>
        </p:txBody>
      </p:sp>
      <p:sp>
        <p:nvSpPr>
          <p:cNvPr id="141323" name="Text Box 11"/>
          <p:cNvSpPr txBox="1">
            <a:spLocks noChangeArrowheads="1"/>
          </p:cNvSpPr>
          <p:nvPr/>
        </p:nvSpPr>
        <p:spPr bwMode="auto">
          <a:xfrm>
            <a:off x="2362200" y="4572001"/>
            <a:ext cx="3276600" cy="830997"/>
          </a:xfrm>
          <a:prstGeom prst="rect">
            <a:avLst/>
          </a:prstGeom>
          <a:noFill/>
          <a:ln w="50800" algn="ctr">
            <a:noFill/>
            <a:miter lim="800000"/>
            <a:headEnd/>
            <a:tailEnd/>
          </a:ln>
        </p:spPr>
        <p:txBody>
          <a:bodyPr>
            <a:spAutoFit/>
          </a:bodyPr>
          <a:lstStyle/>
          <a:p>
            <a:pPr eaLnBrk="0" hangingPunct="0">
              <a:spcBef>
                <a:spcPct val="50000"/>
              </a:spcBef>
            </a:pPr>
            <a:r>
              <a:rPr lang="en-US" altLang="zh-CN" sz="2400">
                <a:latin typeface="Verdana" pitchFamily="34" charset="0"/>
              </a:rPr>
              <a:t>Power efficiency has dropped</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1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p:txBody>
          <a:bodyPr/>
          <a:lstStyle/>
          <a:p>
            <a:pPr eaLnBrk="1" hangingPunct="1"/>
            <a:r>
              <a:rPr lang="en-US" altLang="zh-CN" smtClean="0"/>
              <a:t>Two concepts</a:t>
            </a:r>
          </a:p>
        </p:txBody>
      </p:sp>
      <p:sp>
        <p:nvSpPr>
          <p:cNvPr id="77827" name="Rectangle 3"/>
          <p:cNvSpPr>
            <a:spLocks noGrp="1" noRot="1" noChangeArrowheads="1"/>
          </p:cNvSpPr>
          <p:nvPr>
            <p:ph idx="1"/>
          </p:nvPr>
        </p:nvSpPr>
        <p:spPr>
          <a:xfrm>
            <a:off x="2095472" y="1142985"/>
            <a:ext cx="8261350" cy="4683125"/>
          </a:xfrm>
        </p:spPr>
        <p:txBody>
          <a:bodyPr>
            <a:normAutofit lnSpcReduction="10000"/>
          </a:bodyPr>
          <a:lstStyle/>
          <a:p>
            <a:pPr eaLnBrk="1" hangingPunct="1"/>
            <a:r>
              <a:rPr lang="en-US" altLang="zh-CN" sz="3200" dirty="0" smtClean="0">
                <a:solidFill>
                  <a:srgbClr val="0000FF"/>
                </a:solidFill>
              </a:rPr>
              <a:t>Dynamic power:</a:t>
            </a:r>
            <a:r>
              <a:rPr lang="en-US" altLang="zh-CN" sz="3200" dirty="0" smtClean="0"/>
              <a:t> power consumption in switching transistors.</a:t>
            </a:r>
          </a:p>
          <a:p>
            <a:pPr lvl="1" eaLnBrk="1" hangingPunct="1"/>
            <a:r>
              <a:rPr lang="en-US" altLang="zh-CN" sz="2800" dirty="0" smtClean="0"/>
              <a:t>Power </a:t>
            </a:r>
            <a:r>
              <a:rPr lang="en-US" altLang="zh-CN" sz="2800" baseline="-25000" dirty="0" smtClean="0"/>
              <a:t>dynamic</a:t>
            </a:r>
            <a:r>
              <a:rPr lang="en-US" altLang="zh-CN" sz="2800" dirty="0" smtClean="0"/>
              <a:t> = ½ *Capacitive load * </a:t>
            </a:r>
            <a:r>
              <a:rPr lang="en-US" altLang="zh-CN" sz="2800" dirty="0" err="1" smtClean="0"/>
              <a:t>Voltage</a:t>
            </a:r>
            <a:r>
              <a:rPr lang="en-US" altLang="zh-CN" sz="2800" baseline="30000" dirty="0" err="1" smtClean="0"/>
              <a:t>2</a:t>
            </a:r>
            <a:r>
              <a:rPr lang="en-US" altLang="zh-CN" sz="2800" dirty="0" smtClean="0"/>
              <a:t> * Frequency switched</a:t>
            </a:r>
          </a:p>
          <a:p>
            <a:pPr lvl="1" eaLnBrk="1" hangingPunct="1"/>
            <a:r>
              <a:rPr lang="en-US" altLang="zh-CN" sz="2800" dirty="0" smtClean="0"/>
              <a:t>Energy </a:t>
            </a:r>
            <a:r>
              <a:rPr lang="en-US" altLang="zh-CN" sz="2800" baseline="-25000" dirty="0" smtClean="0"/>
              <a:t>dynamic</a:t>
            </a:r>
            <a:r>
              <a:rPr lang="en-US" altLang="zh-CN" sz="2800" dirty="0" smtClean="0"/>
              <a:t> = Capacitive load * </a:t>
            </a:r>
            <a:r>
              <a:rPr lang="en-US" altLang="zh-CN" sz="2800" dirty="0" err="1" smtClean="0"/>
              <a:t>Voltage</a:t>
            </a:r>
            <a:r>
              <a:rPr lang="en-US" altLang="zh-CN" sz="2800" baseline="30000" dirty="0" err="1" smtClean="0"/>
              <a:t>2</a:t>
            </a:r>
            <a:r>
              <a:rPr lang="en-US" altLang="zh-CN" sz="2800" dirty="0" smtClean="0"/>
              <a:t> </a:t>
            </a:r>
          </a:p>
          <a:p>
            <a:pPr eaLnBrk="1" hangingPunct="1"/>
            <a:endParaRPr lang="en-US" altLang="zh-CN" sz="3200" dirty="0" smtClean="0">
              <a:solidFill>
                <a:srgbClr val="0000FF"/>
              </a:solidFill>
            </a:endParaRPr>
          </a:p>
          <a:p>
            <a:pPr eaLnBrk="1" hangingPunct="1"/>
            <a:r>
              <a:rPr lang="en-US" altLang="zh-CN" sz="3200" dirty="0" smtClean="0">
                <a:solidFill>
                  <a:srgbClr val="0000FF"/>
                </a:solidFill>
              </a:rPr>
              <a:t>Static power:</a:t>
            </a:r>
            <a:r>
              <a:rPr lang="en-US" altLang="zh-CN" sz="3200" dirty="0" smtClean="0"/>
              <a:t> power consumption when a transistor is off due to power leakage</a:t>
            </a:r>
          </a:p>
          <a:p>
            <a:pPr lvl="1" eaLnBrk="1" hangingPunct="1"/>
            <a:r>
              <a:rPr lang="en-US" altLang="zh-CN" sz="2800" dirty="0" smtClean="0"/>
              <a:t>Power</a:t>
            </a:r>
            <a:r>
              <a:rPr lang="en-US" altLang="zh-CN" sz="2800" baseline="-25000" dirty="0" smtClean="0"/>
              <a:t> static</a:t>
            </a:r>
            <a:r>
              <a:rPr lang="en-US" altLang="zh-CN" sz="2800" dirty="0" smtClean="0"/>
              <a:t> = current static * Voltage</a:t>
            </a:r>
          </a:p>
          <a:p>
            <a:pPr eaLnBrk="1" hangingPunct="1"/>
            <a:endParaRPr lang="en-US" altLang="zh-CN" sz="3200" dirty="0" smtClean="0"/>
          </a:p>
        </p:txBody>
      </p:sp>
    </p:spTree>
  </p:cSld>
  <p:clrMapOvr>
    <a:masterClrMapping/>
  </p:clrMapOvr>
  <p:transition spd="slow">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p:txBody>
          <a:bodyPr/>
          <a:lstStyle/>
          <a:p>
            <a:pPr eaLnBrk="1" hangingPunct="1"/>
            <a:r>
              <a:rPr lang="en-US" altLang="zh-CN" smtClean="0"/>
              <a:t>Rule of Thumb</a:t>
            </a:r>
          </a:p>
        </p:txBody>
      </p:sp>
      <p:sp>
        <p:nvSpPr>
          <p:cNvPr id="78851" name="Rectangle 3"/>
          <p:cNvSpPr>
            <a:spLocks noGrp="1" noRot="1" noChangeArrowheads="1"/>
          </p:cNvSpPr>
          <p:nvPr>
            <p:ph idx="1"/>
          </p:nvPr>
        </p:nvSpPr>
        <p:spPr>
          <a:xfrm>
            <a:off x="839416" y="1412776"/>
            <a:ext cx="10515600" cy="5063271"/>
          </a:xfrm>
        </p:spPr>
        <p:txBody>
          <a:bodyPr/>
          <a:lstStyle/>
          <a:p>
            <a:pPr eaLnBrk="1" hangingPunct="1"/>
            <a:r>
              <a:rPr lang="en-US" altLang="zh-CN" b="1" dirty="0" smtClean="0">
                <a:solidFill>
                  <a:srgbClr val="0000FF"/>
                </a:solidFill>
              </a:rPr>
              <a:t>10% reduction of voltage yields</a:t>
            </a:r>
          </a:p>
          <a:p>
            <a:pPr lvl="1" eaLnBrk="1" hangingPunct="1"/>
            <a:r>
              <a:rPr lang="en-US" altLang="zh-CN" b="1" dirty="0" smtClean="0"/>
              <a:t>10% reduction in frequency</a:t>
            </a:r>
          </a:p>
          <a:p>
            <a:pPr lvl="1" eaLnBrk="1" hangingPunct="1"/>
            <a:r>
              <a:rPr lang="en-US" altLang="zh-CN" b="1" dirty="0" smtClean="0"/>
              <a:t>30% reduction in power</a:t>
            </a:r>
          </a:p>
          <a:p>
            <a:pPr lvl="1" eaLnBrk="1" hangingPunct="1"/>
            <a:r>
              <a:rPr lang="en-US" altLang="zh-CN" b="1" dirty="0" smtClean="0"/>
              <a:t>Less than 10% reduction in performance</a:t>
            </a:r>
          </a:p>
          <a:p>
            <a:pPr eaLnBrk="1" hangingPunct="1"/>
            <a:endParaRPr lang="en-US" altLang="zh-CN" dirty="0" smtClean="0"/>
          </a:p>
        </p:txBody>
      </p:sp>
      <p:graphicFrame>
        <p:nvGraphicFramePr>
          <p:cNvPr id="144388" name="Group 4"/>
          <p:cNvGraphicFramePr>
            <a:graphicFrameLocks noGrp="1"/>
          </p:cNvGraphicFramePr>
          <p:nvPr>
            <p:extLst>
              <p:ext uri="{D42A27DB-BD31-4B8C-83A1-F6EECF244321}">
                <p14:modId xmlns:p14="http://schemas.microsoft.com/office/powerpoint/2010/main" val="4154217912"/>
              </p:ext>
            </p:extLst>
          </p:nvPr>
        </p:nvGraphicFramePr>
        <p:xfrm>
          <a:off x="1775520" y="4079494"/>
          <a:ext cx="8352928" cy="1057763"/>
        </p:xfrm>
        <a:graphic>
          <a:graphicData uri="http://schemas.openxmlformats.org/drawingml/2006/table">
            <a:tbl>
              <a:tblPr/>
              <a:tblGrid>
                <a:gridCol w="2088641"/>
                <a:gridCol w="2088641"/>
                <a:gridCol w="1715436"/>
                <a:gridCol w="2460210"/>
              </a:tblGrid>
              <a:tr h="57606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smtClean="0">
                          <a:ln>
                            <a:noFill/>
                          </a:ln>
                          <a:solidFill>
                            <a:schemeClr val="tx1"/>
                          </a:solidFill>
                          <a:effectLst/>
                          <a:latin typeface="Arial" pitchFamily="34" charset="0"/>
                          <a:ea typeface="宋体" pitchFamily="2" charset="-122"/>
                        </a:rPr>
                        <a:t>Voltage </a:t>
                      </a:r>
                    </a:p>
                  </a:txBody>
                  <a:tcPr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smtClean="0">
                          <a:ln>
                            <a:noFill/>
                          </a:ln>
                          <a:solidFill>
                            <a:schemeClr val="tx1"/>
                          </a:solidFill>
                          <a:effectLst/>
                          <a:latin typeface="Arial" pitchFamily="34" charset="0"/>
                          <a:ea typeface="宋体" pitchFamily="2" charset="-122"/>
                        </a:rPr>
                        <a:t>Frequency</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smtClean="0">
                          <a:ln>
                            <a:noFill/>
                          </a:ln>
                          <a:solidFill>
                            <a:schemeClr val="tx1"/>
                          </a:solidFill>
                          <a:effectLst/>
                          <a:latin typeface="Arial" pitchFamily="34" charset="0"/>
                          <a:ea typeface="宋体" pitchFamily="2" charset="-122"/>
                        </a:rPr>
                        <a:t>Power </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smtClean="0">
                          <a:ln>
                            <a:noFill/>
                          </a:ln>
                          <a:solidFill>
                            <a:schemeClr val="tx1"/>
                          </a:solidFill>
                          <a:effectLst/>
                          <a:latin typeface="Arial" pitchFamily="34" charset="0"/>
                          <a:ea typeface="宋体" pitchFamily="2" charset="-122"/>
                        </a:rPr>
                        <a:t>Performance</a:t>
                      </a:r>
                    </a:p>
                  </a:txBody>
                  <a:tcPr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r>
              <a:tr h="481699">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smtClean="0">
                          <a:ln>
                            <a:noFill/>
                          </a:ln>
                          <a:solidFill>
                            <a:schemeClr val="tx1"/>
                          </a:solidFill>
                          <a:effectLst/>
                          <a:latin typeface="Arial" pitchFamily="34" charset="0"/>
                          <a:ea typeface="宋体" pitchFamily="2" charset="-122"/>
                        </a:rPr>
                        <a:t>1%</a:t>
                      </a:r>
                    </a:p>
                  </a:txBody>
                  <a:tcPr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smtClean="0">
                          <a:ln>
                            <a:noFill/>
                          </a:ln>
                          <a:solidFill>
                            <a:schemeClr val="tx1"/>
                          </a:solidFill>
                          <a:effectLst/>
                          <a:latin typeface="Arial" pitchFamily="34" charset="0"/>
                          <a:ea typeface="宋体" pitchFamily="2" charset="-122"/>
                        </a:rPr>
                        <a:t>0.66%</a:t>
                      </a:r>
                    </a:p>
                  </a:txBody>
                  <a:tcPr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r>
            </a:tbl>
          </a:graphicData>
        </a:graphic>
      </p:graphicFrame>
      <p:sp>
        <p:nvSpPr>
          <p:cNvPr id="144405" name="Text Box 21"/>
          <p:cNvSpPr txBox="1">
            <a:spLocks noChangeArrowheads="1"/>
          </p:cNvSpPr>
          <p:nvPr/>
        </p:nvSpPr>
        <p:spPr bwMode="auto">
          <a:xfrm>
            <a:off x="1055440" y="3401593"/>
            <a:ext cx="3409950" cy="396875"/>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sz="2000" b="1" dirty="0">
                <a:effectLst>
                  <a:outerShdw blurRad="38100" dist="38100" dir="2700000" algn="tl">
                    <a:srgbClr val="C0C0C0"/>
                  </a:outerShdw>
                </a:effectLst>
              </a:rPr>
              <a:t>Rule of Thumb</a:t>
            </a:r>
          </a:p>
        </p:txBody>
      </p:sp>
    </p:spTree>
  </p:cSld>
  <p:clrMapOvr>
    <a:masterClrMapping/>
  </p:clrMapOvr>
  <p:transition spd="slow">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Rot="1" noChangeArrowheads="1"/>
          </p:cNvSpPr>
          <p:nvPr>
            <p:ph idx="1"/>
          </p:nvPr>
        </p:nvSpPr>
        <p:spPr/>
        <p:txBody>
          <a:bodyPr/>
          <a:lstStyle/>
          <a:p>
            <a:pPr eaLnBrk="1" hangingPunct="1"/>
            <a:endParaRPr lang="zh-CN" altLang="zh-CN" dirty="0" smtClean="0"/>
          </a:p>
        </p:txBody>
      </p:sp>
      <p:graphicFrame>
        <p:nvGraphicFramePr>
          <p:cNvPr id="145444" name="Group 36"/>
          <p:cNvGraphicFramePr>
            <a:graphicFrameLocks noGrp="1"/>
          </p:cNvGraphicFramePr>
          <p:nvPr>
            <p:ph type="tbl" idx="4294967295"/>
            <p:extLst>
              <p:ext uri="{D42A27DB-BD31-4B8C-83A1-F6EECF244321}">
                <p14:modId xmlns:p14="http://schemas.microsoft.com/office/powerpoint/2010/main" val="190161511"/>
              </p:ext>
            </p:extLst>
          </p:nvPr>
        </p:nvGraphicFramePr>
        <p:xfrm>
          <a:off x="7478713" y="1558925"/>
          <a:ext cx="4713287" cy="1090372"/>
        </p:xfrm>
        <a:graphic>
          <a:graphicData uri="http://schemas.openxmlformats.org/drawingml/2006/table">
            <a:tbl>
              <a:tblPr/>
              <a:tblGrid>
                <a:gridCol w="1503362"/>
                <a:gridCol w="1463675"/>
                <a:gridCol w="1746250"/>
              </a:tblGrid>
              <a:tr h="577850">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pitchFamily="34" charset="0"/>
                          <a:ea typeface="宋体" pitchFamily="2" charset="-122"/>
                        </a:rPr>
                        <a:t>Frequency</a:t>
                      </a:r>
                    </a:p>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pitchFamily="34" charset="0"/>
                          <a:ea typeface="宋体" pitchFamily="2" charset="-122"/>
                        </a:rPr>
                        <a:t>Reduction</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Power</a:t>
                      </a:r>
                    </a:p>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Reduction</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pitchFamily="34" charset="0"/>
                          <a:ea typeface="宋体" pitchFamily="2" charset="-122"/>
                        </a:rPr>
                        <a:t>Performance</a:t>
                      </a:r>
                    </a:p>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pitchFamily="34" charset="0"/>
                          <a:ea typeface="宋体" pitchFamily="2" charset="-122"/>
                        </a:rPr>
                        <a:t>Reduction</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r>
              <a:tr h="333375">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15%</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45%</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pitchFamily="34" charset="0"/>
                          <a:ea typeface="宋体" pitchFamily="2" charset="-122"/>
                        </a:rPr>
                        <a:t>10%</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r>
            </a:tbl>
          </a:graphicData>
        </a:graphic>
      </p:graphicFrame>
      <p:sp>
        <p:nvSpPr>
          <p:cNvPr id="145412" name="Oval 4"/>
          <p:cNvSpPr>
            <a:spLocks noChangeArrowheads="1"/>
          </p:cNvSpPr>
          <p:nvPr/>
        </p:nvSpPr>
        <p:spPr bwMode="auto">
          <a:xfrm>
            <a:off x="1524000" y="2387600"/>
            <a:ext cx="9144000" cy="1054100"/>
          </a:xfrm>
          <a:prstGeom prst="ellipse">
            <a:avLst/>
          </a:prstGeom>
          <a:gradFill rotWithShape="1">
            <a:gsLst>
              <a:gs pos="0">
                <a:schemeClr val="bg2">
                  <a:alpha val="50000"/>
                </a:schemeClr>
              </a:gs>
              <a:gs pos="100000">
                <a:schemeClr val="bg2">
                  <a:gamma/>
                  <a:tint val="0"/>
                  <a:invGamma/>
                  <a:alpha val="0"/>
                </a:schemeClr>
              </a:gs>
            </a:gsLst>
            <a:path path="shape">
              <a:fillToRect l="50000" t="50000" r="50000" b="50000"/>
            </a:path>
          </a:gradFill>
          <a:ln w="44450" algn="ctr">
            <a:noFill/>
            <a:round/>
            <a:headEnd/>
            <a:tailEnd/>
          </a:ln>
          <a:effectLst/>
        </p:spPr>
        <p:txBody>
          <a:bodyPr wrap="none" anchor="ctr"/>
          <a:lstStyle/>
          <a:p>
            <a:pPr>
              <a:defRPr/>
            </a:pPr>
            <a:endParaRPr lang="zh-CN" altLang="en-US"/>
          </a:p>
        </p:txBody>
      </p:sp>
      <p:sp>
        <p:nvSpPr>
          <p:cNvPr id="79877" name="AutoShape 5"/>
          <p:cNvSpPr>
            <a:spLocks noChangeArrowheads="1"/>
          </p:cNvSpPr>
          <p:nvPr/>
        </p:nvSpPr>
        <p:spPr bwMode="auto">
          <a:xfrm>
            <a:off x="3095604" y="3143249"/>
            <a:ext cx="6299200" cy="3109913"/>
          </a:xfrm>
          <a:prstGeom prst="roundRect">
            <a:avLst>
              <a:gd name="adj" fmla="val 22398"/>
            </a:avLst>
          </a:prstGeom>
          <a:gradFill rotWithShape="1">
            <a:gsLst>
              <a:gs pos="0">
                <a:srgbClr val="283A56"/>
              </a:gs>
              <a:gs pos="100000">
                <a:srgbClr val="567EB9"/>
              </a:gs>
            </a:gsLst>
            <a:lin ang="5400000" scaled="1"/>
          </a:gradFill>
          <a:ln w="44450" algn="ctr">
            <a:solidFill>
              <a:srgbClr val="9AB2D6"/>
            </a:solidFill>
            <a:round/>
            <a:headEnd type="none" w="sm" len="sm"/>
            <a:tailEnd type="none" w="sm" len="sm"/>
          </a:ln>
        </p:spPr>
        <p:txBody>
          <a:bodyPr wrap="none" anchor="ctr"/>
          <a:lstStyle/>
          <a:p>
            <a:endParaRPr lang="zh-CN" altLang="en-US"/>
          </a:p>
        </p:txBody>
      </p:sp>
      <p:sp>
        <p:nvSpPr>
          <p:cNvPr id="79878" name="AutoShape 6"/>
          <p:cNvSpPr>
            <a:spLocks noChangeArrowheads="1"/>
          </p:cNvSpPr>
          <p:nvPr/>
        </p:nvSpPr>
        <p:spPr bwMode="auto">
          <a:xfrm>
            <a:off x="2381224" y="1285860"/>
            <a:ext cx="7734300" cy="1801812"/>
          </a:xfrm>
          <a:prstGeom prst="roundRect">
            <a:avLst>
              <a:gd name="adj" fmla="val 5468"/>
            </a:avLst>
          </a:prstGeom>
          <a:solidFill>
            <a:schemeClr val="bg2">
              <a:alpha val="23137"/>
            </a:schemeClr>
          </a:solidFill>
          <a:ln w="22225" algn="ctr">
            <a:noFill/>
            <a:round/>
            <a:headEnd/>
            <a:tailEnd/>
          </a:ln>
        </p:spPr>
        <p:txBody>
          <a:bodyPr wrap="none" anchor="ctr"/>
          <a:lstStyle/>
          <a:p>
            <a:endParaRPr lang="zh-CN" altLang="en-US"/>
          </a:p>
        </p:txBody>
      </p:sp>
      <p:sp>
        <p:nvSpPr>
          <p:cNvPr id="79879" name="AutoShape 7"/>
          <p:cNvSpPr>
            <a:spLocks noChangeArrowheads="1"/>
          </p:cNvSpPr>
          <p:nvPr/>
        </p:nvSpPr>
        <p:spPr bwMode="auto">
          <a:xfrm>
            <a:off x="6642100" y="3316288"/>
            <a:ext cx="2260600" cy="2932112"/>
          </a:xfrm>
          <a:prstGeom prst="roundRect">
            <a:avLst>
              <a:gd name="adj" fmla="val 5468"/>
            </a:avLst>
          </a:prstGeom>
          <a:solidFill>
            <a:schemeClr val="bg2">
              <a:alpha val="23137"/>
            </a:schemeClr>
          </a:solidFill>
          <a:ln w="22225" algn="ctr">
            <a:noFill/>
            <a:round/>
            <a:headEnd/>
            <a:tailEnd/>
          </a:ln>
        </p:spPr>
        <p:txBody>
          <a:bodyPr wrap="none" anchor="ctr"/>
          <a:lstStyle/>
          <a:p>
            <a:endParaRPr lang="zh-CN" altLang="en-US"/>
          </a:p>
        </p:txBody>
      </p:sp>
      <p:sp>
        <p:nvSpPr>
          <p:cNvPr id="79880" name="AutoShape 8"/>
          <p:cNvSpPr>
            <a:spLocks noChangeArrowheads="1"/>
          </p:cNvSpPr>
          <p:nvPr/>
        </p:nvSpPr>
        <p:spPr bwMode="auto">
          <a:xfrm>
            <a:off x="3517900" y="3341688"/>
            <a:ext cx="2260600" cy="2932112"/>
          </a:xfrm>
          <a:prstGeom prst="roundRect">
            <a:avLst>
              <a:gd name="adj" fmla="val 5468"/>
            </a:avLst>
          </a:prstGeom>
          <a:solidFill>
            <a:schemeClr val="bg2">
              <a:alpha val="23137"/>
            </a:schemeClr>
          </a:solidFill>
          <a:ln w="22225" algn="ctr">
            <a:noFill/>
            <a:round/>
            <a:headEnd/>
            <a:tailEnd/>
          </a:ln>
        </p:spPr>
        <p:txBody>
          <a:bodyPr wrap="none" anchor="ctr"/>
          <a:lstStyle/>
          <a:p>
            <a:endParaRPr lang="zh-CN" altLang="en-US"/>
          </a:p>
        </p:txBody>
      </p:sp>
      <p:sp>
        <p:nvSpPr>
          <p:cNvPr id="79881" name="Rectangle 9"/>
          <p:cNvSpPr>
            <a:spLocks noChangeArrowheads="1"/>
          </p:cNvSpPr>
          <p:nvPr/>
        </p:nvSpPr>
        <p:spPr bwMode="auto">
          <a:xfrm>
            <a:off x="2095473" y="214291"/>
            <a:ext cx="8237537" cy="592137"/>
          </a:xfrm>
          <a:prstGeom prst="rect">
            <a:avLst/>
          </a:prstGeom>
          <a:noFill/>
          <a:ln w="9525">
            <a:noFill/>
            <a:miter lim="800000"/>
            <a:headEnd/>
            <a:tailEnd/>
          </a:ln>
        </p:spPr>
        <p:txBody>
          <a:bodyPr lIns="0" tIns="0" rIns="0" bIns="0"/>
          <a:lstStyle/>
          <a:p>
            <a:pPr algn="l"/>
            <a:r>
              <a:rPr lang="en-US" altLang="zh-CN" sz="4100" dirty="0">
                <a:solidFill>
                  <a:srgbClr val="FF0000"/>
                </a:solidFill>
                <a:ea typeface="华文行楷" pitchFamily="2" charset="-122"/>
              </a:rPr>
              <a:t>Dual core with voltage scaling</a:t>
            </a:r>
          </a:p>
        </p:txBody>
      </p:sp>
      <p:sp>
        <p:nvSpPr>
          <p:cNvPr id="145418" name="Text Box 10"/>
          <p:cNvSpPr txBox="1">
            <a:spLocks noChangeArrowheads="1"/>
          </p:cNvSpPr>
          <p:nvPr/>
        </p:nvSpPr>
        <p:spPr bwMode="auto">
          <a:xfrm>
            <a:off x="3835401" y="4683126"/>
            <a:ext cx="1700213" cy="1497013"/>
          </a:xfrm>
          <a:prstGeom prst="rect">
            <a:avLst/>
          </a:prstGeom>
          <a:noFill/>
          <a:ln w="19050" algn="ctr">
            <a:noFill/>
            <a:miter lim="800000"/>
            <a:headEnd/>
            <a:tailEnd type="none" w="lg" len="med"/>
          </a:ln>
          <a:effectLst/>
        </p:spPr>
        <p:txBody>
          <a:bodyPr>
            <a:spAutoFit/>
          </a:bodyPr>
          <a:lstStyle/>
          <a:p>
            <a:pPr algn="l">
              <a:lnSpc>
                <a:spcPct val="115000"/>
              </a:lnSpc>
              <a:defRPr/>
            </a:pPr>
            <a:r>
              <a:rPr lang="en-US" altLang="zh-CN" sz="1600" b="1">
                <a:effectLst>
                  <a:outerShdw blurRad="38100" dist="38100" dir="2700000" algn="tl">
                    <a:srgbClr val="C0C0C0"/>
                  </a:outerShdw>
                </a:effectLst>
                <a:latin typeface="Verdana" pitchFamily="34" charset="0"/>
              </a:rPr>
              <a:t>Area      = 1</a:t>
            </a:r>
          </a:p>
          <a:p>
            <a:pPr algn="l">
              <a:lnSpc>
                <a:spcPct val="115000"/>
              </a:lnSpc>
              <a:defRPr/>
            </a:pPr>
            <a:r>
              <a:rPr lang="en-US" altLang="zh-CN" sz="1600" b="1">
                <a:effectLst>
                  <a:outerShdw blurRad="38100" dist="38100" dir="2700000" algn="tl">
                    <a:srgbClr val="C0C0C0"/>
                  </a:outerShdw>
                </a:effectLst>
                <a:latin typeface="Verdana" pitchFamily="34" charset="0"/>
              </a:rPr>
              <a:t>Voltage = 1</a:t>
            </a:r>
          </a:p>
          <a:p>
            <a:pPr algn="l">
              <a:lnSpc>
                <a:spcPct val="115000"/>
              </a:lnSpc>
              <a:defRPr/>
            </a:pPr>
            <a:r>
              <a:rPr lang="en-US" altLang="zh-CN" sz="1600" b="1">
                <a:effectLst>
                  <a:outerShdw blurRad="38100" dist="38100" dir="2700000" algn="tl">
                    <a:srgbClr val="C0C0C0"/>
                  </a:outerShdw>
                </a:effectLst>
                <a:latin typeface="Verdana" pitchFamily="34" charset="0"/>
              </a:rPr>
              <a:t>Freq      = 1</a:t>
            </a:r>
          </a:p>
          <a:p>
            <a:pPr algn="l">
              <a:lnSpc>
                <a:spcPct val="115000"/>
              </a:lnSpc>
              <a:defRPr/>
            </a:pPr>
            <a:r>
              <a:rPr lang="en-US" altLang="zh-CN" sz="1600" b="1">
                <a:effectLst>
                  <a:outerShdw blurRad="38100" dist="38100" dir="2700000" algn="tl">
                    <a:srgbClr val="C0C0C0"/>
                  </a:outerShdw>
                </a:effectLst>
                <a:latin typeface="Verdana" pitchFamily="34" charset="0"/>
              </a:rPr>
              <a:t>Power   = 1</a:t>
            </a:r>
          </a:p>
          <a:p>
            <a:pPr algn="l">
              <a:lnSpc>
                <a:spcPct val="115000"/>
              </a:lnSpc>
              <a:defRPr/>
            </a:pPr>
            <a:r>
              <a:rPr lang="en-US" altLang="zh-CN" sz="1600" b="1">
                <a:effectLst>
                  <a:outerShdw blurRad="38100" dist="38100" dir="2700000" algn="tl">
                    <a:srgbClr val="C0C0C0"/>
                  </a:outerShdw>
                </a:effectLst>
                <a:latin typeface="Verdana" pitchFamily="34" charset="0"/>
              </a:rPr>
              <a:t>Perf       = 1</a:t>
            </a:r>
          </a:p>
        </p:txBody>
      </p:sp>
      <p:sp>
        <p:nvSpPr>
          <p:cNvPr id="145419" name="Text Box 11"/>
          <p:cNvSpPr txBox="1">
            <a:spLocks noChangeArrowheads="1"/>
          </p:cNvSpPr>
          <p:nvPr/>
        </p:nvSpPr>
        <p:spPr bwMode="auto">
          <a:xfrm>
            <a:off x="6723064" y="4719638"/>
            <a:ext cx="2344737" cy="1497012"/>
          </a:xfrm>
          <a:prstGeom prst="rect">
            <a:avLst/>
          </a:prstGeom>
          <a:noFill/>
          <a:ln w="19050" algn="ctr">
            <a:noFill/>
            <a:miter lim="800000"/>
            <a:headEnd/>
            <a:tailEnd type="none" w="lg" len="med"/>
          </a:ln>
          <a:effectLst/>
        </p:spPr>
        <p:txBody>
          <a:bodyPr>
            <a:spAutoFit/>
          </a:bodyPr>
          <a:lstStyle/>
          <a:p>
            <a:pPr algn="l">
              <a:lnSpc>
                <a:spcPct val="115000"/>
              </a:lnSpc>
              <a:defRPr/>
            </a:pPr>
            <a:r>
              <a:rPr lang="en-US" altLang="zh-CN" sz="1600" b="1">
                <a:effectLst>
                  <a:outerShdw blurRad="38100" dist="38100" dir="2700000" algn="tl">
                    <a:srgbClr val="C0C0C0"/>
                  </a:outerShdw>
                </a:effectLst>
                <a:latin typeface="Verdana" pitchFamily="34" charset="0"/>
                <a:cs typeface="Arial" pitchFamily="34" charset="0"/>
              </a:rPr>
              <a:t>Area      =  2</a:t>
            </a:r>
          </a:p>
          <a:p>
            <a:pPr algn="l">
              <a:lnSpc>
                <a:spcPct val="115000"/>
              </a:lnSpc>
              <a:defRPr/>
            </a:pPr>
            <a:r>
              <a:rPr lang="en-US" altLang="zh-CN" sz="1600" b="1">
                <a:effectLst>
                  <a:outerShdw blurRad="38100" dist="38100" dir="2700000" algn="tl">
                    <a:srgbClr val="C0C0C0"/>
                  </a:outerShdw>
                </a:effectLst>
                <a:latin typeface="Verdana" pitchFamily="34" charset="0"/>
                <a:cs typeface="Arial" pitchFamily="34" charset="0"/>
              </a:rPr>
              <a:t>Voltage =  0.85</a:t>
            </a:r>
          </a:p>
          <a:p>
            <a:pPr algn="l">
              <a:lnSpc>
                <a:spcPct val="115000"/>
              </a:lnSpc>
              <a:defRPr/>
            </a:pPr>
            <a:r>
              <a:rPr lang="en-US" altLang="zh-CN" sz="1600" b="1">
                <a:effectLst>
                  <a:outerShdw blurRad="38100" dist="38100" dir="2700000" algn="tl">
                    <a:srgbClr val="C0C0C0"/>
                  </a:outerShdw>
                </a:effectLst>
                <a:latin typeface="Verdana" pitchFamily="34" charset="0"/>
                <a:cs typeface="Arial" pitchFamily="34" charset="0"/>
              </a:rPr>
              <a:t>Freq      =  0.85</a:t>
            </a:r>
          </a:p>
          <a:p>
            <a:pPr algn="l">
              <a:lnSpc>
                <a:spcPct val="115000"/>
              </a:lnSpc>
              <a:defRPr/>
            </a:pPr>
            <a:r>
              <a:rPr lang="en-US" altLang="zh-CN" sz="1600" b="1">
                <a:effectLst>
                  <a:outerShdw blurRad="38100" dist="38100" dir="2700000" algn="tl">
                    <a:srgbClr val="C0C0C0"/>
                  </a:outerShdw>
                </a:effectLst>
                <a:latin typeface="Verdana" pitchFamily="34" charset="0"/>
                <a:cs typeface="Arial" pitchFamily="34" charset="0"/>
              </a:rPr>
              <a:t>Power   =  1</a:t>
            </a:r>
          </a:p>
          <a:p>
            <a:pPr algn="l">
              <a:lnSpc>
                <a:spcPct val="115000"/>
              </a:lnSpc>
              <a:defRPr/>
            </a:pPr>
            <a:r>
              <a:rPr lang="en-US" altLang="zh-CN" sz="1600" b="1">
                <a:effectLst>
                  <a:outerShdw blurRad="38100" dist="38100" dir="2700000" algn="tl">
                    <a:srgbClr val="C0C0C0"/>
                  </a:outerShdw>
                </a:effectLst>
                <a:latin typeface="Verdana" pitchFamily="34" charset="0"/>
                <a:cs typeface="Arial" pitchFamily="34" charset="0"/>
              </a:rPr>
              <a:t>Perf       =  ~1.8</a:t>
            </a:r>
          </a:p>
        </p:txBody>
      </p:sp>
      <p:sp>
        <p:nvSpPr>
          <p:cNvPr id="79898" name="AutoShape 26"/>
          <p:cNvSpPr>
            <a:spLocks noChangeArrowheads="1"/>
          </p:cNvSpPr>
          <p:nvPr/>
        </p:nvSpPr>
        <p:spPr bwMode="auto">
          <a:xfrm>
            <a:off x="3775075" y="1703388"/>
            <a:ext cx="1193800" cy="1001712"/>
          </a:xfrm>
          <a:prstGeom prst="rightArrow">
            <a:avLst>
              <a:gd name="adj1" fmla="val 49972"/>
              <a:gd name="adj2" fmla="val 48548"/>
            </a:avLst>
          </a:prstGeom>
          <a:gradFill rotWithShape="1">
            <a:gsLst>
              <a:gs pos="0">
                <a:srgbClr val="5E646C">
                  <a:alpha val="0"/>
                </a:srgbClr>
              </a:gs>
              <a:gs pos="100000">
                <a:srgbClr val="CCD8EA"/>
              </a:gs>
            </a:gsLst>
            <a:lin ang="0" scaled="1"/>
          </a:gradFill>
          <a:ln w="44450" algn="ctr">
            <a:noFill/>
            <a:miter lim="800000"/>
            <a:headEnd/>
            <a:tailEnd/>
          </a:ln>
        </p:spPr>
        <p:txBody>
          <a:bodyPr wrap="none" anchor="ctr"/>
          <a:lstStyle/>
          <a:p>
            <a:endParaRPr lang="zh-CN" altLang="en-US"/>
          </a:p>
        </p:txBody>
      </p:sp>
      <p:sp>
        <p:nvSpPr>
          <p:cNvPr id="145435" name="AutoShape 27"/>
          <p:cNvSpPr>
            <a:spLocks noChangeArrowheads="1"/>
          </p:cNvSpPr>
          <p:nvPr/>
        </p:nvSpPr>
        <p:spPr bwMode="auto">
          <a:xfrm>
            <a:off x="2414588" y="1554164"/>
            <a:ext cx="1536700" cy="1252537"/>
          </a:xfrm>
          <a:prstGeom prst="roundRect">
            <a:avLst>
              <a:gd name="adj" fmla="val 16667"/>
            </a:avLst>
          </a:prstGeom>
          <a:solidFill>
            <a:schemeClr val="hlink">
              <a:alpha val="75999"/>
            </a:schemeClr>
          </a:solidFill>
          <a:ln w="38100" algn="ctr">
            <a:solidFill>
              <a:srgbClr val="9AB2D6"/>
            </a:solidFill>
            <a:round/>
            <a:headEnd/>
            <a:tailEnd/>
          </a:ln>
          <a:effectLst/>
        </p:spPr>
        <p:txBody>
          <a:bodyPr lIns="85699" tIns="42850" rIns="85699" bIns="42850" anchor="ctr"/>
          <a:lstStyle/>
          <a:p>
            <a:pPr defTabSz="857250">
              <a:spcBef>
                <a:spcPct val="35000"/>
              </a:spcBef>
              <a:defRPr/>
            </a:pPr>
            <a:r>
              <a:rPr lang="en-US" altLang="zh-CN" sz="1400" b="1" dirty="0">
                <a:effectLst>
                  <a:outerShdw blurRad="38100" dist="38100" dir="2700000" algn="tl">
                    <a:srgbClr val="FFFFFF"/>
                  </a:outerShdw>
                </a:effectLst>
                <a:latin typeface="Verdana" pitchFamily="34" charset="0"/>
                <a:cs typeface="Arial" pitchFamily="34" charset="0"/>
              </a:rPr>
              <a:t>A 15% </a:t>
            </a:r>
          </a:p>
          <a:p>
            <a:pPr defTabSz="857250">
              <a:spcBef>
                <a:spcPct val="35000"/>
              </a:spcBef>
              <a:defRPr/>
            </a:pPr>
            <a:r>
              <a:rPr lang="en-US" altLang="zh-CN" sz="1400" b="1" dirty="0">
                <a:effectLst>
                  <a:outerShdw blurRad="38100" dist="38100" dir="2700000" algn="tl">
                    <a:srgbClr val="FFFFFF"/>
                  </a:outerShdw>
                </a:effectLst>
                <a:latin typeface="Verdana" pitchFamily="34" charset="0"/>
                <a:cs typeface="Arial" pitchFamily="34" charset="0"/>
              </a:rPr>
              <a:t>Reduction</a:t>
            </a:r>
          </a:p>
          <a:p>
            <a:pPr defTabSz="857250">
              <a:spcBef>
                <a:spcPct val="35000"/>
              </a:spcBef>
              <a:defRPr/>
            </a:pPr>
            <a:r>
              <a:rPr lang="en-US" altLang="zh-CN" sz="1400" b="1" dirty="0">
                <a:effectLst>
                  <a:outerShdw blurRad="38100" dist="38100" dir="2700000" algn="tl">
                    <a:srgbClr val="FFFFFF"/>
                  </a:outerShdw>
                </a:effectLst>
                <a:latin typeface="Verdana" pitchFamily="34" charset="0"/>
                <a:cs typeface="Arial" pitchFamily="34" charset="0"/>
              </a:rPr>
              <a:t>In Voltage</a:t>
            </a:r>
          </a:p>
          <a:p>
            <a:pPr defTabSz="857250">
              <a:spcBef>
                <a:spcPct val="35000"/>
              </a:spcBef>
              <a:defRPr/>
            </a:pPr>
            <a:r>
              <a:rPr lang="en-US" altLang="zh-CN" sz="1400" b="1" dirty="0">
                <a:effectLst>
                  <a:outerShdw blurRad="38100" dist="38100" dir="2700000" algn="tl">
                    <a:srgbClr val="FFFFFF"/>
                  </a:outerShdw>
                </a:effectLst>
                <a:latin typeface="Verdana" pitchFamily="34" charset="0"/>
                <a:cs typeface="Arial" pitchFamily="34" charset="0"/>
              </a:rPr>
              <a:t>Yields</a:t>
            </a:r>
          </a:p>
        </p:txBody>
      </p:sp>
      <p:pic>
        <p:nvPicPr>
          <p:cNvPr id="79900" name="Picture 28" descr="Die shot of the Intel® Pentium® M Processor (formerly codenamed Banias), part of Intel® Centrino™ Mobile Technology">
            <a:hlinkClick r:id="rId2"/>
          </p:cNvPr>
          <p:cNvPicPr>
            <a:picLocks noChangeAspect="1" noChangeArrowheads="1"/>
          </p:cNvPicPr>
          <p:nvPr/>
        </p:nvPicPr>
        <p:blipFill>
          <a:blip r:embed="rId3"/>
          <a:srcRect/>
          <a:stretch>
            <a:fillRect/>
          </a:stretch>
        </p:blipFill>
        <p:spPr bwMode="auto">
          <a:xfrm>
            <a:off x="4302126" y="3771900"/>
            <a:ext cx="677863" cy="903288"/>
          </a:xfrm>
          <a:prstGeom prst="rect">
            <a:avLst/>
          </a:prstGeom>
          <a:noFill/>
          <a:ln w="9525">
            <a:solidFill>
              <a:srgbClr val="567EB9"/>
            </a:solidFill>
            <a:miter lim="800000"/>
            <a:headEnd/>
            <a:tailEnd/>
          </a:ln>
        </p:spPr>
      </p:pic>
      <p:grpSp>
        <p:nvGrpSpPr>
          <p:cNvPr id="2" name="Group 29"/>
          <p:cNvGrpSpPr>
            <a:grpSpLocks/>
          </p:cNvGrpSpPr>
          <p:nvPr/>
        </p:nvGrpSpPr>
        <p:grpSpPr bwMode="auto">
          <a:xfrm>
            <a:off x="7096126" y="3771900"/>
            <a:ext cx="1350963" cy="903288"/>
            <a:chOff x="3094" y="2128"/>
            <a:chExt cx="851" cy="569"/>
          </a:xfrm>
        </p:grpSpPr>
        <p:pic>
          <p:nvPicPr>
            <p:cNvPr id="79906" name="Picture 30" descr="Die shot of the Intel® Pentium® M Processor (formerly codenamed Banias), part of Intel® Centrino™ Mobile Technology">
              <a:hlinkClick r:id="rId2"/>
            </p:cNvPr>
            <p:cNvPicPr>
              <a:picLocks noChangeAspect="1" noChangeArrowheads="1"/>
            </p:cNvPicPr>
            <p:nvPr/>
          </p:nvPicPr>
          <p:blipFill>
            <a:blip r:embed="rId4"/>
            <a:srcRect/>
            <a:stretch>
              <a:fillRect/>
            </a:stretch>
          </p:blipFill>
          <p:spPr bwMode="auto">
            <a:xfrm rot="10800000">
              <a:off x="3094" y="2128"/>
              <a:ext cx="427" cy="569"/>
            </a:xfrm>
            <a:prstGeom prst="rect">
              <a:avLst/>
            </a:prstGeom>
            <a:noFill/>
            <a:ln w="9525">
              <a:solidFill>
                <a:srgbClr val="3366FF"/>
              </a:solidFill>
              <a:miter lim="800000"/>
              <a:headEnd/>
              <a:tailEnd/>
            </a:ln>
          </p:spPr>
        </p:pic>
        <p:pic>
          <p:nvPicPr>
            <p:cNvPr id="79907" name="Picture 31" descr="Die shot of the Intel® Pentium® M Processor (formerly codenamed Banias), part of Intel® Centrino™ Mobile Technology">
              <a:hlinkClick r:id="rId2"/>
            </p:cNvPr>
            <p:cNvPicPr>
              <a:picLocks noChangeAspect="1" noChangeArrowheads="1"/>
            </p:cNvPicPr>
            <p:nvPr/>
          </p:nvPicPr>
          <p:blipFill>
            <a:blip r:embed="rId4"/>
            <a:srcRect/>
            <a:stretch>
              <a:fillRect/>
            </a:stretch>
          </p:blipFill>
          <p:spPr bwMode="auto">
            <a:xfrm rot="10800000">
              <a:off x="3518" y="2128"/>
              <a:ext cx="427" cy="569"/>
            </a:xfrm>
            <a:prstGeom prst="rect">
              <a:avLst/>
            </a:prstGeom>
            <a:noFill/>
            <a:ln w="9525">
              <a:solidFill>
                <a:srgbClr val="3366FF"/>
              </a:solidFill>
              <a:miter lim="800000"/>
              <a:headEnd/>
              <a:tailEnd/>
            </a:ln>
          </p:spPr>
        </p:pic>
      </p:grpSp>
      <p:sp>
        <p:nvSpPr>
          <p:cNvPr id="79902" name="AutoShape 32"/>
          <p:cNvSpPr>
            <a:spLocks noChangeArrowheads="1"/>
          </p:cNvSpPr>
          <p:nvPr/>
        </p:nvSpPr>
        <p:spPr bwMode="auto">
          <a:xfrm>
            <a:off x="5578475" y="3722688"/>
            <a:ext cx="1193800" cy="1001712"/>
          </a:xfrm>
          <a:prstGeom prst="rightArrow">
            <a:avLst>
              <a:gd name="adj1" fmla="val 49972"/>
              <a:gd name="adj2" fmla="val 48548"/>
            </a:avLst>
          </a:prstGeom>
          <a:gradFill rotWithShape="1">
            <a:gsLst>
              <a:gs pos="0">
                <a:srgbClr val="5E646C">
                  <a:alpha val="0"/>
                </a:srgbClr>
              </a:gs>
              <a:gs pos="100000">
                <a:srgbClr val="CCD8EA"/>
              </a:gs>
            </a:gsLst>
            <a:lin ang="0" scaled="1"/>
          </a:gradFill>
          <a:ln w="44450" algn="ctr">
            <a:noFill/>
            <a:miter lim="800000"/>
            <a:headEnd/>
            <a:tailEnd/>
          </a:ln>
        </p:spPr>
        <p:txBody>
          <a:bodyPr wrap="none" anchor="ctr"/>
          <a:lstStyle/>
          <a:p>
            <a:endParaRPr lang="zh-CN" altLang="en-US"/>
          </a:p>
        </p:txBody>
      </p:sp>
      <p:sp>
        <p:nvSpPr>
          <p:cNvPr id="145441" name="Text Box 33"/>
          <p:cNvSpPr txBox="1">
            <a:spLocks noChangeArrowheads="1"/>
          </p:cNvSpPr>
          <p:nvPr/>
        </p:nvSpPr>
        <p:spPr bwMode="auto">
          <a:xfrm>
            <a:off x="3671888" y="3335338"/>
            <a:ext cx="1924050" cy="366712"/>
          </a:xfrm>
          <a:prstGeom prst="rect">
            <a:avLst/>
          </a:prstGeom>
          <a:noFill/>
          <a:ln w="44450" algn="ctr">
            <a:noFill/>
            <a:miter lim="800000"/>
            <a:headEnd/>
            <a:tailEnd/>
          </a:ln>
          <a:effectLst/>
        </p:spPr>
        <p:txBody>
          <a:bodyPr wrap="none">
            <a:spAutoFit/>
          </a:bodyPr>
          <a:lstStyle/>
          <a:p>
            <a:pPr>
              <a:defRPr/>
            </a:pPr>
            <a:r>
              <a:rPr lang="en-US" altLang="zh-CN" b="1">
                <a:effectLst>
                  <a:outerShdw blurRad="38100" dist="38100" dir="2700000" algn="tl">
                    <a:srgbClr val="C0C0C0"/>
                  </a:outerShdw>
                </a:effectLst>
                <a:latin typeface="Verdana" pitchFamily="34" charset="0"/>
                <a:cs typeface="Arial" pitchFamily="34" charset="0"/>
              </a:rPr>
              <a:t>SINGLE CORE</a:t>
            </a:r>
          </a:p>
        </p:txBody>
      </p:sp>
      <p:sp>
        <p:nvSpPr>
          <p:cNvPr id="145442" name="Text Box 34"/>
          <p:cNvSpPr txBox="1">
            <a:spLocks noChangeArrowheads="1"/>
          </p:cNvSpPr>
          <p:nvPr/>
        </p:nvSpPr>
        <p:spPr bwMode="auto">
          <a:xfrm>
            <a:off x="6938963" y="3335338"/>
            <a:ext cx="1655762" cy="366712"/>
          </a:xfrm>
          <a:prstGeom prst="rect">
            <a:avLst/>
          </a:prstGeom>
          <a:noFill/>
          <a:ln w="44450" algn="ctr">
            <a:noFill/>
            <a:miter lim="800000"/>
            <a:headEnd/>
            <a:tailEnd/>
          </a:ln>
          <a:effectLst/>
        </p:spPr>
        <p:txBody>
          <a:bodyPr wrap="none">
            <a:spAutoFit/>
          </a:bodyPr>
          <a:lstStyle/>
          <a:p>
            <a:pPr>
              <a:defRPr/>
            </a:pPr>
            <a:r>
              <a:rPr lang="en-US" altLang="zh-CN" b="1">
                <a:effectLst>
                  <a:outerShdw blurRad="38100" dist="38100" dir="2700000" algn="tl">
                    <a:srgbClr val="C0C0C0"/>
                  </a:outerShdw>
                </a:effectLst>
                <a:latin typeface="Verdana" pitchFamily="34" charset="0"/>
                <a:cs typeface="Arial" pitchFamily="34" charset="0"/>
              </a:rPr>
              <a:t>DUAL CORE</a:t>
            </a:r>
          </a:p>
        </p:txBody>
      </p:sp>
      <p:sp>
        <p:nvSpPr>
          <p:cNvPr id="145443" name="Text Box 35"/>
          <p:cNvSpPr txBox="1">
            <a:spLocks noChangeArrowheads="1"/>
          </p:cNvSpPr>
          <p:nvPr/>
        </p:nvSpPr>
        <p:spPr bwMode="auto">
          <a:xfrm>
            <a:off x="2341573" y="1088233"/>
            <a:ext cx="2273300" cy="366712"/>
          </a:xfrm>
          <a:prstGeom prst="rect">
            <a:avLst/>
          </a:prstGeom>
          <a:noFill/>
          <a:ln w="44450" algn="ctr">
            <a:noFill/>
            <a:miter lim="800000"/>
            <a:headEnd/>
            <a:tailEnd/>
          </a:ln>
          <a:effectLst/>
        </p:spPr>
        <p:txBody>
          <a:bodyPr wrap="none">
            <a:spAutoFit/>
          </a:bodyPr>
          <a:lstStyle/>
          <a:p>
            <a:pPr>
              <a:defRPr/>
            </a:pPr>
            <a:r>
              <a:rPr lang="en-US" altLang="zh-CN" b="1" dirty="0">
                <a:effectLst>
                  <a:outerShdw blurRad="38100" dist="38100" dir="2700000" algn="tl">
                    <a:srgbClr val="C0C0C0"/>
                  </a:outerShdw>
                </a:effectLst>
                <a:latin typeface="Verdana" pitchFamily="34" charset="0"/>
                <a:cs typeface="Arial" pitchFamily="34" charset="0"/>
              </a:rPr>
              <a:t>RULE OF THUMB</a:t>
            </a:r>
          </a:p>
        </p:txBody>
      </p:sp>
    </p:spTree>
  </p:cSld>
  <p:clrMapOvr>
    <a:masterClrMapping/>
  </p:clrMapOvr>
  <p:transition spd="slow">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37" name="Rectangle 40"/>
          <p:cNvSpPr>
            <a:spLocks noGrp="1" noChangeArrowheads="1"/>
          </p:cNvSpPr>
          <p:nvPr>
            <p:ph type="title"/>
          </p:nvPr>
        </p:nvSpPr>
        <p:spPr>
          <a:xfrm>
            <a:off x="1809721" y="1"/>
            <a:ext cx="10550975" cy="936625"/>
          </a:xfrm>
          <a:noFill/>
        </p:spPr>
        <p:txBody>
          <a:bodyPr>
            <a:normAutofit fontScale="90000"/>
          </a:bodyPr>
          <a:lstStyle/>
          <a:p>
            <a:pPr eaLnBrk="1" hangingPunct="1"/>
            <a:r>
              <a:rPr lang="en-US" altLang="zh-CN" sz="4100" dirty="0"/>
              <a:t>Multiple cores deliver more performance per watt</a:t>
            </a:r>
          </a:p>
        </p:txBody>
      </p:sp>
      <p:sp>
        <p:nvSpPr>
          <p:cNvPr id="80899" name="Rectangle 2"/>
          <p:cNvSpPr>
            <a:spLocks noGrp="1" noRot="1" noChangeArrowheads="1"/>
          </p:cNvSpPr>
          <p:nvPr>
            <p:ph idx="1"/>
          </p:nvPr>
        </p:nvSpPr>
        <p:spPr/>
        <p:txBody>
          <a:bodyPr/>
          <a:lstStyle/>
          <a:p>
            <a:pPr eaLnBrk="1" hangingPunct="1"/>
            <a:endParaRPr lang="zh-CN" altLang="zh-CN" dirty="0" smtClean="0"/>
          </a:p>
        </p:txBody>
      </p:sp>
      <p:sp>
        <p:nvSpPr>
          <p:cNvPr id="80898" name="日期占位符 3"/>
          <p:cNvSpPr>
            <a:spLocks noGrp="1"/>
          </p:cNvSpPr>
          <p:nvPr>
            <p:ph type="dt" sz="half" idx="4294967295"/>
          </p:nvPr>
        </p:nvSpPr>
        <p:spPr>
          <a:xfrm>
            <a:off x="0" y="6356350"/>
            <a:ext cx="2743200" cy="365125"/>
          </a:xfrm>
          <a:prstGeom prst="rect">
            <a:avLst/>
          </a:prstGeom>
          <a:noFill/>
        </p:spPr>
        <p:txBody>
          <a:bodyPr/>
          <a:lstStyle/>
          <a:p>
            <a:r>
              <a:rPr lang="en-US" altLang="zh-CN" smtClean="0"/>
              <a:t>Feb.2008_jxh_Introduction</a:t>
            </a:r>
          </a:p>
        </p:txBody>
      </p:sp>
      <p:sp>
        <p:nvSpPr>
          <p:cNvPr id="80900" name="Rectangle 3"/>
          <p:cNvSpPr>
            <a:spLocks noChangeArrowheads="1"/>
          </p:cNvSpPr>
          <p:nvPr/>
        </p:nvSpPr>
        <p:spPr bwMode="auto">
          <a:xfrm>
            <a:off x="7867650" y="2286001"/>
            <a:ext cx="1557338" cy="1414463"/>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146436" name="Rectangle 4"/>
          <p:cNvSpPr>
            <a:spLocks noChangeArrowheads="1"/>
          </p:cNvSpPr>
          <p:nvPr/>
        </p:nvSpPr>
        <p:spPr bwMode="auto">
          <a:xfrm>
            <a:off x="7953376" y="2357438"/>
            <a:ext cx="1400175" cy="1300162"/>
          </a:xfrm>
          <a:prstGeom prst="rect">
            <a:avLst/>
          </a:prstGeom>
          <a:solidFill>
            <a:srgbClr val="FF6600"/>
          </a:solidFill>
          <a:ln w="19050" algn="ctr">
            <a:solidFill>
              <a:schemeClr val="tx1"/>
            </a:solidFill>
            <a:miter lim="800000"/>
            <a:headEnd/>
            <a:tailEnd type="none" w="lg" len="med"/>
          </a:ln>
          <a:effectLst/>
        </p:spPr>
        <p:txBody>
          <a:bodyPr wrap="none" anchor="ctr"/>
          <a:lstStyle/>
          <a:p>
            <a:pPr>
              <a:defRPr/>
            </a:pPr>
            <a:endParaRPr lang="zh-CN" altLang="zh-CN" sz="2000" b="1">
              <a:effectLst>
                <a:outerShdw blurRad="38100" dist="38100" dir="2700000" algn="tl">
                  <a:srgbClr val="FFFFFF"/>
                </a:outerShdw>
              </a:effectLst>
            </a:endParaRPr>
          </a:p>
        </p:txBody>
      </p:sp>
      <p:sp>
        <p:nvSpPr>
          <p:cNvPr id="80902" name="Rectangle 5"/>
          <p:cNvSpPr>
            <a:spLocks noChangeArrowheads="1"/>
          </p:cNvSpPr>
          <p:nvPr/>
        </p:nvSpPr>
        <p:spPr bwMode="auto">
          <a:xfrm>
            <a:off x="2462214" y="1214439"/>
            <a:ext cx="3057525" cy="254317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03" name="Rectangle 6"/>
          <p:cNvSpPr>
            <a:spLocks noChangeArrowheads="1"/>
          </p:cNvSpPr>
          <p:nvPr/>
        </p:nvSpPr>
        <p:spPr bwMode="auto">
          <a:xfrm>
            <a:off x="2433639" y="4038601"/>
            <a:ext cx="3057525" cy="254317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146439" name="Rectangle 7"/>
          <p:cNvSpPr>
            <a:spLocks noChangeArrowheads="1"/>
          </p:cNvSpPr>
          <p:nvPr/>
        </p:nvSpPr>
        <p:spPr bwMode="auto">
          <a:xfrm>
            <a:off x="2605089" y="413385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C1</a:t>
            </a:r>
          </a:p>
        </p:txBody>
      </p:sp>
      <p:sp>
        <p:nvSpPr>
          <p:cNvPr id="146440" name="Rectangle 8"/>
          <p:cNvSpPr>
            <a:spLocks noChangeArrowheads="1"/>
          </p:cNvSpPr>
          <p:nvPr/>
        </p:nvSpPr>
        <p:spPr bwMode="auto">
          <a:xfrm>
            <a:off x="4243389" y="544830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C4</a:t>
            </a:r>
          </a:p>
        </p:txBody>
      </p:sp>
      <p:sp>
        <p:nvSpPr>
          <p:cNvPr id="146441" name="Rectangle 9"/>
          <p:cNvSpPr>
            <a:spLocks noChangeArrowheads="1"/>
          </p:cNvSpPr>
          <p:nvPr/>
        </p:nvSpPr>
        <p:spPr bwMode="auto">
          <a:xfrm>
            <a:off x="4214814" y="413385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C2</a:t>
            </a:r>
          </a:p>
        </p:txBody>
      </p:sp>
      <p:sp>
        <p:nvSpPr>
          <p:cNvPr id="146442" name="Rectangle 10"/>
          <p:cNvSpPr>
            <a:spLocks noChangeArrowheads="1"/>
          </p:cNvSpPr>
          <p:nvPr/>
        </p:nvSpPr>
        <p:spPr bwMode="auto">
          <a:xfrm>
            <a:off x="2605089" y="544830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C3</a:t>
            </a:r>
          </a:p>
        </p:txBody>
      </p:sp>
      <p:sp>
        <p:nvSpPr>
          <p:cNvPr id="146443" name="Rectangle 11"/>
          <p:cNvSpPr>
            <a:spLocks noChangeArrowheads="1"/>
          </p:cNvSpPr>
          <p:nvPr/>
        </p:nvSpPr>
        <p:spPr bwMode="auto">
          <a:xfrm>
            <a:off x="7939089" y="2657476"/>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Small</a:t>
            </a:r>
          </a:p>
          <a:p>
            <a:pPr>
              <a:defRPr/>
            </a:pPr>
            <a:r>
              <a:rPr lang="en-US" altLang="zh-CN" sz="2000" b="1">
                <a:effectLst>
                  <a:outerShdw blurRad="38100" dist="38100" dir="2700000" algn="tl">
                    <a:srgbClr val="FFFFFF"/>
                  </a:outerShdw>
                </a:effectLst>
              </a:rPr>
              <a:t> core</a:t>
            </a:r>
          </a:p>
        </p:txBody>
      </p:sp>
      <p:sp>
        <p:nvSpPr>
          <p:cNvPr id="80909" name="Rectangle 12"/>
          <p:cNvSpPr>
            <a:spLocks noChangeArrowheads="1"/>
          </p:cNvSpPr>
          <p:nvPr/>
        </p:nvSpPr>
        <p:spPr bwMode="auto">
          <a:xfrm>
            <a:off x="2447925" y="2752726"/>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10" name="Rectangle 13"/>
          <p:cNvSpPr>
            <a:spLocks noChangeArrowheads="1"/>
          </p:cNvSpPr>
          <p:nvPr/>
        </p:nvSpPr>
        <p:spPr bwMode="auto">
          <a:xfrm>
            <a:off x="3629025" y="2762251"/>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11" name="Rectangle 14"/>
          <p:cNvSpPr>
            <a:spLocks noChangeArrowheads="1"/>
          </p:cNvSpPr>
          <p:nvPr/>
        </p:nvSpPr>
        <p:spPr bwMode="auto">
          <a:xfrm>
            <a:off x="2447925" y="1724026"/>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12" name="Rectangle 15"/>
          <p:cNvSpPr>
            <a:spLocks noChangeArrowheads="1"/>
          </p:cNvSpPr>
          <p:nvPr/>
        </p:nvSpPr>
        <p:spPr bwMode="auto">
          <a:xfrm>
            <a:off x="3619500" y="1724026"/>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146448" name="Rectangle 16"/>
          <p:cNvSpPr>
            <a:spLocks noChangeArrowheads="1"/>
          </p:cNvSpPr>
          <p:nvPr/>
        </p:nvSpPr>
        <p:spPr bwMode="auto">
          <a:xfrm>
            <a:off x="2452689" y="1757363"/>
            <a:ext cx="2314575" cy="1985962"/>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Big core</a:t>
            </a:r>
          </a:p>
        </p:txBody>
      </p:sp>
      <p:sp>
        <p:nvSpPr>
          <p:cNvPr id="146449" name="Rectangle 17"/>
          <p:cNvSpPr>
            <a:spLocks noChangeArrowheads="1"/>
          </p:cNvSpPr>
          <p:nvPr/>
        </p:nvSpPr>
        <p:spPr bwMode="auto">
          <a:xfrm>
            <a:off x="2538414" y="1257300"/>
            <a:ext cx="2886075" cy="400050"/>
          </a:xfrm>
          <a:prstGeom prst="rect">
            <a:avLst/>
          </a:prstGeom>
          <a:solidFill>
            <a:srgbClr val="FF66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Cache</a:t>
            </a:r>
          </a:p>
        </p:txBody>
      </p:sp>
      <p:sp>
        <p:nvSpPr>
          <p:cNvPr id="80915" name="Rectangle 18"/>
          <p:cNvSpPr>
            <a:spLocks noChangeArrowheads="1"/>
          </p:cNvSpPr>
          <p:nvPr/>
        </p:nvSpPr>
        <p:spPr bwMode="auto">
          <a:xfrm>
            <a:off x="4795838" y="1671638"/>
            <a:ext cx="628650" cy="2043112"/>
          </a:xfrm>
          <a:prstGeom prst="rect">
            <a:avLst/>
          </a:prstGeom>
          <a:solidFill>
            <a:srgbClr val="FF6600"/>
          </a:solidFill>
          <a:ln w="19050" algn="ctr">
            <a:solidFill>
              <a:schemeClr val="tx1"/>
            </a:solidFill>
            <a:miter lim="800000"/>
            <a:headEnd/>
            <a:tailEnd type="none" w="lg" len="med"/>
          </a:ln>
        </p:spPr>
        <p:txBody>
          <a:bodyPr wrap="none" anchor="ctr"/>
          <a:lstStyle/>
          <a:p>
            <a:endParaRPr lang="zh-CN" altLang="en-US"/>
          </a:p>
        </p:txBody>
      </p:sp>
      <p:sp>
        <p:nvSpPr>
          <p:cNvPr id="80916" name="Rectangle 19"/>
          <p:cNvSpPr>
            <a:spLocks noChangeArrowheads="1"/>
          </p:cNvSpPr>
          <p:nvPr/>
        </p:nvSpPr>
        <p:spPr bwMode="auto">
          <a:xfrm>
            <a:off x="3895726" y="4214814"/>
            <a:ext cx="214313" cy="2314575"/>
          </a:xfrm>
          <a:prstGeom prst="rect">
            <a:avLst/>
          </a:prstGeom>
          <a:solidFill>
            <a:srgbClr val="FF6600"/>
          </a:solidFill>
          <a:ln w="19050" algn="ctr">
            <a:solidFill>
              <a:schemeClr val="tx1"/>
            </a:solidFill>
            <a:miter lim="800000"/>
            <a:headEnd/>
            <a:tailEnd type="none" w="lg" len="med"/>
          </a:ln>
        </p:spPr>
        <p:txBody>
          <a:bodyPr wrap="none" anchor="ctr"/>
          <a:lstStyle/>
          <a:p>
            <a:endParaRPr lang="zh-CN" altLang="en-US"/>
          </a:p>
        </p:txBody>
      </p:sp>
      <p:sp>
        <p:nvSpPr>
          <p:cNvPr id="146452" name="Rectangle 20"/>
          <p:cNvSpPr>
            <a:spLocks noChangeArrowheads="1"/>
          </p:cNvSpPr>
          <p:nvPr/>
        </p:nvSpPr>
        <p:spPr bwMode="auto">
          <a:xfrm>
            <a:off x="2695575" y="5172076"/>
            <a:ext cx="2743200" cy="214313"/>
          </a:xfrm>
          <a:prstGeom prst="rect">
            <a:avLst/>
          </a:prstGeom>
          <a:solidFill>
            <a:srgbClr val="FF66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Cache</a:t>
            </a:r>
          </a:p>
        </p:txBody>
      </p:sp>
      <p:sp>
        <p:nvSpPr>
          <p:cNvPr id="146453" name="Rectangle 21"/>
          <p:cNvSpPr>
            <a:spLocks noChangeArrowheads="1"/>
          </p:cNvSpPr>
          <p:nvPr/>
        </p:nvSpPr>
        <p:spPr bwMode="auto">
          <a:xfrm>
            <a:off x="5853114" y="3214688"/>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54" name="Rectangle 22"/>
          <p:cNvSpPr>
            <a:spLocks noChangeArrowheads="1"/>
          </p:cNvSpPr>
          <p:nvPr/>
        </p:nvSpPr>
        <p:spPr bwMode="auto">
          <a:xfrm>
            <a:off x="5853114" y="271462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2</a:t>
            </a:r>
          </a:p>
        </p:txBody>
      </p:sp>
      <p:sp>
        <p:nvSpPr>
          <p:cNvPr id="146455" name="Rectangle 23"/>
          <p:cNvSpPr>
            <a:spLocks noChangeArrowheads="1"/>
          </p:cNvSpPr>
          <p:nvPr/>
        </p:nvSpPr>
        <p:spPr bwMode="auto">
          <a:xfrm>
            <a:off x="5853114" y="220027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3</a:t>
            </a:r>
          </a:p>
        </p:txBody>
      </p:sp>
      <p:sp>
        <p:nvSpPr>
          <p:cNvPr id="146456" name="Rectangle 24"/>
          <p:cNvSpPr>
            <a:spLocks noChangeArrowheads="1"/>
          </p:cNvSpPr>
          <p:nvPr/>
        </p:nvSpPr>
        <p:spPr bwMode="auto">
          <a:xfrm>
            <a:off x="5853114" y="168592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4</a:t>
            </a:r>
          </a:p>
        </p:txBody>
      </p:sp>
      <p:sp>
        <p:nvSpPr>
          <p:cNvPr id="146457" name="Rectangle 25"/>
          <p:cNvSpPr>
            <a:spLocks noChangeArrowheads="1"/>
          </p:cNvSpPr>
          <p:nvPr/>
        </p:nvSpPr>
        <p:spPr bwMode="auto">
          <a:xfrm>
            <a:off x="6510339" y="3214688"/>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58" name="Rectangle 26"/>
          <p:cNvSpPr>
            <a:spLocks noChangeArrowheads="1"/>
          </p:cNvSpPr>
          <p:nvPr/>
        </p:nvSpPr>
        <p:spPr bwMode="auto">
          <a:xfrm>
            <a:off x="6510339" y="2728913"/>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2</a:t>
            </a:r>
          </a:p>
        </p:txBody>
      </p:sp>
      <p:sp>
        <p:nvSpPr>
          <p:cNvPr id="146459" name="Rectangle 27"/>
          <p:cNvSpPr>
            <a:spLocks noChangeArrowheads="1"/>
          </p:cNvSpPr>
          <p:nvPr/>
        </p:nvSpPr>
        <p:spPr bwMode="auto">
          <a:xfrm>
            <a:off x="9596439" y="318611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60" name="Rectangle 28"/>
          <p:cNvSpPr>
            <a:spLocks noChangeArrowheads="1"/>
          </p:cNvSpPr>
          <p:nvPr/>
        </p:nvSpPr>
        <p:spPr bwMode="auto">
          <a:xfrm>
            <a:off x="10067926" y="3186113"/>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61" name="Rectangle 29"/>
          <p:cNvSpPr>
            <a:spLocks noChangeArrowheads="1"/>
          </p:cNvSpPr>
          <p:nvPr/>
        </p:nvSpPr>
        <p:spPr bwMode="auto">
          <a:xfrm>
            <a:off x="5791201" y="606266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62" name="Rectangle 30"/>
          <p:cNvSpPr>
            <a:spLocks noChangeArrowheads="1"/>
          </p:cNvSpPr>
          <p:nvPr/>
        </p:nvSpPr>
        <p:spPr bwMode="auto">
          <a:xfrm>
            <a:off x="5791201" y="556736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2</a:t>
            </a:r>
          </a:p>
        </p:txBody>
      </p:sp>
      <p:sp>
        <p:nvSpPr>
          <p:cNvPr id="146463" name="Rectangle 31"/>
          <p:cNvSpPr>
            <a:spLocks noChangeArrowheads="1"/>
          </p:cNvSpPr>
          <p:nvPr/>
        </p:nvSpPr>
        <p:spPr bwMode="auto">
          <a:xfrm>
            <a:off x="5791201" y="503872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3</a:t>
            </a:r>
          </a:p>
        </p:txBody>
      </p:sp>
      <p:sp>
        <p:nvSpPr>
          <p:cNvPr id="146464" name="Rectangle 32"/>
          <p:cNvSpPr>
            <a:spLocks noChangeArrowheads="1"/>
          </p:cNvSpPr>
          <p:nvPr/>
        </p:nvSpPr>
        <p:spPr bwMode="auto">
          <a:xfrm>
            <a:off x="5791201" y="453866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4</a:t>
            </a:r>
          </a:p>
        </p:txBody>
      </p:sp>
      <p:sp>
        <p:nvSpPr>
          <p:cNvPr id="146465" name="Rectangle 33"/>
          <p:cNvSpPr>
            <a:spLocks noChangeArrowheads="1"/>
          </p:cNvSpPr>
          <p:nvPr/>
        </p:nvSpPr>
        <p:spPr bwMode="auto">
          <a:xfrm>
            <a:off x="6515101" y="6062663"/>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66" name="Rectangle 34"/>
          <p:cNvSpPr>
            <a:spLocks noChangeArrowheads="1"/>
          </p:cNvSpPr>
          <p:nvPr/>
        </p:nvSpPr>
        <p:spPr bwMode="auto">
          <a:xfrm>
            <a:off x="6515101" y="5562601"/>
            <a:ext cx="428625" cy="500063"/>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2</a:t>
            </a:r>
          </a:p>
        </p:txBody>
      </p:sp>
      <p:sp>
        <p:nvSpPr>
          <p:cNvPr id="146467" name="Rectangle 35"/>
          <p:cNvSpPr>
            <a:spLocks noChangeArrowheads="1"/>
          </p:cNvSpPr>
          <p:nvPr/>
        </p:nvSpPr>
        <p:spPr bwMode="auto">
          <a:xfrm>
            <a:off x="6515101" y="5048251"/>
            <a:ext cx="428625" cy="500063"/>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3</a:t>
            </a:r>
          </a:p>
        </p:txBody>
      </p:sp>
      <p:sp>
        <p:nvSpPr>
          <p:cNvPr id="146468" name="Rectangle 36"/>
          <p:cNvSpPr>
            <a:spLocks noChangeArrowheads="1"/>
          </p:cNvSpPr>
          <p:nvPr/>
        </p:nvSpPr>
        <p:spPr bwMode="auto">
          <a:xfrm>
            <a:off x="6515101" y="4533901"/>
            <a:ext cx="428625" cy="500063"/>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4</a:t>
            </a:r>
          </a:p>
        </p:txBody>
      </p:sp>
      <p:sp>
        <p:nvSpPr>
          <p:cNvPr id="146469" name="Text Box 37"/>
          <p:cNvSpPr txBox="1">
            <a:spLocks noChangeArrowheads="1"/>
          </p:cNvSpPr>
          <p:nvPr/>
        </p:nvSpPr>
        <p:spPr bwMode="auto">
          <a:xfrm>
            <a:off x="5838826" y="1243013"/>
            <a:ext cx="1000125" cy="366712"/>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a:effectLst>
                  <a:outerShdw blurRad="38100" dist="38100" dir="2700000" algn="tl">
                    <a:srgbClr val="C0C0C0"/>
                  </a:outerShdw>
                </a:effectLst>
              </a:rPr>
              <a:t>Power</a:t>
            </a:r>
          </a:p>
        </p:txBody>
      </p:sp>
      <p:sp>
        <p:nvSpPr>
          <p:cNvPr id="146470" name="Text Box 38"/>
          <p:cNvSpPr txBox="1">
            <a:spLocks noChangeArrowheads="1"/>
          </p:cNvSpPr>
          <p:nvPr/>
        </p:nvSpPr>
        <p:spPr bwMode="auto">
          <a:xfrm>
            <a:off x="6353175" y="2228851"/>
            <a:ext cx="1500188" cy="366713"/>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a:effectLst>
                  <a:outerShdw blurRad="38100" dist="38100" dir="2700000" algn="tl">
                    <a:srgbClr val="C0C0C0"/>
                  </a:outerShdw>
                </a:effectLst>
              </a:rPr>
              <a:t>Performance</a:t>
            </a:r>
          </a:p>
        </p:txBody>
      </p:sp>
      <p:sp>
        <p:nvSpPr>
          <p:cNvPr id="146471" name="Text Box 39"/>
          <p:cNvSpPr txBox="1">
            <a:spLocks noChangeArrowheads="1"/>
          </p:cNvSpPr>
          <p:nvPr/>
        </p:nvSpPr>
        <p:spPr bwMode="auto">
          <a:xfrm>
            <a:off x="7496176" y="3962401"/>
            <a:ext cx="3171825" cy="1920875"/>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sz="2000" b="1">
                <a:effectLst>
                  <a:outerShdw blurRad="38100" dist="38100" dir="2700000" algn="tl">
                    <a:srgbClr val="C0C0C0"/>
                  </a:outerShdw>
                </a:effectLst>
              </a:rPr>
              <a:t>Many core is more power efficient</a:t>
            </a:r>
          </a:p>
          <a:p>
            <a:pPr algn="l">
              <a:spcBef>
                <a:spcPct val="50000"/>
              </a:spcBef>
              <a:defRPr/>
            </a:pPr>
            <a:r>
              <a:rPr lang="en-US" altLang="zh-CN" sz="2000" b="1">
                <a:effectLst>
                  <a:outerShdw blurRad="38100" dist="38100" dir="2700000" algn="tl">
                    <a:srgbClr val="C0C0C0"/>
                  </a:outerShdw>
                </a:effectLst>
              </a:rPr>
              <a:t>Power ~ area</a:t>
            </a:r>
          </a:p>
          <a:p>
            <a:pPr algn="l">
              <a:spcBef>
                <a:spcPct val="50000"/>
              </a:spcBef>
              <a:defRPr/>
            </a:pPr>
            <a:r>
              <a:rPr lang="en-US" altLang="zh-CN" sz="2000" b="1">
                <a:effectLst>
                  <a:outerShdw blurRad="38100" dist="38100" dir="2700000" algn="tl">
                    <a:srgbClr val="C0C0C0"/>
                  </a:outerShdw>
                </a:effectLst>
              </a:rPr>
              <a:t>Single thread performance ~ area**.5</a:t>
            </a:r>
          </a:p>
        </p:txBody>
      </p:sp>
    </p:spTree>
  </p:cSld>
  <p:clrMapOvr>
    <a:masterClrMapping/>
  </p:clrMapOvr>
  <p:transition spd="slow">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a:t>
            </a:r>
            <a:r>
              <a:rPr lang="en-US" altLang="zh-CN" dirty="0" err="1" smtClean="0"/>
              <a:t>Multicore</a:t>
            </a:r>
            <a:r>
              <a:rPr lang="en-US" altLang="zh-CN" dirty="0" smtClean="0"/>
              <a:t>?</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4"/>
          <p:cNvPicPr>
            <a:picLocks noChangeAspect="1" noChangeArrowheads="1"/>
          </p:cNvPicPr>
          <p:nvPr/>
        </p:nvPicPr>
        <p:blipFill>
          <a:blip r:embed="rId2"/>
          <a:srcRect/>
          <a:stretch>
            <a:fillRect/>
          </a:stretch>
        </p:blipFill>
        <p:spPr bwMode="auto">
          <a:xfrm>
            <a:off x="1524000" y="1071546"/>
            <a:ext cx="9144000" cy="5041900"/>
          </a:xfrm>
          <a:prstGeom prst="rect">
            <a:avLst/>
          </a:prstGeom>
          <a:noFill/>
          <a:ln w="50800" algn="ctr">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a:xfrm>
            <a:off x="1809721" y="1"/>
            <a:ext cx="8621713" cy="936625"/>
          </a:xfrm>
        </p:spPr>
        <p:txBody>
          <a:bodyPr/>
          <a:lstStyle/>
          <a:p>
            <a:pPr eaLnBrk="1" hangingPunct="1"/>
            <a:r>
              <a:rPr lang="en-US" altLang="zh-CN" dirty="0" smtClean="0"/>
              <a:t>5 computing markets </a:t>
            </a:r>
          </a:p>
        </p:txBody>
      </p:sp>
      <p:graphicFrame>
        <p:nvGraphicFramePr>
          <p:cNvPr id="32771" name="Group 3"/>
          <p:cNvGraphicFramePr>
            <a:graphicFrameLocks noGrp="1"/>
          </p:cNvGraphicFramePr>
          <p:nvPr>
            <p:extLst>
              <p:ext uri="{D42A27DB-BD31-4B8C-83A1-F6EECF244321}">
                <p14:modId xmlns:p14="http://schemas.microsoft.com/office/powerpoint/2010/main" val="1331716105"/>
              </p:ext>
            </p:extLst>
          </p:nvPr>
        </p:nvGraphicFramePr>
        <p:xfrm>
          <a:off x="1127448" y="1066800"/>
          <a:ext cx="10081120" cy="4915662"/>
        </p:xfrm>
        <a:graphic>
          <a:graphicData uri="http://schemas.openxmlformats.org/drawingml/2006/table">
            <a:tbl>
              <a:tblPr/>
              <a:tblGrid>
                <a:gridCol w="1296144"/>
                <a:gridCol w="1800200"/>
                <a:gridCol w="1306775"/>
                <a:gridCol w="1717561"/>
                <a:gridCol w="2016224"/>
                <a:gridCol w="1944216"/>
              </a:tblGrid>
              <a:tr h="5334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Feature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PMD</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Desktop</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Server</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Clusters/ </a:t>
                      </a:r>
                      <a:r>
                        <a:rPr kumimoji="0" lang="en-US" altLang="zh-CN" sz="1800" b="0" i="0" u="none" strike="noStrike" cap="none" normalizeH="0" baseline="0" dirty="0" err="1" smtClean="0">
                          <a:ln>
                            <a:noFill/>
                          </a:ln>
                          <a:solidFill>
                            <a:schemeClr val="tx1"/>
                          </a:solidFill>
                          <a:effectLst/>
                          <a:latin typeface="Arial" pitchFamily="34" charset="0"/>
                          <a:ea typeface="宋体" pitchFamily="2" charset="-122"/>
                        </a:rPr>
                        <a:t>warehourse</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-scale computer</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Internet of things /Embedded</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9906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Price of system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$100-$1000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$300-$2500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$5000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-$10,000,000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$100000-$200,000,000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$10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-$100,000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6573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Price of microprocessor module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$10-$100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$50-$500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per proc.</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$200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-$2,000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per proc.</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$50-$250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$0.01</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-$100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per proc.</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3144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Critical system design issues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Cost, energy,</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Media perf.</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responsiveness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Price-perf.,</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Energy,</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Graphics perf.</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Throughput,</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availability,</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Scalability,</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energy</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Price-perf.,</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Throughput, </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energy proportionality</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Price, energy,</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application-specific performance.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cSld>
  <p:clrMapOvr>
    <a:masterClrMapping/>
  </p:clrMapOvr>
  <p:transition spd="slow">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a:xfrm>
            <a:off x="2855913" y="0"/>
            <a:ext cx="7561262" cy="719138"/>
          </a:xfrm>
        </p:spPr>
        <p:txBody>
          <a:bodyPr/>
          <a:lstStyle/>
          <a:p>
            <a:pPr eaLnBrk="1" hangingPunct="1"/>
            <a:r>
              <a:rPr lang="en-US" altLang="zh-CN" smtClean="0"/>
              <a:t>Topics in Chapter</a:t>
            </a:r>
          </a:p>
        </p:txBody>
      </p:sp>
      <p:sp>
        <p:nvSpPr>
          <p:cNvPr id="6147" name="Rectangle 3"/>
          <p:cNvSpPr>
            <a:spLocks noGrp="1" noRot="1" noChangeArrowheads="1"/>
          </p:cNvSpPr>
          <p:nvPr>
            <p:ph idx="1"/>
          </p:nvPr>
        </p:nvSpPr>
        <p:spPr>
          <a:xfrm>
            <a:off x="1828800" y="914400"/>
            <a:ext cx="8534400" cy="5410200"/>
          </a:xfrm>
        </p:spPr>
        <p:txBody>
          <a:bodyPr>
            <a:normAutofit lnSpcReduction="10000"/>
          </a:bodyPr>
          <a:lstStyle/>
          <a:p>
            <a:pPr eaLnBrk="1" hangingPunct="1">
              <a:lnSpc>
                <a:spcPct val="90000"/>
              </a:lnSpc>
              <a:buFont typeface="Wingdings" pitchFamily="2" charset="2"/>
              <a:buNone/>
            </a:pPr>
            <a:r>
              <a:rPr lang="en-US" altLang="zh-CN" sz="2800" dirty="0">
                <a:solidFill>
                  <a:schemeClr val="folHlink"/>
                </a:solidFill>
                <a:latin typeface="Comic Sans MS"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1.4  Trends in Technology</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1.5  Trends in power in Integrated circuits</a:t>
            </a:r>
          </a:p>
          <a:p>
            <a:pPr eaLnBrk="1" hangingPunct="1">
              <a:lnSpc>
                <a:spcPct val="90000"/>
              </a:lnSpc>
              <a:buFont typeface="Wingdings" pitchFamily="2" charset="2"/>
              <a:buNone/>
            </a:pPr>
            <a:r>
              <a:rPr lang="en-US" altLang="zh-CN" sz="2800" dirty="0">
                <a:solidFill>
                  <a:srgbClr val="0000FF"/>
                </a:solidFill>
                <a:latin typeface="Comic Sans MS" pitchFamily="66" charset="0"/>
              </a:rPr>
              <a:t>1.6  Trends in Cost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1.7  Dependability</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1.8  Measuring, Reporting and </a:t>
            </a:r>
            <a:r>
              <a:rPr lang="en-US" altLang="zh-CN" sz="2800" dirty="0" err="1">
                <a:solidFill>
                  <a:schemeClr val="folHlink"/>
                </a:solidFill>
                <a:latin typeface="Comic Sans MS" pitchFamily="66" charset="0"/>
              </a:rPr>
              <a:t>summerizing</a:t>
            </a:r>
            <a:r>
              <a:rPr lang="en-US" altLang="zh-CN" sz="2800" dirty="0">
                <a:solidFill>
                  <a:schemeClr val="folHlink"/>
                </a:solidFill>
                <a:latin typeface="Comic Sans MS" pitchFamily="66" charset="0"/>
              </a:rPr>
              <a:t> Perf.</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1.10 Putting it altogether</a:t>
            </a:r>
            <a:endParaRPr lang="en-US" altLang="zh-CN" sz="2800" dirty="0">
              <a:solidFill>
                <a:schemeClr val="folHlink"/>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1847528" y="0"/>
            <a:ext cx="7761287" cy="928688"/>
          </a:xfrm>
        </p:spPr>
        <p:txBody>
          <a:bodyPr/>
          <a:lstStyle/>
          <a:p>
            <a:pPr eaLnBrk="1" hangingPunct="1"/>
            <a:r>
              <a:rPr lang="en-US" altLang="zh-CN" dirty="0" smtClean="0">
                <a:solidFill>
                  <a:srgbClr val="FF0000"/>
                </a:solidFill>
              </a:rPr>
              <a:t>Major Theme: Lower Cost</a:t>
            </a:r>
          </a:p>
        </p:txBody>
      </p:sp>
      <p:sp>
        <p:nvSpPr>
          <p:cNvPr id="7171" name="Rectangle 3"/>
          <p:cNvSpPr>
            <a:spLocks noGrp="1" noRot="1" noChangeArrowheads="1"/>
          </p:cNvSpPr>
          <p:nvPr>
            <p:ph idx="1"/>
          </p:nvPr>
        </p:nvSpPr>
        <p:spPr>
          <a:xfrm>
            <a:off x="1752600" y="1143000"/>
            <a:ext cx="8915400" cy="4800600"/>
          </a:xfrm>
        </p:spPr>
        <p:txBody>
          <a:bodyPr/>
          <a:lstStyle/>
          <a:p>
            <a:pPr eaLnBrk="1" hangingPunct="1">
              <a:lnSpc>
                <a:spcPct val="90000"/>
              </a:lnSpc>
            </a:pPr>
            <a:r>
              <a:rPr lang="en-US" altLang="zh-CN" sz="2800" dirty="0">
                <a:latin typeface="Comic Sans MS" pitchFamily="66" charset="0"/>
              </a:rPr>
              <a:t>Cost Trend</a:t>
            </a:r>
            <a:endParaRPr lang="en-US" altLang="zh-CN" sz="3600" dirty="0">
              <a:latin typeface="Comic Sans MS" pitchFamily="66" charset="0"/>
            </a:endParaRPr>
          </a:p>
          <a:p>
            <a:pPr lvl="1" eaLnBrk="1" hangingPunct="1">
              <a:lnSpc>
                <a:spcPct val="90000"/>
              </a:lnSpc>
            </a:pPr>
            <a:r>
              <a:rPr lang="en-US" altLang="zh-CN" sz="2400" dirty="0">
                <a:latin typeface="Comic Sans MS" pitchFamily="66" charset="0"/>
              </a:rPr>
              <a:t>Understanding cost trends of  component  is important for designers, since we design for tomorrow</a:t>
            </a:r>
            <a:r>
              <a:rPr lang="en-US" altLang="zh-CN" dirty="0" smtClean="0"/>
              <a:t> !</a:t>
            </a:r>
          </a:p>
          <a:p>
            <a:pPr eaLnBrk="1" hangingPunct="1">
              <a:lnSpc>
                <a:spcPct val="90000"/>
              </a:lnSpc>
            </a:pPr>
            <a:r>
              <a:rPr lang="en-US" altLang="zh-CN" sz="2800" dirty="0">
                <a:latin typeface="Comic Sans MS" pitchFamily="66" charset="0"/>
              </a:rPr>
              <a:t>The impact factors for cost:</a:t>
            </a:r>
          </a:p>
          <a:p>
            <a:pPr lvl="1" eaLnBrk="1" hangingPunct="1">
              <a:lnSpc>
                <a:spcPct val="90000"/>
              </a:lnSpc>
            </a:pPr>
            <a:r>
              <a:rPr lang="en-US" altLang="zh-CN" sz="2400" dirty="0">
                <a:solidFill>
                  <a:srgbClr val="FF3300"/>
                </a:solidFill>
                <a:latin typeface="Comic Sans MS" pitchFamily="66" charset="0"/>
              </a:rPr>
              <a:t>Time</a:t>
            </a:r>
            <a:r>
              <a:rPr lang="en-US" altLang="zh-CN" sz="2400" dirty="0">
                <a:latin typeface="Comic Sans MS" pitchFamily="66" charset="0"/>
              </a:rPr>
              <a:t>----Component prices drop over time without major improvements in manufacturing technology</a:t>
            </a:r>
          </a:p>
          <a:p>
            <a:pPr lvl="1" eaLnBrk="1" hangingPunct="1">
              <a:lnSpc>
                <a:spcPct val="90000"/>
              </a:lnSpc>
            </a:pPr>
            <a:r>
              <a:rPr lang="en-US" altLang="zh-CN" sz="2400" dirty="0">
                <a:solidFill>
                  <a:srgbClr val="FF3300"/>
                </a:solidFill>
                <a:latin typeface="Comic Sans MS" pitchFamily="66" charset="0"/>
              </a:rPr>
              <a:t>Volume</a:t>
            </a:r>
            <a:r>
              <a:rPr lang="en-US" altLang="zh-CN" sz="2400" dirty="0">
                <a:latin typeface="Comic Sans MS" pitchFamily="66" charset="0"/>
              </a:rPr>
              <a:t> ----Volume decreases cost due to increases in manufacturing efficiency</a:t>
            </a:r>
            <a:r>
              <a:rPr lang="en-US" altLang="zh-CN" dirty="0" smtClean="0"/>
              <a:t>.</a:t>
            </a:r>
          </a:p>
          <a:p>
            <a:pPr lvl="1" eaLnBrk="1" hangingPunct="1">
              <a:lnSpc>
                <a:spcPct val="90000"/>
              </a:lnSpc>
            </a:pPr>
            <a:r>
              <a:rPr lang="en-US" altLang="zh-CN" sz="2400" dirty="0" err="1">
                <a:solidFill>
                  <a:srgbClr val="FF3300"/>
                </a:solidFill>
                <a:latin typeface="Comic Sans MS" pitchFamily="66" charset="0"/>
              </a:rPr>
              <a:t>Commodification</a:t>
            </a:r>
            <a:r>
              <a:rPr lang="en-US" altLang="zh-CN" dirty="0" smtClean="0"/>
              <a:t>----</a:t>
            </a:r>
            <a:r>
              <a:rPr lang="en-US" altLang="zh-CN" sz="2400" dirty="0">
                <a:latin typeface="Comic Sans MS" pitchFamily="66" charset="0"/>
              </a:rPr>
              <a:t>The competition among the suppliers of the components will decrease overall product cost.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Rot="1" noChangeArrowheads="1"/>
          </p:cNvSpPr>
          <p:nvPr>
            <p:ph type="title"/>
          </p:nvPr>
        </p:nvSpPr>
        <p:spPr>
          <a:xfrm>
            <a:off x="1991544" y="-99392"/>
            <a:ext cx="7772400" cy="1143000"/>
          </a:xfrm>
        </p:spPr>
        <p:txBody>
          <a:bodyPr>
            <a:normAutofit fontScale="90000"/>
          </a:bodyPr>
          <a:lstStyle/>
          <a:p>
            <a:pPr eaLnBrk="1" hangingPunct="1"/>
            <a:r>
              <a:rPr lang="en-US" altLang="zh-CN" dirty="0" smtClean="0">
                <a:solidFill>
                  <a:schemeClr val="bg1"/>
                </a:solidFill>
              </a:rPr>
              <a:t>Understanding Cost Trend by  </a:t>
            </a:r>
            <a:r>
              <a:rPr lang="en-US" altLang="zh-CN" dirty="0" smtClean="0"/>
              <a:t>Learning Curve </a:t>
            </a:r>
          </a:p>
        </p:txBody>
      </p:sp>
      <p:graphicFrame>
        <p:nvGraphicFramePr>
          <p:cNvPr id="1026" name="Object 3"/>
          <p:cNvGraphicFramePr>
            <a:graphicFrameLocks noChangeAspect="1"/>
          </p:cNvGraphicFramePr>
          <p:nvPr/>
        </p:nvGraphicFramePr>
        <p:xfrm>
          <a:off x="1631950" y="1447800"/>
          <a:ext cx="8839200" cy="4725988"/>
        </p:xfrm>
        <a:graphic>
          <a:graphicData uri="http://schemas.openxmlformats.org/presentationml/2006/ole">
            <mc:AlternateContent xmlns:mc="http://schemas.openxmlformats.org/markup-compatibility/2006">
              <mc:Choice xmlns:v="urn:schemas-microsoft-com:vml" Requires="v">
                <p:oleObj spid="_x0000_s52247" name="图表" r:id="rId4" imgW="5228280" imgH="2847960" progId="">
                  <p:embed/>
                </p:oleObj>
              </mc:Choice>
              <mc:Fallback>
                <p:oleObj name="图表" r:id="rId4" imgW="5228280" imgH="284796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950" y="1447800"/>
                        <a:ext cx="8839200" cy="4725988"/>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eaLnBrk="1" hangingPunct="1"/>
            <a:r>
              <a:rPr lang="en-US" altLang="zh-CN" sz="4000" dirty="0">
                <a:solidFill>
                  <a:srgbClr val="FF0000"/>
                </a:solidFill>
              </a:rPr>
              <a:t>Price of Pentium4 &amp; </a:t>
            </a:r>
            <a:r>
              <a:rPr lang="en-US" altLang="zh-CN" sz="4000" dirty="0" err="1">
                <a:solidFill>
                  <a:srgbClr val="FF0000"/>
                </a:solidFill>
              </a:rPr>
              <a:t>PentiumM</a:t>
            </a:r>
            <a:endParaRPr lang="en-US" altLang="zh-CN" sz="4000" dirty="0">
              <a:solidFill>
                <a:srgbClr val="FF0000"/>
              </a:solidFill>
            </a:endParaRPr>
          </a:p>
        </p:txBody>
      </p:sp>
      <p:pic>
        <p:nvPicPr>
          <p:cNvPr id="8195" name="Picture 4"/>
          <p:cNvPicPr>
            <a:picLocks noGrp="1" noChangeAspect="1" noChangeArrowheads="1"/>
          </p:cNvPicPr>
          <p:nvPr>
            <p:ph idx="1"/>
          </p:nvPr>
        </p:nvPicPr>
        <p:blipFill>
          <a:blip r:embed="rId2"/>
          <a:srcRect/>
          <a:stretch>
            <a:fillRect/>
          </a:stretch>
        </p:blipFill>
        <p:spPr>
          <a:xfrm>
            <a:off x="2452662" y="1285860"/>
            <a:ext cx="7164414" cy="5117930"/>
          </a:xfrm>
          <a:noFill/>
        </p:spPr>
      </p:pic>
    </p:spTree>
  </p:cSld>
  <p:clrMapOvr>
    <a:masterClrMapping/>
  </p:clrMapOvr>
  <p:transition spd="slow">
    <p:pull dir="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1775520" y="0"/>
            <a:ext cx="8621713" cy="936625"/>
          </a:xfrm>
        </p:spPr>
        <p:txBody>
          <a:bodyPr/>
          <a:lstStyle/>
          <a:p>
            <a:pPr eaLnBrk="1" hangingPunct="1"/>
            <a:r>
              <a:rPr lang="en-US" altLang="zh-CN" dirty="0" smtClean="0">
                <a:solidFill>
                  <a:srgbClr val="FF0000"/>
                </a:solidFill>
              </a:rPr>
              <a:t>Rules of Thumb</a:t>
            </a:r>
          </a:p>
        </p:txBody>
      </p:sp>
      <p:sp>
        <p:nvSpPr>
          <p:cNvPr id="9219" name="Rectangle 3"/>
          <p:cNvSpPr>
            <a:spLocks noGrp="1" noRot="1" noChangeArrowheads="1"/>
          </p:cNvSpPr>
          <p:nvPr>
            <p:ph idx="1"/>
          </p:nvPr>
        </p:nvSpPr>
        <p:spPr>
          <a:xfrm>
            <a:off x="1415480" y="1268760"/>
            <a:ext cx="9289032" cy="4683125"/>
          </a:xfrm>
        </p:spPr>
        <p:txBody>
          <a:bodyPr>
            <a:normAutofit lnSpcReduction="10000"/>
          </a:bodyPr>
          <a:lstStyle/>
          <a:p>
            <a:pPr eaLnBrk="1" hangingPunct="1">
              <a:lnSpc>
                <a:spcPct val="90000"/>
              </a:lnSpc>
            </a:pPr>
            <a:r>
              <a:rPr lang="en-US" altLang="zh-CN" sz="3200" dirty="0" smtClean="0"/>
              <a:t>Time:   </a:t>
            </a:r>
            <a:r>
              <a:rPr lang="en-US" altLang="zh-CN" sz="3200" dirty="0" smtClean="0">
                <a:solidFill>
                  <a:srgbClr val="0000FF"/>
                </a:solidFill>
              </a:rPr>
              <a:t>learning curve</a:t>
            </a:r>
            <a:r>
              <a:rPr lang="en-US" altLang="zh-CN" sz="3200" dirty="0" smtClean="0"/>
              <a:t> ----</a:t>
            </a:r>
            <a:r>
              <a:rPr lang="en-US" altLang="zh-CN" sz="3200" dirty="0" smtClean="0">
                <a:solidFill>
                  <a:srgbClr val="0000FF"/>
                </a:solidFill>
              </a:rPr>
              <a:t>yield</a:t>
            </a:r>
          </a:p>
          <a:p>
            <a:pPr lvl="1" eaLnBrk="1" hangingPunct="1">
              <a:lnSpc>
                <a:spcPct val="90000"/>
              </a:lnSpc>
            </a:pPr>
            <a:r>
              <a:rPr lang="en-US" altLang="zh-CN" sz="2800" dirty="0" smtClean="0">
                <a:solidFill>
                  <a:srgbClr val="0000FF"/>
                </a:solidFill>
              </a:rPr>
              <a:t>Twice the yield will have half the cost.(for chip, board, or a system)</a:t>
            </a:r>
          </a:p>
          <a:p>
            <a:pPr eaLnBrk="1" hangingPunct="1">
              <a:lnSpc>
                <a:spcPct val="90000"/>
              </a:lnSpc>
            </a:pPr>
            <a:r>
              <a:rPr lang="en-US" altLang="zh-CN" sz="3200" dirty="0" smtClean="0"/>
              <a:t>Volume:</a:t>
            </a:r>
          </a:p>
          <a:p>
            <a:pPr lvl="1" eaLnBrk="1" hangingPunct="1">
              <a:lnSpc>
                <a:spcPct val="90000"/>
              </a:lnSpc>
            </a:pPr>
            <a:r>
              <a:rPr lang="en-US" altLang="zh-CN" sz="2800" dirty="0" smtClean="0">
                <a:solidFill>
                  <a:srgbClr val="0000FF"/>
                </a:solidFill>
              </a:rPr>
              <a:t>Cost decrease about 10% for each doubling of volume.</a:t>
            </a:r>
          </a:p>
          <a:p>
            <a:pPr eaLnBrk="1" hangingPunct="1">
              <a:lnSpc>
                <a:spcPct val="90000"/>
              </a:lnSpc>
            </a:pPr>
            <a:r>
              <a:rPr lang="en-US" altLang="zh-CN" sz="3200" dirty="0" smtClean="0"/>
              <a:t>Commodities:</a:t>
            </a:r>
          </a:p>
          <a:p>
            <a:pPr lvl="1" eaLnBrk="1" hangingPunct="1">
              <a:lnSpc>
                <a:spcPct val="90000"/>
              </a:lnSpc>
            </a:pPr>
            <a:r>
              <a:rPr lang="en-US" altLang="zh-CN" sz="2800" dirty="0" smtClean="0"/>
              <a:t>Vendor competition</a:t>
            </a:r>
          </a:p>
          <a:p>
            <a:pPr lvl="1" eaLnBrk="1" hangingPunct="1">
              <a:lnSpc>
                <a:spcPct val="90000"/>
              </a:lnSpc>
            </a:pPr>
            <a:r>
              <a:rPr lang="en-US" altLang="zh-CN" sz="2800" dirty="0" smtClean="0"/>
              <a:t>Supplier competition</a:t>
            </a:r>
          </a:p>
          <a:p>
            <a:pPr lvl="1" eaLnBrk="1" hangingPunct="1">
              <a:lnSpc>
                <a:spcPct val="90000"/>
              </a:lnSpc>
            </a:pPr>
            <a:r>
              <a:rPr lang="en-US" altLang="zh-CN" sz="2800" dirty="0" smtClean="0"/>
              <a:t>Volume increase, however limited profits.</a:t>
            </a:r>
          </a:p>
        </p:txBody>
      </p:sp>
    </p:spTree>
  </p:cSld>
  <p:clrMapOvr>
    <a:masterClrMapping/>
  </p:clrMapOvr>
  <p:transition spd="slow">
    <p:pull dir="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rrowheads="1"/>
          </p:cNvSpPr>
          <p:nvPr>
            <p:ph type="title"/>
          </p:nvPr>
        </p:nvSpPr>
        <p:spPr/>
        <p:txBody>
          <a:bodyPr/>
          <a:lstStyle/>
          <a:p>
            <a:pPr eaLnBrk="1" hangingPunct="1">
              <a:defRPr/>
            </a:pPr>
            <a:r>
              <a:rPr lang="en-US" altLang="zh-CN" sz="4000">
                <a:effectLst>
                  <a:outerShdw blurRad="38100" dist="38100" dir="2700000" algn="tl">
                    <a:srgbClr val="C0C0C0"/>
                  </a:outerShdw>
                </a:effectLst>
              </a:rPr>
              <a:t>Cost of an </a:t>
            </a:r>
            <a:r>
              <a:rPr lang="en-US" altLang="zh-CN" b="1" smtClean="0">
                <a:effectLst>
                  <a:outerShdw blurRad="38100" dist="38100" dir="2700000" algn="tl">
                    <a:srgbClr val="C0C0C0"/>
                  </a:outerShdw>
                </a:effectLst>
                <a:latin typeface="MyriadMM_565_600_" charset="0"/>
              </a:rPr>
              <a:t>Integrated Circuit</a:t>
            </a:r>
          </a:p>
        </p:txBody>
      </p:sp>
      <p:pic>
        <p:nvPicPr>
          <p:cNvPr id="10243" name="Picture 3"/>
          <p:cNvPicPr>
            <a:picLocks noChangeAspect="1" noChangeArrowheads="1"/>
          </p:cNvPicPr>
          <p:nvPr/>
        </p:nvPicPr>
        <p:blipFill>
          <a:blip r:embed="rId3"/>
          <a:srcRect/>
          <a:stretch>
            <a:fillRect/>
          </a:stretch>
        </p:blipFill>
        <p:spPr bwMode="auto">
          <a:xfrm>
            <a:off x="1905000" y="1524001"/>
            <a:ext cx="8382000" cy="1019175"/>
          </a:xfrm>
          <a:prstGeom prst="rect">
            <a:avLst/>
          </a:prstGeom>
          <a:noFill/>
          <a:ln w="9525">
            <a:noFill/>
            <a:miter lim="800000"/>
            <a:headEnd type="none" w="sm" len="sm"/>
            <a:tailEnd type="none" w="sm" len="sm"/>
          </a:ln>
        </p:spPr>
      </p:pic>
      <p:pic>
        <p:nvPicPr>
          <p:cNvPr id="10244" name="Picture 4"/>
          <p:cNvPicPr>
            <a:picLocks noChangeAspect="1" noChangeArrowheads="1"/>
          </p:cNvPicPr>
          <p:nvPr/>
        </p:nvPicPr>
        <p:blipFill>
          <a:blip r:embed="rId4"/>
          <a:srcRect/>
          <a:stretch>
            <a:fillRect/>
          </a:stretch>
        </p:blipFill>
        <p:spPr bwMode="auto">
          <a:xfrm>
            <a:off x="1828800" y="2819400"/>
            <a:ext cx="3733800" cy="717550"/>
          </a:xfrm>
          <a:prstGeom prst="rect">
            <a:avLst/>
          </a:prstGeom>
          <a:noFill/>
          <a:ln w="9525">
            <a:noFill/>
            <a:miter lim="800000"/>
            <a:headEnd type="none" w="sm" len="sm"/>
            <a:tailEnd type="none" w="sm" len="sm"/>
          </a:ln>
        </p:spPr>
      </p:pic>
      <p:pic>
        <p:nvPicPr>
          <p:cNvPr id="10245" name="Picture 5"/>
          <p:cNvPicPr>
            <a:picLocks noChangeAspect="1" noChangeArrowheads="1"/>
          </p:cNvPicPr>
          <p:nvPr/>
        </p:nvPicPr>
        <p:blipFill>
          <a:blip r:embed="rId5"/>
          <a:srcRect/>
          <a:stretch>
            <a:fillRect/>
          </a:stretch>
        </p:blipFill>
        <p:spPr bwMode="auto">
          <a:xfrm>
            <a:off x="1905000" y="3886201"/>
            <a:ext cx="5410200" cy="842963"/>
          </a:xfrm>
          <a:prstGeom prst="rect">
            <a:avLst/>
          </a:prstGeom>
          <a:noFill/>
          <a:ln w="9525">
            <a:noFill/>
            <a:miter lim="800000"/>
            <a:headEnd type="none" w="sm" len="sm"/>
            <a:tailEnd type="none" w="sm" len="sm"/>
          </a:ln>
        </p:spPr>
      </p:pic>
      <p:pic>
        <p:nvPicPr>
          <p:cNvPr id="10246" name="Picture 6"/>
          <p:cNvPicPr>
            <a:picLocks noChangeArrowheads="1"/>
          </p:cNvPicPr>
          <p:nvPr/>
        </p:nvPicPr>
        <p:blipFill>
          <a:blip r:embed="rId6"/>
          <a:srcRect/>
          <a:stretch>
            <a:fillRect/>
          </a:stretch>
        </p:blipFill>
        <p:spPr bwMode="auto">
          <a:xfrm>
            <a:off x="1905000" y="5029200"/>
            <a:ext cx="5867400" cy="91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rrowheads="1"/>
          </p:cNvSpPr>
          <p:nvPr>
            <p:ph type="title"/>
          </p:nvPr>
        </p:nvSpPr>
        <p:spPr/>
        <p:txBody>
          <a:bodyPr/>
          <a:lstStyle/>
          <a:p>
            <a:pPr eaLnBrk="1" hangingPunct="1"/>
            <a:r>
              <a:rPr lang="en-US" altLang="zh-CN" sz="4000"/>
              <a:t>Distribution of Cost in a System</a:t>
            </a:r>
          </a:p>
        </p:txBody>
      </p:sp>
      <p:pic>
        <p:nvPicPr>
          <p:cNvPr id="11267" name="Picture 3"/>
          <p:cNvPicPr>
            <a:picLocks noChangeAspect="1" noChangeArrowheads="1"/>
          </p:cNvPicPr>
          <p:nvPr/>
        </p:nvPicPr>
        <p:blipFill>
          <a:blip r:embed="rId3"/>
          <a:srcRect/>
          <a:stretch>
            <a:fillRect/>
          </a:stretch>
        </p:blipFill>
        <p:spPr bwMode="auto">
          <a:xfrm>
            <a:off x="1991544" y="1052736"/>
            <a:ext cx="7848872" cy="5257800"/>
          </a:xfrm>
          <a:prstGeom prst="rect">
            <a:avLst/>
          </a:prstGeom>
          <a:noFill/>
          <a:ln w="9525">
            <a:noFill/>
            <a:miter lim="800000"/>
            <a:headEnd type="none" w="sm" len="sm"/>
            <a:tailEnd type="none" w="sm" len="sm"/>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a:xfrm>
            <a:off x="2133600" y="1"/>
            <a:ext cx="8075614" cy="981075"/>
          </a:xfrm>
        </p:spPr>
        <p:txBody>
          <a:bodyPr/>
          <a:lstStyle/>
          <a:p>
            <a:pPr eaLnBrk="1" hangingPunct="1"/>
            <a:r>
              <a:rPr lang="en-US" altLang="zh-CN" dirty="0" smtClean="0">
                <a:solidFill>
                  <a:srgbClr val="FF0000"/>
                </a:solidFill>
              </a:rPr>
              <a:t>Cost vs. Price</a:t>
            </a:r>
          </a:p>
        </p:txBody>
      </p:sp>
      <p:sp>
        <p:nvSpPr>
          <p:cNvPr id="12291" name="Rectangle 3"/>
          <p:cNvSpPr>
            <a:spLocks noGrp="1" noRot="1" noChangeArrowheads="1"/>
          </p:cNvSpPr>
          <p:nvPr>
            <p:ph idx="1"/>
          </p:nvPr>
        </p:nvSpPr>
        <p:spPr>
          <a:xfrm>
            <a:off x="2133600" y="1066800"/>
            <a:ext cx="8210550" cy="5386388"/>
          </a:xfrm>
        </p:spPr>
        <p:txBody>
          <a:bodyPr/>
          <a:lstStyle/>
          <a:p>
            <a:pPr eaLnBrk="1" hangingPunct="1">
              <a:lnSpc>
                <a:spcPct val="90000"/>
              </a:lnSpc>
            </a:pPr>
            <a:r>
              <a:rPr lang="en-US" altLang="zh-CN" sz="2400">
                <a:latin typeface="Comic Sans MS" pitchFamily="66" charset="0"/>
              </a:rPr>
              <a:t>Component costs</a:t>
            </a:r>
            <a:endParaRPr lang="en-US" altLang="zh-CN" sz="2400" b="1">
              <a:latin typeface="Comic Sans MS" pitchFamily="66" charset="0"/>
            </a:endParaRPr>
          </a:p>
          <a:p>
            <a:pPr lvl="1" eaLnBrk="1" hangingPunct="1">
              <a:lnSpc>
                <a:spcPct val="90000"/>
              </a:lnSpc>
            </a:pPr>
            <a:r>
              <a:rPr lang="en-US" altLang="zh-CN" sz="2000" b="1">
                <a:latin typeface="Comic Sans MS" pitchFamily="66" charset="0"/>
              </a:rPr>
              <a:t>Raw material cost. </a:t>
            </a:r>
          </a:p>
          <a:p>
            <a:pPr eaLnBrk="1" hangingPunct="1">
              <a:lnSpc>
                <a:spcPct val="90000"/>
              </a:lnSpc>
            </a:pPr>
            <a:r>
              <a:rPr lang="en-US" altLang="zh-CN" sz="2400">
                <a:latin typeface="Comic Sans MS" pitchFamily="66" charset="0"/>
              </a:rPr>
              <a:t>Direct cost:</a:t>
            </a:r>
            <a:r>
              <a:rPr lang="en-US" altLang="zh-CN" sz="2400" b="1">
                <a:latin typeface="Comic Sans MS" pitchFamily="66" charset="0"/>
              </a:rPr>
              <a:t> </a:t>
            </a:r>
          </a:p>
          <a:p>
            <a:pPr lvl="1" eaLnBrk="1" hangingPunct="1">
              <a:lnSpc>
                <a:spcPct val="90000"/>
              </a:lnSpc>
            </a:pPr>
            <a:r>
              <a:rPr lang="en-US" altLang="zh-CN" sz="2000" b="1">
                <a:latin typeface="Comic Sans MS" pitchFamily="66" charset="0"/>
              </a:rPr>
              <a:t>Costs incurred to make a single item. Adds 20% to 40% to component cost. </a:t>
            </a:r>
          </a:p>
          <a:p>
            <a:pPr eaLnBrk="1" hangingPunct="1">
              <a:lnSpc>
                <a:spcPct val="90000"/>
              </a:lnSpc>
            </a:pPr>
            <a:r>
              <a:rPr lang="en-US" altLang="zh-CN" sz="2400">
                <a:latin typeface="Comic Sans MS" pitchFamily="66" charset="0"/>
              </a:rPr>
              <a:t>Gross margin ( Indirect cost): </a:t>
            </a:r>
          </a:p>
          <a:p>
            <a:pPr lvl="1" eaLnBrk="1" hangingPunct="1">
              <a:lnSpc>
                <a:spcPct val="90000"/>
              </a:lnSpc>
            </a:pPr>
            <a:r>
              <a:rPr lang="en-US" altLang="zh-CN" sz="2000" b="1">
                <a:latin typeface="Comic Sans MS" pitchFamily="66" charset="0"/>
              </a:rPr>
              <a:t>Overhead not associated with a single item, i.e. R&amp;D, marketing, manufacturing equipment, taxes, etc. </a:t>
            </a:r>
          </a:p>
          <a:p>
            <a:pPr lvl="1" eaLnBrk="1" hangingPunct="1">
              <a:lnSpc>
                <a:spcPct val="90000"/>
              </a:lnSpc>
            </a:pPr>
            <a:r>
              <a:rPr lang="en-US" altLang="zh-CN" sz="2000" b="1">
                <a:solidFill>
                  <a:srgbClr val="FF3300"/>
                </a:solidFill>
                <a:latin typeface="Comic Sans MS" pitchFamily="66" charset="0"/>
              </a:rPr>
              <a:t>Only 4%-12% of income are spent on  R&amp;D</a:t>
            </a:r>
          </a:p>
          <a:p>
            <a:pPr eaLnBrk="1" hangingPunct="1">
              <a:lnSpc>
                <a:spcPct val="90000"/>
              </a:lnSpc>
            </a:pPr>
            <a:r>
              <a:rPr lang="en-US" altLang="zh-CN" sz="2400">
                <a:latin typeface="Comic Sans MS" pitchFamily="66" charset="0"/>
              </a:rPr>
              <a:t>Average Selling Price (ASP): </a:t>
            </a:r>
          </a:p>
          <a:p>
            <a:pPr lvl="1" eaLnBrk="1" hangingPunct="1">
              <a:lnSpc>
                <a:spcPct val="90000"/>
              </a:lnSpc>
            </a:pPr>
            <a:r>
              <a:rPr lang="en-US" altLang="zh-CN" sz="2000" b="1">
                <a:latin typeface="Comic Sans MS" pitchFamily="66" charset="0"/>
              </a:rPr>
              <a:t>Component cost + direct cost + indirect cost. </a:t>
            </a:r>
          </a:p>
          <a:p>
            <a:pPr eaLnBrk="1" hangingPunct="1">
              <a:lnSpc>
                <a:spcPct val="90000"/>
              </a:lnSpc>
            </a:pPr>
            <a:r>
              <a:rPr lang="en-US" altLang="zh-CN" sz="2400">
                <a:latin typeface="Comic Sans MS" pitchFamily="66" charset="0"/>
              </a:rPr>
              <a:t>List price :</a:t>
            </a:r>
            <a:r>
              <a:rPr lang="en-US" altLang="zh-CN" sz="2400" b="1">
                <a:latin typeface="Comic Sans MS" pitchFamily="66" charset="0"/>
              </a:rPr>
              <a:t> </a:t>
            </a:r>
          </a:p>
          <a:p>
            <a:pPr lvl="1" eaLnBrk="1" hangingPunct="1">
              <a:lnSpc>
                <a:spcPct val="90000"/>
              </a:lnSpc>
            </a:pPr>
            <a:r>
              <a:rPr lang="en-US" altLang="zh-CN" sz="2000" b="1">
                <a:latin typeface="Comic Sans MS" pitchFamily="66" charset="0"/>
              </a:rPr>
              <a:t>Not ASP. Stores add to the ASP to get their cut. Want 50% to 75% of list price.</a:t>
            </a:r>
            <a:endParaRPr lang="en-US" altLang="zh-CN" b="1" smtClean="0">
              <a:latin typeface="Comic Sans MS" pitchFamily="66"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2927350" y="1"/>
            <a:ext cx="7740650" cy="1196975"/>
          </a:xfrm>
        </p:spPr>
        <p:txBody>
          <a:bodyPr/>
          <a:lstStyle/>
          <a:p>
            <a:pPr eaLnBrk="1" hangingPunct="1"/>
            <a:r>
              <a:rPr lang="en-US" altLang="zh-CN" sz="4000"/>
              <a:t>The components of price for a </a:t>
            </a:r>
            <a:r>
              <a:rPr lang="en-US" altLang="zh-CN" sz="3600"/>
              <a:t>$1000 PC</a:t>
            </a:r>
          </a:p>
        </p:txBody>
      </p:sp>
      <p:pic>
        <p:nvPicPr>
          <p:cNvPr id="13315" name="Picture 4"/>
          <p:cNvPicPr>
            <a:picLocks noGrp="1" noChangeAspect="1" noChangeArrowheads="1"/>
          </p:cNvPicPr>
          <p:nvPr>
            <p:ph idx="1"/>
          </p:nvPr>
        </p:nvPicPr>
        <p:blipFill>
          <a:blip r:embed="rId2"/>
          <a:stretch>
            <a:fillRect/>
          </a:stretch>
        </p:blipFill>
        <p:spPr>
          <a:xfrm>
            <a:off x="1084764" y="1273456"/>
            <a:ext cx="10022472" cy="4500000"/>
          </a:xfrm>
          <a:noFill/>
        </p:spPr>
      </p:pic>
    </p:spTree>
  </p:cSld>
  <p:clrMapOvr>
    <a:masterClrMapping/>
  </p:clrMapOvr>
  <p:transition spd="slow">
    <p:pull dir="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a:xfrm>
            <a:off x="1559496" y="0"/>
            <a:ext cx="10261366" cy="918148"/>
          </a:xfrm>
        </p:spPr>
        <p:txBody>
          <a:bodyPr/>
          <a:lstStyle/>
          <a:p>
            <a:pPr eaLnBrk="1" hangingPunct="1"/>
            <a:r>
              <a:rPr lang="en-US" altLang="zh-CN" dirty="0" smtClean="0">
                <a:solidFill>
                  <a:srgbClr val="FF0000"/>
                </a:solidFill>
              </a:rPr>
              <a:t>Cost vs. Price</a:t>
            </a:r>
          </a:p>
        </p:txBody>
      </p:sp>
      <p:sp>
        <p:nvSpPr>
          <p:cNvPr id="14339" name="Rectangle 3"/>
          <p:cNvSpPr>
            <a:spLocks noGrp="1" noRot="1" noChangeArrowheads="1"/>
          </p:cNvSpPr>
          <p:nvPr>
            <p:ph idx="1"/>
          </p:nvPr>
        </p:nvSpPr>
        <p:spPr>
          <a:xfrm>
            <a:off x="2095500" y="1143001"/>
            <a:ext cx="8066088" cy="4975225"/>
          </a:xfrm>
        </p:spPr>
        <p:txBody>
          <a:bodyPr/>
          <a:lstStyle/>
          <a:p>
            <a:pPr eaLnBrk="1" hangingPunct="1"/>
            <a:r>
              <a:rPr lang="en-US" altLang="zh-CN" sz="2800">
                <a:latin typeface="Comic Sans MS" pitchFamily="66" charset="0"/>
              </a:rPr>
              <a:t>This gives you insight on how a design decision will affect selling price, </a:t>
            </a:r>
          </a:p>
          <a:p>
            <a:pPr lvl="1" eaLnBrk="1" hangingPunct="1"/>
            <a:r>
              <a:rPr lang="en-US" altLang="zh-CN" sz="2400">
                <a:latin typeface="Comic Sans MS" pitchFamily="66" charset="0"/>
              </a:rPr>
              <a:t>i.e. changing cost by $1,000 increases selling price by $3,000 to $4,000. </a:t>
            </a:r>
          </a:p>
          <a:p>
            <a:pPr eaLnBrk="1" hangingPunct="1"/>
            <a:r>
              <a:rPr lang="en-US" altLang="zh-CN" sz="2800">
                <a:latin typeface="Comic Sans MS" pitchFamily="66" charset="0"/>
              </a:rPr>
              <a:t>Also, consider volume and price relationship: </a:t>
            </a:r>
          </a:p>
          <a:p>
            <a:pPr lvl="1" eaLnBrk="1" hangingPunct="1"/>
            <a:r>
              <a:rPr lang="en-US" altLang="zh-CN" sz="2400">
                <a:latin typeface="Comic Sans MS" pitchFamily="66" charset="0"/>
              </a:rPr>
              <a:t>In general, the fewer computers that are sold, the higher the price. </a:t>
            </a:r>
          </a:p>
          <a:p>
            <a:pPr lvl="1" eaLnBrk="1" hangingPunct="1"/>
            <a:r>
              <a:rPr lang="en-US" altLang="zh-CN" sz="2400">
                <a:latin typeface="Comic Sans MS" pitchFamily="66" charset="0"/>
              </a:rPr>
              <a:t>Also, a decrease in volume causes cost to increase, further increasing price.   </a:t>
            </a:r>
          </a:p>
          <a:p>
            <a:pPr eaLnBrk="1" hangingPunct="1"/>
            <a:r>
              <a:rPr lang="en-US" altLang="zh-CN" sz="2800">
                <a:latin typeface="Comic Sans MS" pitchFamily="66" charset="0"/>
              </a:rPr>
              <a:t>Therefore, </a:t>
            </a:r>
            <a:r>
              <a:rPr lang="en-US" altLang="zh-CN" sz="2800">
                <a:solidFill>
                  <a:srgbClr val="FF3300"/>
                </a:solidFill>
                <a:latin typeface="Comic Sans MS" pitchFamily="66" charset="0"/>
              </a:rPr>
              <a:t>small changes in cost can have an unexpected large increase in price</a:t>
            </a:r>
            <a:r>
              <a:rPr lang="en-US" altLang="zh-CN" sz="2800">
                <a:latin typeface="Comic Sans MS" pitchFamily="66" charset="0"/>
              </a:rPr>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Personal Mobile Devices</a:t>
            </a:r>
            <a:endParaRPr lang="zh-CN" altLang="en-US" dirty="0"/>
          </a:p>
        </p:txBody>
      </p:sp>
      <p:sp>
        <p:nvSpPr>
          <p:cNvPr id="3" name="内容占位符 2"/>
          <p:cNvSpPr>
            <a:spLocks noGrp="1"/>
          </p:cNvSpPr>
          <p:nvPr>
            <p:ph idx="1"/>
          </p:nvPr>
        </p:nvSpPr>
        <p:spPr>
          <a:xfrm>
            <a:off x="1055440" y="1125539"/>
            <a:ext cx="10802127" cy="4795837"/>
          </a:xfrm>
        </p:spPr>
        <p:txBody>
          <a:bodyPr/>
          <a:lstStyle/>
          <a:p>
            <a:r>
              <a:rPr lang="en-US" altLang="zh-CN" dirty="0" smtClean="0"/>
              <a:t>Wireless devices with multimedia user </a:t>
            </a:r>
            <a:r>
              <a:rPr lang="en-US" altLang="zh-CN" dirty="0" smtClean="0"/>
              <a:t>interfaces</a:t>
            </a:r>
          </a:p>
          <a:p>
            <a:pPr marL="0" indent="0">
              <a:buNone/>
            </a:pPr>
            <a:r>
              <a:rPr lang="en-US" altLang="zh-CN" dirty="0"/>
              <a:t> </a:t>
            </a:r>
            <a:r>
              <a:rPr lang="en-US" altLang="zh-CN" dirty="0" smtClean="0"/>
              <a:t>    </a:t>
            </a:r>
            <a:r>
              <a:rPr lang="en-US" altLang="zh-CN" sz="2400" dirty="0" smtClean="0"/>
              <a:t>ex. Smartphone, tablet computer,…</a:t>
            </a:r>
            <a:endParaRPr lang="en-US" altLang="zh-CN" sz="2400" dirty="0" smtClean="0"/>
          </a:p>
          <a:p>
            <a:r>
              <a:rPr lang="en-US" altLang="zh-CN" dirty="0" smtClean="0">
                <a:latin typeface="Comic Sans MS" pitchFamily="66" charset="0"/>
              </a:rPr>
              <a:t>Application </a:t>
            </a:r>
          </a:p>
          <a:p>
            <a:pPr lvl="1"/>
            <a:r>
              <a:rPr lang="en-US" altLang="zh-CN" dirty="0" smtClean="0">
                <a:solidFill>
                  <a:srgbClr val="0000FF"/>
                </a:solidFill>
                <a:latin typeface="Comic Sans MS" pitchFamily="66" charset="0"/>
              </a:rPr>
              <a:t>Web-based</a:t>
            </a:r>
            <a:r>
              <a:rPr lang="zh-CN" altLang="en-US" dirty="0" smtClean="0">
                <a:solidFill>
                  <a:srgbClr val="0000FF"/>
                </a:solidFill>
                <a:latin typeface="Comic Sans MS" pitchFamily="66" charset="0"/>
              </a:rPr>
              <a:t>， </a:t>
            </a:r>
            <a:r>
              <a:rPr lang="en-US" altLang="zh-CN" dirty="0" smtClean="0">
                <a:solidFill>
                  <a:srgbClr val="0000FF"/>
                </a:solidFill>
                <a:latin typeface="Comic Sans MS" pitchFamily="66" charset="0"/>
              </a:rPr>
              <a:t>media-oriented</a:t>
            </a:r>
          </a:p>
          <a:p>
            <a:pPr lvl="1"/>
            <a:r>
              <a:rPr lang="en-US" altLang="zh-CN" dirty="0">
                <a:solidFill>
                  <a:srgbClr val="0000FF"/>
                </a:solidFill>
                <a:latin typeface="Comic Sans MS" pitchFamily="66" charset="0"/>
              </a:rPr>
              <a:t>Responsiveness</a:t>
            </a:r>
            <a:r>
              <a:rPr lang="zh-CN" altLang="en-US" dirty="0" smtClean="0">
                <a:solidFill>
                  <a:srgbClr val="0000FF"/>
                </a:solidFill>
                <a:latin typeface="Comic Sans MS" pitchFamily="66" charset="0"/>
              </a:rPr>
              <a:t>， </a:t>
            </a:r>
            <a:r>
              <a:rPr lang="en-US" altLang="zh-CN" dirty="0" smtClean="0">
                <a:solidFill>
                  <a:srgbClr val="0000FF"/>
                </a:solidFill>
                <a:latin typeface="Comic Sans MS" pitchFamily="66" charset="0"/>
              </a:rPr>
              <a:t>predictability</a:t>
            </a:r>
            <a:endParaRPr lang="en-US" altLang="zh-CN" dirty="0">
              <a:solidFill>
                <a:srgbClr val="0000FF"/>
              </a:solidFill>
              <a:latin typeface="Comic Sans MS" pitchFamily="66" charset="0"/>
            </a:endParaRPr>
          </a:p>
          <a:p>
            <a:r>
              <a:rPr lang="en-US" altLang="zh-CN" dirty="0" smtClean="0">
                <a:latin typeface="Comic Sans MS" pitchFamily="66" charset="0"/>
              </a:rPr>
              <a:t>Requirement</a:t>
            </a:r>
            <a:r>
              <a:rPr lang="en-US" altLang="zh-CN" dirty="0">
                <a:latin typeface="Comic Sans MS" pitchFamily="66" charset="0"/>
              </a:rPr>
              <a:t>:</a:t>
            </a:r>
          </a:p>
          <a:p>
            <a:pPr lvl="1"/>
            <a:r>
              <a:rPr lang="en-US" altLang="zh-CN" dirty="0" smtClean="0">
                <a:solidFill>
                  <a:srgbClr val="FF3300"/>
                </a:solidFill>
                <a:latin typeface="Comic Sans MS" pitchFamily="66" charset="0"/>
              </a:rPr>
              <a:t>Cost, energy efficiency ( battery, no-fan)</a:t>
            </a:r>
          </a:p>
          <a:p>
            <a:pPr lvl="1"/>
            <a:r>
              <a:rPr lang="en-US" altLang="zh-CN" dirty="0" smtClean="0">
                <a:solidFill>
                  <a:srgbClr val="FF3300"/>
                </a:solidFill>
                <a:latin typeface="Comic Sans MS" pitchFamily="66" charset="0"/>
              </a:rPr>
              <a:t>Real-time performance</a:t>
            </a:r>
          </a:p>
          <a:p>
            <a:pPr lvl="1"/>
            <a:r>
              <a:rPr lang="en-US" altLang="zh-CN" dirty="0" smtClean="0">
                <a:solidFill>
                  <a:srgbClr val="FF0000"/>
                </a:solidFill>
                <a:latin typeface="Comic Sans MS" pitchFamily="66" charset="0"/>
              </a:rPr>
              <a:t>Minimize memory  </a:t>
            </a:r>
            <a:r>
              <a:rPr lang="en-US" altLang="zh-CN" dirty="0" smtClean="0">
                <a:solidFill>
                  <a:srgbClr val="FF0000"/>
                </a:solidFill>
                <a:latin typeface="Comic Sans MS" pitchFamily="66" charset="0"/>
                <a:sym typeface="Wingdings" panose="05000000000000000000" pitchFamily="2" charset="2"/>
              </a:rPr>
              <a:t> flash memory </a:t>
            </a:r>
            <a:endParaRPr lang="en-US" altLang="zh-CN" dirty="0" smtClean="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4081021181"/>
      </p:ext>
    </p:extLst>
  </p:cSld>
  <p:clrMapOvr>
    <a:masterClrMapping/>
  </p:clrMapOvr>
  <p:transition spd="slow">
    <p:pull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1881159" y="1"/>
            <a:ext cx="9039255" cy="936625"/>
          </a:xfrm>
        </p:spPr>
        <p:txBody>
          <a:bodyPr/>
          <a:lstStyle/>
          <a:p>
            <a:pPr eaLnBrk="1" hangingPunct="1"/>
            <a:r>
              <a:rPr lang="en-US" altLang="zh-CN" sz="3200" dirty="0"/>
              <a:t>Computer Design Engineering life cycle</a:t>
            </a:r>
            <a:r>
              <a:rPr lang="en-US" altLang="zh-CN" sz="4000" dirty="0"/>
              <a:t> </a:t>
            </a:r>
          </a:p>
        </p:txBody>
      </p:sp>
      <p:sp>
        <p:nvSpPr>
          <p:cNvPr id="19" name="Rectangle 9"/>
          <p:cNvSpPr>
            <a:spLocks noGrp="1" noRot="1" noChangeArrowheads="1"/>
          </p:cNvSpPr>
          <p:nvPr>
            <p:ph idx="1"/>
          </p:nvPr>
        </p:nvSpPr>
        <p:spPr>
          <a:xfrm>
            <a:off x="2134642" y="1918802"/>
            <a:ext cx="2786062" cy="887412"/>
          </a:xfrm>
        </p:spPr>
        <p:txBody>
          <a:bodyPr/>
          <a:lstStyle/>
          <a:p>
            <a:pPr eaLnBrk="1" hangingPunct="1">
              <a:lnSpc>
                <a:spcPct val="90000"/>
              </a:lnSpc>
              <a:buFont typeface="Wingdings" pitchFamily="2" charset="2"/>
              <a:buNone/>
            </a:pPr>
            <a:r>
              <a:rPr lang="en-US" altLang="zh-CN" sz="2000" b="1" dirty="0">
                <a:latin typeface="Comic Sans MS" pitchFamily="66" charset="0"/>
              </a:rPr>
              <a:t>User requirement</a:t>
            </a:r>
          </a:p>
          <a:p>
            <a:pPr eaLnBrk="1" hangingPunct="1">
              <a:lnSpc>
                <a:spcPct val="90000"/>
              </a:lnSpc>
              <a:buFont typeface="Wingdings" pitchFamily="2" charset="2"/>
              <a:buNone/>
            </a:pPr>
            <a:r>
              <a:rPr lang="en-US" altLang="zh-CN" sz="2000" b="1" dirty="0">
                <a:latin typeface="Comic Sans MS" pitchFamily="66" charset="0"/>
              </a:rPr>
              <a:t>Analysis(1.2)</a:t>
            </a:r>
          </a:p>
        </p:txBody>
      </p:sp>
      <p:grpSp>
        <p:nvGrpSpPr>
          <p:cNvPr id="20" name="Group 3"/>
          <p:cNvGrpSpPr>
            <a:grpSpLocks/>
          </p:cNvGrpSpPr>
          <p:nvPr/>
        </p:nvGrpSpPr>
        <p:grpSpPr bwMode="auto">
          <a:xfrm>
            <a:off x="3766812" y="692696"/>
            <a:ext cx="5113337" cy="5543550"/>
            <a:chOff x="1334" y="872"/>
            <a:chExt cx="3065" cy="3185"/>
          </a:xfrm>
        </p:grpSpPr>
        <p:sp>
          <p:nvSpPr>
            <p:cNvPr id="21" name="Freeform 4"/>
            <p:cNvSpPr>
              <a:spLocks/>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nvGrpSpPr>
            <p:cNvPr id="22" name="Group 5"/>
            <p:cNvGrpSpPr>
              <a:grpSpLocks/>
            </p:cNvGrpSpPr>
            <p:nvPr/>
          </p:nvGrpSpPr>
          <p:grpSpPr bwMode="auto">
            <a:xfrm>
              <a:off x="1334" y="872"/>
              <a:ext cx="3065" cy="3185"/>
              <a:chOff x="1334" y="872"/>
              <a:chExt cx="3065" cy="3185"/>
            </a:xfrm>
          </p:grpSpPr>
          <p:sp>
            <p:nvSpPr>
              <p:cNvPr id="23" name="Freeform 6"/>
              <p:cNvSpPr>
                <a:spLocks/>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cap="rnd">
                <a:noFill/>
                <a:round/>
                <a:headEnd/>
                <a:tailEnd/>
              </a:ln>
            </p:spPr>
            <p:txBody>
              <a:bodyPr/>
              <a:lstStyle/>
              <a:p>
                <a:endParaRPr lang="zh-CN" altLang="en-US"/>
              </a:p>
            </p:txBody>
          </p:sp>
          <p:sp>
            <p:nvSpPr>
              <p:cNvPr id="24" name="Freeform 7"/>
              <p:cNvSpPr>
                <a:spLocks/>
              </p:cNvSpPr>
              <p:nvPr/>
            </p:nvSpPr>
            <p:spPr bwMode="auto">
              <a:xfrm>
                <a:off x="3049" y="1208"/>
                <a:ext cx="1350"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cap="rnd">
                <a:noFill/>
                <a:round/>
                <a:headEnd/>
                <a:tailEnd/>
              </a:ln>
            </p:spPr>
            <p:txBody>
              <a:bodyPr/>
              <a:lstStyle/>
              <a:p>
                <a:endParaRPr lang="zh-CN" altLang="en-US"/>
              </a:p>
            </p:txBody>
          </p:sp>
          <p:sp>
            <p:nvSpPr>
              <p:cNvPr id="25" name="Freeform 8"/>
              <p:cNvSpPr>
                <a:spLocks/>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grpSp>
      <p:sp>
        <p:nvSpPr>
          <p:cNvPr id="26" name="Rectangle 10"/>
          <p:cNvSpPr>
            <a:spLocks noChangeArrowheads="1"/>
          </p:cNvSpPr>
          <p:nvPr/>
        </p:nvSpPr>
        <p:spPr bwMode="auto">
          <a:xfrm>
            <a:off x="3983680" y="809991"/>
            <a:ext cx="4680521" cy="935037"/>
          </a:xfrm>
          <a:prstGeom prst="rect">
            <a:avLst/>
          </a:prstGeom>
          <a:noFill/>
          <a:ln w="9525">
            <a:noFill/>
            <a:miter lim="800000"/>
            <a:headEnd/>
            <a:tailEnd/>
          </a:ln>
        </p:spPr>
        <p:txBody>
          <a:bodyPr/>
          <a:lstStyle/>
          <a:p>
            <a:pPr marL="342900" indent="-342900">
              <a:lnSpc>
                <a:spcPct val="90000"/>
              </a:lnSpc>
              <a:spcBef>
                <a:spcPct val="20000"/>
              </a:spcBef>
              <a:buClr>
                <a:schemeClr val="tx2"/>
              </a:buClr>
            </a:pPr>
            <a:r>
              <a:rPr lang="en-US" altLang="zh-CN" sz="2000" b="1" i="0" dirty="0">
                <a:latin typeface="Comic Sans MS" pitchFamily="66" charset="0"/>
              </a:rPr>
              <a:t>Evaluating Existing</a:t>
            </a:r>
          </a:p>
          <a:p>
            <a:pPr marL="342900" indent="-342900">
              <a:lnSpc>
                <a:spcPct val="90000"/>
              </a:lnSpc>
              <a:spcBef>
                <a:spcPct val="20000"/>
              </a:spcBef>
              <a:buClr>
                <a:schemeClr val="tx2"/>
              </a:buClr>
            </a:pPr>
            <a:r>
              <a:rPr lang="en-US" altLang="zh-CN" sz="2000" b="1" i="0" dirty="0">
                <a:latin typeface="Comic Sans MS" pitchFamily="66" charset="0"/>
              </a:rPr>
              <a:t>Systems for </a:t>
            </a:r>
            <a:r>
              <a:rPr lang="en-US" altLang="zh-CN" sz="2000" b="1" i="0" dirty="0" smtClean="0">
                <a:latin typeface="Comic Sans MS" pitchFamily="66" charset="0"/>
              </a:rPr>
              <a:t>Bottleneck(</a:t>
            </a:r>
            <a:r>
              <a:rPr lang="en-US" altLang="zh-CN" sz="2000" b="1" i="0" dirty="0" err="1" smtClean="0">
                <a:latin typeface="Comic Sans MS" pitchFamily="66" charset="0"/>
              </a:rPr>
              <a:t>app.</a:t>
            </a:r>
            <a:r>
              <a:rPr lang="en-US" altLang="zh-CN" sz="2000" b="1" i="0" dirty="0" err="1" smtClean="0">
                <a:latin typeface="Comic Sans MS" pitchFamily="66" charset="0"/>
              </a:rPr>
              <a:t>A</a:t>
            </a:r>
            <a:r>
              <a:rPr lang="en-US" altLang="zh-CN" sz="2000" b="1" i="0" dirty="0" smtClean="0">
                <a:latin typeface="Comic Sans MS" pitchFamily="66" charset="0"/>
              </a:rPr>
              <a:t>)</a:t>
            </a:r>
            <a:endParaRPr lang="en-US" altLang="zh-CN" sz="2000" b="1" i="0" dirty="0">
              <a:latin typeface="Comic Sans MS" pitchFamily="66" charset="0"/>
            </a:endParaRPr>
          </a:p>
        </p:txBody>
      </p:sp>
      <p:sp>
        <p:nvSpPr>
          <p:cNvPr id="27" name="Rectangle 11"/>
          <p:cNvSpPr>
            <a:spLocks noChangeArrowheads="1"/>
          </p:cNvSpPr>
          <p:nvPr/>
        </p:nvSpPr>
        <p:spPr bwMode="auto">
          <a:xfrm>
            <a:off x="4950981" y="2986522"/>
            <a:ext cx="3311525" cy="1441450"/>
          </a:xfrm>
          <a:prstGeom prst="rect">
            <a:avLst/>
          </a:prstGeom>
          <a:noFill/>
          <a:ln w="9525">
            <a:noFill/>
            <a:miter lim="800000"/>
            <a:headEnd/>
            <a:tailEnd/>
          </a:ln>
        </p:spPr>
        <p:txBody>
          <a:bodyPr/>
          <a:lstStyle/>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Technology Trend 1.4</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Power Trend  1,5</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Cost Trend  1.6</a:t>
            </a:r>
          </a:p>
          <a:p>
            <a:pPr marL="342900" indent="-342900" algn="l">
              <a:lnSpc>
                <a:spcPct val="90000"/>
              </a:lnSpc>
              <a:spcBef>
                <a:spcPct val="20000"/>
              </a:spcBef>
              <a:buClr>
                <a:schemeClr val="tx2"/>
              </a:buClr>
              <a:buFont typeface="Wingdings" pitchFamily="2" charset="2"/>
              <a:buChar char="q"/>
              <a:defRPr/>
            </a:pPr>
            <a:r>
              <a:rPr lang="en-US" altLang="zh-CN" sz="2000" b="1" i="0" dirty="0" smtClean="0">
                <a:effectLst>
                  <a:outerShdw blurRad="38100" dist="38100" dir="2700000" algn="tl">
                    <a:srgbClr val="C0C0C0"/>
                  </a:outerShdw>
                </a:effectLst>
                <a:latin typeface="Comic Sans MS" pitchFamily="66" charset="0"/>
              </a:rPr>
              <a:t>Dependability 1,7</a:t>
            </a:r>
            <a:endParaRPr lang="en-US" altLang="zh-CN" sz="2000" b="1" i="0" dirty="0">
              <a:effectLst>
                <a:outerShdw blurRad="38100" dist="38100" dir="2700000" algn="tl">
                  <a:srgbClr val="C0C0C0"/>
                </a:outerShdw>
              </a:effectLst>
              <a:latin typeface="Comic Sans MS" pitchFamily="66" charset="0"/>
            </a:endParaRPr>
          </a:p>
        </p:txBody>
      </p:sp>
      <p:sp>
        <p:nvSpPr>
          <p:cNvPr id="28" name="Text Box 12"/>
          <p:cNvSpPr txBox="1">
            <a:spLocks noChangeArrowheads="1"/>
          </p:cNvSpPr>
          <p:nvPr/>
        </p:nvSpPr>
        <p:spPr bwMode="auto">
          <a:xfrm>
            <a:off x="8132170" y="2860893"/>
            <a:ext cx="3243196" cy="904863"/>
          </a:xfrm>
          <a:prstGeom prst="rect">
            <a:avLst/>
          </a:prstGeom>
          <a:noFill/>
          <a:ln w="9525" algn="ctr">
            <a:noFill/>
            <a:miter lim="800000"/>
            <a:headEnd/>
            <a:tailEnd/>
          </a:ln>
        </p:spPr>
        <p:txBody>
          <a:bodyPr wrap="none">
            <a:spAutoFit/>
          </a:bodyPr>
          <a:lstStyle/>
          <a:p>
            <a:pPr marL="342900" indent="-342900">
              <a:spcBef>
                <a:spcPct val="20000"/>
              </a:spcBef>
              <a:buClr>
                <a:schemeClr val="accent1"/>
              </a:buClr>
              <a:buSzPct val="80000"/>
            </a:pPr>
            <a:r>
              <a:rPr kumimoji="1" lang="en-US" altLang="zh-CN" sz="2000" b="1" i="0" dirty="0">
                <a:solidFill>
                  <a:srgbClr val="FF3300"/>
                </a:solidFill>
                <a:latin typeface="Comic Sans MS" pitchFamily="66" charset="0"/>
              </a:rPr>
              <a:t>Quantitative</a:t>
            </a:r>
            <a:r>
              <a:rPr kumimoji="1" lang="en-US" altLang="zh-CN" sz="2400" b="1" i="0" dirty="0">
                <a:solidFill>
                  <a:srgbClr val="FF3300"/>
                </a:solidFill>
                <a:latin typeface="Comic Sans MS" pitchFamily="66" charset="0"/>
              </a:rPr>
              <a:t> Principles</a:t>
            </a:r>
          </a:p>
          <a:p>
            <a:pPr marL="342900" indent="-342900">
              <a:spcBef>
                <a:spcPct val="20000"/>
              </a:spcBef>
              <a:buClr>
                <a:schemeClr val="accent1"/>
              </a:buClr>
              <a:buSzPct val="80000"/>
            </a:pPr>
            <a:r>
              <a:rPr kumimoji="1" lang="en-US" altLang="zh-CN" sz="2400" b="1" i="0" dirty="0">
                <a:solidFill>
                  <a:srgbClr val="FF3300"/>
                </a:solidFill>
                <a:latin typeface="Comic Sans MS" pitchFamily="66" charset="0"/>
              </a:rPr>
              <a:t>1.9  </a:t>
            </a:r>
          </a:p>
        </p:txBody>
      </p:sp>
      <p:sp>
        <p:nvSpPr>
          <p:cNvPr id="29" name="Rectangle 13"/>
          <p:cNvSpPr>
            <a:spLocks noChangeArrowheads="1"/>
          </p:cNvSpPr>
          <p:nvPr/>
        </p:nvSpPr>
        <p:spPr bwMode="auto">
          <a:xfrm>
            <a:off x="8551615" y="4545274"/>
            <a:ext cx="1877118" cy="1013098"/>
          </a:xfrm>
          <a:prstGeom prst="rect">
            <a:avLst/>
          </a:prstGeom>
          <a:noFill/>
          <a:ln w="12700">
            <a:noFill/>
            <a:miter lim="800000"/>
            <a:headEnd/>
            <a:tailEnd/>
          </a:ln>
          <a:effectLst/>
        </p:spPr>
        <p:txBody>
          <a:bodyPr wrap="none" lIns="90488" tIns="44450" rIns="90488" bIns="44450">
            <a:spAutoFit/>
          </a:bodyPr>
          <a:lstStyle/>
          <a:p>
            <a:pPr eaLnBrk="0" hangingPunct="0">
              <a:defRPr/>
            </a:pPr>
            <a:r>
              <a:rPr kumimoji="1" lang="en-US" altLang="zh-CN" sz="2000" b="1" i="0" dirty="0">
                <a:effectLst>
                  <a:outerShdw blurRad="38100" dist="38100" dir="2700000" algn="tl">
                    <a:srgbClr val="C0C0C0"/>
                  </a:outerShdw>
                </a:effectLst>
                <a:latin typeface="Comic Sans MS" pitchFamily="66" charset="0"/>
              </a:rPr>
              <a:t>Simulate New</a:t>
            </a:r>
          </a:p>
          <a:p>
            <a:pPr eaLnBrk="0" hangingPunct="0">
              <a:defRPr/>
            </a:pPr>
            <a:r>
              <a:rPr kumimoji="1" lang="en-US" altLang="zh-CN" sz="2000" b="1" i="0" dirty="0">
                <a:effectLst>
                  <a:outerShdw blurRad="38100" dist="38100" dir="2700000" algn="tl">
                    <a:srgbClr val="C0C0C0"/>
                  </a:outerShdw>
                </a:effectLst>
                <a:latin typeface="Comic Sans MS" pitchFamily="66" charset="0"/>
              </a:rPr>
              <a:t>Designs and</a:t>
            </a:r>
          </a:p>
          <a:p>
            <a:pPr eaLnBrk="0" hangingPunct="0">
              <a:defRPr/>
            </a:pPr>
            <a:r>
              <a:rPr kumimoji="1" lang="en-US" altLang="zh-CN" sz="2000" b="1" i="0" dirty="0">
                <a:effectLst>
                  <a:outerShdw blurRad="38100" dist="38100" dir="2700000" algn="tl">
                    <a:srgbClr val="C0C0C0"/>
                  </a:outerShdw>
                </a:effectLst>
                <a:latin typeface="Comic Sans MS" pitchFamily="66" charset="0"/>
              </a:rPr>
              <a:t>Organizations</a:t>
            </a:r>
          </a:p>
        </p:txBody>
      </p:sp>
      <p:sp>
        <p:nvSpPr>
          <p:cNvPr id="30" name="Rectangle 14"/>
          <p:cNvSpPr>
            <a:spLocks noChangeArrowheads="1"/>
          </p:cNvSpPr>
          <p:nvPr/>
        </p:nvSpPr>
        <p:spPr bwMode="auto">
          <a:xfrm>
            <a:off x="3149949" y="5262286"/>
            <a:ext cx="1713612"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Comic Sans MS" pitchFamily="66" charset="0"/>
              </a:rPr>
              <a:t>Workloads</a:t>
            </a:r>
          </a:p>
        </p:txBody>
      </p:sp>
      <p:sp>
        <p:nvSpPr>
          <p:cNvPr id="31" name="Rectangle 15"/>
          <p:cNvSpPr>
            <a:spLocks noChangeArrowheads="1"/>
          </p:cNvSpPr>
          <p:nvPr/>
        </p:nvSpPr>
        <p:spPr bwMode="auto">
          <a:xfrm>
            <a:off x="1757761" y="3934741"/>
            <a:ext cx="2736850" cy="762000"/>
          </a:xfrm>
          <a:prstGeom prst="rect">
            <a:avLst/>
          </a:prstGeom>
          <a:noFill/>
          <a:ln w="9525" algn="ctr">
            <a:noFill/>
            <a:miter lim="800000"/>
            <a:headEnd/>
            <a:tailEnd/>
          </a:ln>
          <a:effectLst/>
        </p:spPr>
        <p:txBody>
          <a:bodyPr>
            <a:spAutoFit/>
          </a:bodyPr>
          <a:lstStyle/>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Comic Sans MS" pitchFamily="66" charset="0"/>
              </a:rPr>
              <a:t>Implement Next</a:t>
            </a:r>
          </a:p>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Comic Sans MS" pitchFamily="66" charset="0"/>
              </a:rPr>
              <a:t>Generation System</a:t>
            </a:r>
          </a:p>
        </p:txBody>
      </p:sp>
      <p:sp>
        <p:nvSpPr>
          <p:cNvPr id="32" name="Rectangle 16"/>
          <p:cNvSpPr>
            <a:spLocks noChangeArrowheads="1"/>
          </p:cNvSpPr>
          <p:nvPr/>
        </p:nvSpPr>
        <p:spPr bwMode="auto">
          <a:xfrm>
            <a:off x="7570659" y="1650808"/>
            <a:ext cx="2529540"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Comic Sans MS" pitchFamily="66" charset="0"/>
              </a:rPr>
              <a:t>Benchmarks(1.8)</a:t>
            </a:r>
          </a:p>
        </p:txBody>
      </p:sp>
      <p:sp>
        <p:nvSpPr>
          <p:cNvPr id="33" name="Rectangle 17"/>
          <p:cNvSpPr>
            <a:spLocks noChangeArrowheads="1"/>
          </p:cNvSpPr>
          <p:nvPr/>
        </p:nvSpPr>
        <p:spPr bwMode="auto">
          <a:xfrm>
            <a:off x="4727848" y="6025944"/>
            <a:ext cx="3307596" cy="646331"/>
          </a:xfrm>
          <a:prstGeom prst="rect">
            <a:avLst/>
          </a:prstGeom>
          <a:noFill/>
          <a:ln w="9525" algn="ctr">
            <a:noFill/>
            <a:miter lim="800000"/>
            <a:headEnd/>
            <a:tailEnd/>
          </a:ln>
        </p:spPr>
        <p:txBody>
          <a:bodyPr wrap="square">
            <a:spAutoFit/>
          </a:bodyPr>
          <a:lstStyle/>
          <a:p>
            <a:pPr marL="342900" indent="-342900">
              <a:lnSpc>
                <a:spcPct val="90000"/>
              </a:lnSpc>
              <a:spcBef>
                <a:spcPct val="20000"/>
              </a:spcBef>
              <a:buClr>
                <a:schemeClr val="accent1"/>
              </a:buClr>
              <a:buSzPct val="80000"/>
            </a:pPr>
            <a:r>
              <a:rPr kumimoji="1" lang="en-US" altLang="zh-CN" sz="2000" b="1" i="0" dirty="0">
                <a:latin typeface="Comic Sans MS" pitchFamily="66" charset="0"/>
              </a:rPr>
              <a:t>Evaluating for </a:t>
            </a:r>
            <a:r>
              <a:rPr kumimoji="1" lang="en-US" altLang="zh-CN" sz="2000" b="1" i="0" dirty="0" smtClean="0">
                <a:latin typeface="Comic Sans MS" pitchFamily="66" charset="0"/>
              </a:rPr>
              <a:t>energy-performance cost (1.8</a:t>
            </a:r>
            <a:r>
              <a:rPr kumimoji="1" lang="en-US" altLang="zh-CN" sz="2000" b="1" i="0" dirty="0">
                <a:latin typeface="Comic Sans MS" pitchFamily="66" charset="0"/>
              </a:rPr>
              <a:t>)</a:t>
            </a:r>
          </a:p>
        </p:txBody>
      </p:sp>
    </p:spTree>
    <p:extLst>
      <p:ext uri="{BB962C8B-B14F-4D97-AF65-F5344CB8AC3E}">
        <p14:creationId xmlns:p14="http://schemas.microsoft.com/office/powerpoint/2010/main" val="218417708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strVal val="#ppt_w*0.70"/>
                                          </p:val>
                                        </p:tav>
                                        <p:tav tm="100000">
                                          <p:val>
                                            <p:strVal val="#ppt_w"/>
                                          </p:val>
                                        </p:tav>
                                      </p:tavLst>
                                    </p:anim>
                                    <p:anim calcmode="lin" valueType="num">
                                      <p:cBhvr>
                                        <p:cTn id="20" dur="1000" fill="hold"/>
                                        <p:tgtEl>
                                          <p:spTgt spid="27"/>
                                        </p:tgtEl>
                                        <p:attrNameLst>
                                          <p:attrName>ppt_h</p:attrName>
                                        </p:attrNameLst>
                                      </p:cBhvr>
                                      <p:tavLst>
                                        <p:tav tm="0">
                                          <p:val>
                                            <p:strVal val="#ppt_h"/>
                                          </p:val>
                                        </p:tav>
                                        <p:tav tm="100000">
                                          <p:val>
                                            <p:strVal val="#ppt_h"/>
                                          </p:val>
                                        </p:tav>
                                      </p:tavLst>
                                    </p:anim>
                                    <p:animEffect transition="in" filter="fade">
                                      <p:cBhvr>
                                        <p:cTn id="21" dur="10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7" grpId="0"/>
      <p:bldP spid="28" grpId="0"/>
      <p:bldP spid="29" grpId="0"/>
      <p:bldP spid="30" grpId="0"/>
      <p:bldP spid="31" grpId="0"/>
      <p:bldP spid="32" grpId="0"/>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a:xfrm>
            <a:off x="2855913" y="0"/>
            <a:ext cx="7561262" cy="719138"/>
          </a:xfrm>
        </p:spPr>
        <p:txBody>
          <a:bodyPr/>
          <a:lstStyle/>
          <a:p>
            <a:pPr eaLnBrk="1" hangingPunct="1"/>
            <a:r>
              <a:rPr lang="en-US" altLang="zh-CN" smtClean="0"/>
              <a:t>Topics in Chapter</a:t>
            </a:r>
          </a:p>
        </p:txBody>
      </p:sp>
      <p:sp>
        <p:nvSpPr>
          <p:cNvPr id="15363" name="Rectangle 3"/>
          <p:cNvSpPr>
            <a:spLocks noGrp="1" noRot="1" noChangeArrowheads="1"/>
          </p:cNvSpPr>
          <p:nvPr>
            <p:ph idx="1"/>
          </p:nvPr>
        </p:nvSpPr>
        <p:spPr>
          <a:xfrm>
            <a:off x="1703512" y="1052736"/>
            <a:ext cx="8534400" cy="5410200"/>
          </a:xfrm>
        </p:spPr>
        <p:txBody>
          <a:bodyPr>
            <a:normAutofit lnSpcReduction="10000"/>
          </a:bodyPr>
          <a:lstStyle/>
          <a:p>
            <a:pPr eaLnBrk="1" hangingPunct="1">
              <a:lnSpc>
                <a:spcPct val="90000"/>
              </a:lnSpc>
              <a:buFont typeface="Wingdings" pitchFamily="2" charset="2"/>
              <a:buNone/>
            </a:pPr>
            <a:r>
              <a:rPr lang="en-US" altLang="zh-CN" sz="2800" dirty="0">
                <a:solidFill>
                  <a:schemeClr val="folHlink"/>
                </a:solidFill>
                <a:latin typeface="Comic Sans MS"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1.4  Trends in Technology</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1.5  Trends in power in Integrated circuits</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1.6  Trends in Cost</a:t>
            </a:r>
          </a:p>
          <a:p>
            <a:pPr eaLnBrk="1" hangingPunct="1">
              <a:lnSpc>
                <a:spcPct val="90000"/>
              </a:lnSpc>
              <a:buFont typeface="Wingdings" pitchFamily="2" charset="2"/>
              <a:buNone/>
            </a:pPr>
            <a:r>
              <a:rPr lang="en-US" altLang="zh-CN" sz="2800" dirty="0">
                <a:solidFill>
                  <a:srgbClr val="0000FF"/>
                </a:solidFill>
                <a:latin typeface="Comic Sans MS" pitchFamily="66" charset="0"/>
              </a:rPr>
              <a:t>1.7  Dependability</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1.8  Measuring, Reporting and </a:t>
            </a:r>
            <a:r>
              <a:rPr lang="en-US" altLang="zh-CN" sz="2800" dirty="0" err="1">
                <a:solidFill>
                  <a:schemeClr val="folHlink"/>
                </a:solidFill>
                <a:latin typeface="Comic Sans MS" pitchFamily="66" charset="0"/>
              </a:rPr>
              <a:t>summerizing</a:t>
            </a:r>
            <a:r>
              <a:rPr lang="en-US" altLang="zh-CN" sz="2800" dirty="0">
                <a:solidFill>
                  <a:schemeClr val="folHlink"/>
                </a:solidFill>
                <a:latin typeface="Comic Sans MS" pitchFamily="66" charset="0"/>
              </a:rPr>
              <a:t> Perf.</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1.10 Putting it altogether</a:t>
            </a:r>
            <a:endParaRPr lang="en-US" altLang="zh-CN" sz="2800" dirty="0">
              <a:solidFill>
                <a:schemeClr val="folHlink"/>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pPr eaLnBrk="1" hangingPunct="1"/>
            <a:r>
              <a:rPr lang="en-US" altLang="zh-CN" smtClean="0"/>
              <a:t>Why Business Continuity ?</a:t>
            </a:r>
          </a:p>
        </p:txBody>
      </p:sp>
      <p:grpSp>
        <p:nvGrpSpPr>
          <p:cNvPr id="2" name="Group 3"/>
          <p:cNvGrpSpPr>
            <a:grpSpLocks/>
          </p:cNvGrpSpPr>
          <p:nvPr/>
        </p:nvGrpSpPr>
        <p:grpSpPr bwMode="auto">
          <a:xfrm>
            <a:off x="1559496" y="1052736"/>
            <a:ext cx="8937625" cy="5330825"/>
            <a:chOff x="112" y="816"/>
            <a:chExt cx="5630" cy="3358"/>
          </a:xfrm>
        </p:grpSpPr>
        <p:sp>
          <p:nvSpPr>
            <p:cNvPr id="16388" name="Rectangle 4"/>
            <p:cNvSpPr>
              <a:spLocks noChangeArrowheads="1"/>
            </p:cNvSpPr>
            <p:nvPr/>
          </p:nvSpPr>
          <p:spPr bwMode="auto">
            <a:xfrm>
              <a:off x="3870" y="816"/>
              <a:ext cx="1330" cy="208"/>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t>Lost Revenue</a:t>
              </a:r>
              <a:endParaRPr lang="en-US" altLang="zh-CN" sz="1600"/>
            </a:p>
          </p:txBody>
        </p:sp>
        <p:sp>
          <p:nvSpPr>
            <p:cNvPr id="16389" name="Rectangle 5"/>
            <p:cNvSpPr>
              <a:spLocks noChangeArrowheads="1"/>
            </p:cNvSpPr>
            <p:nvPr/>
          </p:nvSpPr>
          <p:spPr bwMode="auto">
            <a:xfrm>
              <a:off x="1881" y="867"/>
              <a:ext cx="1732" cy="384"/>
            </a:xfrm>
            <a:prstGeom prst="rect">
              <a:avLst/>
            </a:prstGeom>
            <a:noFill/>
            <a:ln w="9525">
              <a:noFill/>
              <a:miter lim="800000"/>
              <a:headEnd/>
              <a:tailEnd/>
            </a:ln>
          </p:spPr>
          <p:txBody>
            <a:bodyPr lIns="85943" tIns="42972" rIns="85943" bIns="42972">
              <a:spAutoFit/>
            </a:bodyPr>
            <a:lstStyle/>
            <a:p>
              <a:pPr defTabSz="854075" eaLnBrk="0" hangingPunct="0"/>
              <a:r>
                <a:rPr lang="en-US" altLang="zh-CN" sz="1700">
                  <a:solidFill>
                    <a:srgbClr val="000000"/>
                  </a:solidFill>
                </a:rPr>
                <a:t>Know the downtime costs (per hour, day, two days...)</a:t>
              </a:r>
            </a:p>
          </p:txBody>
        </p:sp>
        <p:sp>
          <p:nvSpPr>
            <p:cNvPr id="16390" name="Rectangle 6"/>
            <p:cNvSpPr>
              <a:spLocks noChangeArrowheads="1"/>
            </p:cNvSpPr>
            <p:nvPr/>
          </p:nvSpPr>
          <p:spPr bwMode="auto">
            <a:xfrm>
              <a:off x="112" y="1026"/>
              <a:ext cx="1728" cy="573"/>
            </a:xfrm>
            <a:prstGeom prst="rect">
              <a:avLst/>
            </a:prstGeom>
            <a:noFill/>
            <a:ln w="9525">
              <a:noFill/>
              <a:miter lim="800000"/>
              <a:headEnd/>
              <a:tailEnd/>
            </a:ln>
          </p:spPr>
          <p:txBody>
            <a:bodyPr lIns="85943" tIns="42972" rIns="85943" bIns="42972">
              <a:spAutoFit/>
            </a:bodyPr>
            <a:lstStyle/>
            <a:p>
              <a:pPr marL="171450" indent="-171450" defTabSz="854075" eaLnBrk="0" hangingPunct="0">
                <a:buFontTx/>
                <a:buChar char="•"/>
              </a:pPr>
              <a:r>
                <a:rPr lang="en-US" altLang="zh-CN">
                  <a:solidFill>
                    <a:srgbClr val="000000"/>
                  </a:solidFill>
                </a:rPr>
                <a:t>Number of employees impacted (x hours out * hourly rate)</a:t>
              </a:r>
            </a:p>
          </p:txBody>
        </p:sp>
        <p:sp>
          <p:nvSpPr>
            <p:cNvPr id="16391" name="Rectangle 7"/>
            <p:cNvSpPr>
              <a:spLocks noChangeArrowheads="1"/>
            </p:cNvSpPr>
            <p:nvPr/>
          </p:nvSpPr>
          <p:spPr bwMode="auto">
            <a:xfrm>
              <a:off x="147" y="2048"/>
              <a:ext cx="1401" cy="210"/>
            </a:xfrm>
            <a:prstGeom prst="rect">
              <a:avLst/>
            </a:prstGeom>
            <a:noFill/>
            <a:ln w="9525">
              <a:noFill/>
              <a:miter lim="800000"/>
              <a:headEnd/>
              <a:tailEnd/>
            </a:ln>
          </p:spPr>
          <p:txBody>
            <a:bodyPr wrap="none" lIns="85943" tIns="42972" rIns="85943" bIns="42972">
              <a:spAutoFit/>
            </a:bodyPr>
            <a:lstStyle/>
            <a:p>
              <a:pPr defTabSz="854075" eaLnBrk="0" hangingPunct="0"/>
              <a:r>
                <a:rPr lang="en-US" altLang="zh-CN" sz="1600" b="1">
                  <a:solidFill>
                    <a:srgbClr val="000000"/>
                  </a:solidFill>
                </a:rPr>
                <a:t>Damaged Reputation</a:t>
              </a:r>
            </a:p>
          </p:txBody>
        </p:sp>
        <p:sp>
          <p:nvSpPr>
            <p:cNvPr id="16392" name="Rectangle 8"/>
            <p:cNvSpPr>
              <a:spLocks noChangeArrowheads="1"/>
            </p:cNvSpPr>
            <p:nvPr/>
          </p:nvSpPr>
          <p:spPr bwMode="auto">
            <a:xfrm>
              <a:off x="152" y="2334"/>
              <a:ext cx="1363" cy="927"/>
            </a:xfrm>
            <a:prstGeom prst="rect">
              <a:avLst/>
            </a:prstGeom>
            <a:noFill/>
            <a:ln w="9525">
              <a:noFill/>
              <a:miter lim="800000"/>
              <a:headEnd/>
              <a:tailEnd/>
            </a:ln>
          </p:spPr>
          <p:txBody>
            <a:bodyPr wrap="none" lIns="85943" tIns="42972" rIns="85943" bIns="42972">
              <a:spAutoFit/>
            </a:bodyPr>
            <a:lstStyle/>
            <a:p>
              <a:pPr defTabSz="854075" eaLnBrk="0" hangingPunct="0">
                <a:buFontTx/>
                <a:buChar char="•"/>
              </a:pPr>
              <a:r>
                <a:rPr lang="en-US" altLang="zh-CN" sz="1600">
                  <a:solidFill>
                    <a:srgbClr val="000000"/>
                  </a:solidFill>
                </a:rPr>
                <a:t> </a:t>
              </a:r>
              <a:r>
                <a:rPr lang="en-US" altLang="zh-CN">
                  <a:solidFill>
                    <a:srgbClr val="000000"/>
                  </a:solidFill>
                </a:rPr>
                <a:t>Customers</a:t>
              </a:r>
            </a:p>
            <a:p>
              <a:pPr defTabSz="854075" eaLnBrk="0" hangingPunct="0">
                <a:buFontTx/>
                <a:buChar char="•"/>
              </a:pPr>
              <a:r>
                <a:rPr lang="en-US" altLang="zh-CN">
                  <a:solidFill>
                    <a:srgbClr val="000000"/>
                  </a:solidFill>
                </a:rPr>
                <a:t> Suppliers</a:t>
              </a:r>
            </a:p>
            <a:p>
              <a:pPr defTabSz="854075" eaLnBrk="0" hangingPunct="0">
                <a:buFontTx/>
                <a:buChar char="•"/>
              </a:pPr>
              <a:r>
                <a:rPr lang="en-US" altLang="zh-CN">
                  <a:solidFill>
                    <a:srgbClr val="000000"/>
                  </a:solidFill>
                </a:rPr>
                <a:t> Financial markets</a:t>
              </a:r>
            </a:p>
            <a:p>
              <a:pPr defTabSz="854075" eaLnBrk="0" hangingPunct="0">
                <a:buFontTx/>
                <a:buChar char="•"/>
              </a:pPr>
              <a:r>
                <a:rPr lang="en-US" altLang="zh-CN">
                  <a:solidFill>
                    <a:srgbClr val="000000"/>
                  </a:solidFill>
                </a:rPr>
                <a:t> Banks</a:t>
              </a:r>
            </a:p>
            <a:p>
              <a:pPr defTabSz="854075" eaLnBrk="0" hangingPunct="0">
                <a:buFontTx/>
                <a:buChar char="•"/>
              </a:pPr>
              <a:r>
                <a:rPr lang="en-US" altLang="zh-CN">
                  <a:solidFill>
                    <a:srgbClr val="000000"/>
                  </a:solidFill>
                </a:rPr>
                <a:t> Business partners</a:t>
              </a:r>
            </a:p>
          </p:txBody>
        </p:sp>
        <p:sp>
          <p:nvSpPr>
            <p:cNvPr id="16393" name="Rectangle 9"/>
            <p:cNvSpPr>
              <a:spLocks noChangeArrowheads="1"/>
            </p:cNvSpPr>
            <p:nvPr/>
          </p:nvSpPr>
          <p:spPr bwMode="auto">
            <a:xfrm>
              <a:off x="3879" y="2048"/>
              <a:ext cx="1657" cy="208"/>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solidFill>
                    <a:srgbClr val="000000"/>
                  </a:solidFill>
                </a:rPr>
                <a:t>Financial Performance</a:t>
              </a:r>
            </a:p>
          </p:txBody>
        </p:sp>
        <p:sp>
          <p:nvSpPr>
            <p:cNvPr id="16394" name="Rectangle 10"/>
            <p:cNvSpPr>
              <a:spLocks noChangeArrowheads="1"/>
            </p:cNvSpPr>
            <p:nvPr/>
          </p:nvSpPr>
          <p:spPr bwMode="auto">
            <a:xfrm>
              <a:off x="3928" y="2334"/>
              <a:ext cx="1541" cy="1102"/>
            </a:xfrm>
            <a:prstGeom prst="rect">
              <a:avLst/>
            </a:prstGeom>
            <a:noFill/>
            <a:ln w="9525">
              <a:noFill/>
              <a:miter lim="800000"/>
              <a:headEnd/>
              <a:tailEnd/>
            </a:ln>
          </p:spPr>
          <p:txBody>
            <a:bodyPr wrap="none" lIns="85943" tIns="42972" rIns="85943" bIns="42972">
              <a:spAutoFit/>
            </a:bodyPr>
            <a:lstStyle/>
            <a:p>
              <a:pPr defTabSz="854075" eaLnBrk="0" hangingPunct="0">
                <a:buFontTx/>
                <a:buChar char="•"/>
              </a:pPr>
              <a:r>
                <a:rPr lang="en-US" altLang="zh-CN" sz="1600">
                  <a:solidFill>
                    <a:srgbClr val="000000"/>
                  </a:solidFill>
                </a:rPr>
                <a:t> </a:t>
              </a:r>
              <a:r>
                <a:rPr lang="en-US" altLang="zh-CN">
                  <a:solidFill>
                    <a:srgbClr val="000000"/>
                  </a:solidFill>
                </a:rPr>
                <a:t>Revenue recognition</a:t>
              </a:r>
            </a:p>
            <a:p>
              <a:pPr defTabSz="854075" eaLnBrk="0" hangingPunct="0">
                <a:buFontTx/>
                <a:buChar char="•"/>
              </a:pPr>
              <a:r>
                <a:rPr lang="en-US" altLang="zh-CN">
                  <a:solidFill>
                    <a:srgbClr val="000000"/>
                  </a:solidFill>
                </a:rPr>
                <a:t> Cash flow</a:t>
              </a:r>
            </a:p>
            <a:p>
              <a:pPr defTabSz="854075" eaLnBrk="0" hangingPunct="0">
                <a:buFontTx/>
                <a:buChar char="•"/>
              </a:pPr>
              <a:r>
                <a:rPr lang="en-US" altLang="zh-CN">
                  <a:solidFill>
                    <a:srgbClr val="000000"/>
                  </a:solidFill>
                </a:rPr>
                <a:t> Lost discounts (A/P)</a:t>
              </a:r>
            </a:p>
            <a:p>
              <a:pPr defTabSz="854075" eaLnBrk="0" hangingPunct="0">
                <a:buFontTx/>
                <a:buChar char="•"/>
              </a:pPr>
              <a:r>
                <a:rPr lang="en-US" altLang="zh-CN">
                  <a:solidFill>
                    <a:srgbClr val="000000"/>
                  </a:solidFill>
                </a:rPr>
                <a:t> Payment guarantees</a:t>
              </a:r>
            </a:p>
            <a:p>
              <a:pPr defTabSz="854075" eaLnBrk="0" hangingPunct="0">
                <a:buFontTx/>
                <a:buChar char="•"/>
              </a:pPr>
              <a:r>
                <a:rPr lang="en-US" altLang="zh-CN">
                  <a:solidFill>
                    <a:srgbClr val="000000"/>
                  </a:solidFill>
                </a:rPr>
                <a:t> Credit rating</a:t>
              </a:r>
            </a:p>
            <a:p>
              <a:pPr defTabSz="854075" eaLnBrk="0" hangingPunct="0">
                <a:buFontTx/>
                <a:buChar char="•"/>
              </a:pPr>
              <a:r>
                <a:rPr lang="en-US" altLang="zh-CN">
                  <a:solidFill>
                    <a:srgbClr val="000000"/>
                  </a:solidFill>
                </a:rPr>
                <a:t> Stock price</a:t>
              </a:r>
            </a:p>
          </p:txBody>
        </p:sp>
        <p:sp>
          <p:nvSpPr>
            <p:cNvPr id="16395" name="Rectangle 11"/>
            <p:cNvSpPr>
              <a:spLocks noChangeArrowheads="1"/>
            </p:cNvSpPr>
            <p:nvPr/>
          </p:nvSpPr>
          <p:spPr bwMode="auto">
            <a:xfrm>
              <a:off x="1354" y="3447"/>
              <a:ext cx="3051" cy="727"/>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solidFill>
                    <a:srgbClr val="000000"/>
                  </a:solidFill>
                </a:rPr>
                <a:t>Other Expenses</a:t>
              </a:r>
            </a:p>
            <a:p>
              <a:pPr defTabSz="854075" eaLnBrk="0" hangingPunct="0"/>
              <a:r>
                <a:rPr lang="en-US" altLang="zh-CN">
                  <a:solidFill>
                    <a:srgbClr val="000000"/>
                  </a:solidFill>
                </a:rPr>
                <a:t>Temporary employees, equipment rental, overtime costs, extra shipping costs, travel expenses...</a:t>
              </a:r>
            </a:p>
          </p:txBody>
        </p:sp>
        <p:sp>
          <p:nvSpPr>
            <p:cNvPr id="16396" name="Line 12"/>
            <p:cNvSpPr>
              <a:spLocks noChangeShapeType="1"/>
            </p:cNvSpPr>
            <p:nvPr/>
          </p:nvSpPr>
          <p:spPr bwMode="auto">
            <a:xfrm flipH="1">
              <a:off x="1551" y="2161"/>
              <a:ext cx="446" cy="0"/>
            </a:xfrm>
            <a:prstGeom prst="line">
              <a:avLst/>
            </a:prstGeom>
            <a:noFill/>
            <a:ln w="28575">
              <a:solidFill>
                <a:srgbClr val="000000"/>
              </a:solidFill>
              <a:round/>
              <a:headEnd type="none" w="sm" len="sm"/>
              <a:tailEnd type="stealth" w="med" len="lg"/>
            </a:ln>
          </p:spPr>
          <p:txBody>
            <a:bodyPr wrap="none" anchor="ctr"/>
            <a:lstStyle/>
            <a:p>
              <a:endParaRPr lang="zh-CN" altLang="en-US"/>
            </a:p>
          </p:txBody>
        </p:sp>
        <p:sp>
          <p:nvSpPr>
            <p:cNvPr id="16397" name="Line 13"/>
            <p:cNvSpPr>
              <a:spLocks noChangeShapeType="1"/>
            </p:cNvSpPr>
            <p:nvPr/>
          </p:nvSpPr>
          <p:spPr bwMode="auto">
            <a:xfrm flipH="1">
              <a:off x="3435" y="2161"/>
              <a:ext cx="402" cy="0"/>
            </a:xfrm>
            <a:prstGeom prst="line">
              <a:avLst/>
            </a:prstGeom>
            <a:noFill/>
            <a:ln w="28575">
              <a:solidFill>
                <a:srgbClr val="000000"/>
              </a:solidFill>
              <a:round/>
              <a:headEnd type="stealth" w="med" len="lg"/>
              <a:tailEnd type="none" w="sm" len="sm"/>
            </a:ln>
          </p:spPr>
          <p:txBody>
            <a:bodyPr wrap="none" anchor="ctr"/>
            <a:lstStyle/>
            <a:p>
              <a:endParaRPr lang="zh-CN" altLang="en-US"/>
            </a:p>
          </p:txBody>
        </p:sp>
        <p:sp>
          <p:nvSpPr>
            <p:cNvPr id="16398" name="Line 14"/>
            <p:cNvSpPr>
              <a:spLocks noChangeShapeType="1"/>
            </p:cNvSpPr>
            <p:nvPr/>
          </p:nvSpPr>
          <p:spPr bwMode="auto">
            <a:xfrm>
              <a:off x="2880" y="2677"/>
              <a:ext cx="0" cy="770"/>
            </a:xfrm>
            <a:prstGeom prst="line">
              <a:avLst/>
            </a:prstGeom>
            <a:noFill/>
            <a:ln w="28575">
              <a:solidFill>
                <a:srgbClr val="000000"/>
              </a:solidFill>
              <a:round/>
              <a:headEnd type="none" w="sm" len="sm"/>
              <a:tailEnd type="stealth" w="med" len="lg"/>
            </a:ln>
          </p:spPr>
          <p:txBody>
            <a:bodyPr wrap="none" anchor="ctr"/>
            <a:lstStyle/>
            <a:p>
              <a:endParaRPr lang="zh-CN" altLang="en-US"/>
            </a:p>
          </p:txBody>
        </p:sp>
        <p:sp>
          <p:nvSpPr>
            <p:cNvPr id="16399" name="Text Box 15"/>
            <p:cNvSpPr txBox="1">
              <a:spLocks noChangeArrowheads="1"/>
            </p:cNvSpPr>
            <p:nvPr/>
          </p:nvSpPr>
          <p:spPr bwMode="auto">
            <a:xfrm>
              <a:off x="3914" y="1011"/>
              <a:ext cx="1828" cy="923"/>
            </a:xfrm>
            <a:prstGeom prst="rect">
              <a:avLst/>
            </a:prstGeom>
            <a:noFill/>
            <a:ln w="12700">
              <a:noFill/>
              <a:miter lim="800000"/>
              <a:headEnd type="none" w="sm" len="sm"/>
              <a:tailEnd type="none" w="sm" len="sm"/>
            </a:ln>
          </p:spPr>
          <p:txBody>
            <a:bodyPr wrap="none">
              <a:spAutoFit/>
            </a:bodyPr>
            <a:lstStyle/>
            <a:p>
              <a:pPr marL="114300" indent="-114300" eaLnBrk="0" hangingPunct="0">
                <a:buFontTx/>
                <a:buChar char="•"/>
              </a:pPr>
              <a:r>
                <a:rPr lang="en-US" altLang="zh-CN" sz="1600">
                  <a:solidFill>
                    <a:srgbClr val="000000"/>
                  </a:solidFill>
                </a:rPr>
                <a:t> </a:t>
              </a:r>
              <a:r>
                <a:rPr lang="en-US" altLang="zh-CN">
                  <a:solidFill>
                    <a:srgbClr val="000000"/>
                  </a:solidFill>
                </a:rPr>
                <a:t>Direct loss</a:t>
              </a:r>
            </a:p>
            <a:p>
              <a:pPr marL="114300" indent="-114300" eaLnBrk="0" hangingPunct="0">
                <a:buFontTx/>
                <a:buChar char="•"/>
              </a:pPr>
              <a:r>
                <a:rPr lang="en-US" altLang="zh-CN">
                  <a:solidFill>
                    <a:srgbClr val="000000"/>
                  </a:solidFill>
                </a:rPr>
                <a:t> Compensatory payments</a:t>
              </a:r>
            </a:p>
            <a:p>
              <a:pPr marL="114300" indent="-114300" eaLnBrk="0" hangingPunct="0">
                <a:buFontTx/>
                <a:buChar char="•"/>
              </a:pPr>
              <a:r>
                <a:rPr lang="en-US" altLang="zh-CN">
                  <a:solidFill>
                    <a:srgbClr val="000000"/>
                  </a:solidFill>
                </a:rPr>
                <a:t> Lost future revenue</a:t>
              </a:r>
            </a:p>
            <a:p>
              <a:pPr marL="114300" indent="-114300" eaLnBrk="0" hangingPunct="0">
                <a:buFontTx/>
                <a:buChar char="•"/>
              </a:pPr>
              <a:r>
                <a:rPr lang="en-US" altLang="zh-CN">
                  <a:solidFill>
                    <a:srgbClr val="000000"/>
                  </a:solidFill>
                </a:rPr>
                <a:t> Billing losses</a:t>
              </a:r>
            </a:p>
            <a:p>
              <a:pPr marL="114300" indent="-114300" eaLnBrk="0" hangingPunct="0">
                <a:buFontTx/>
                <a:buChar char="•"/>
              </a:pPr>
              <a:r>
                <a:rPr lang="en-US" altLang="zh-CN">
                  <a:solidFill>
                    <a:srgbClr val="000000"/>
                  </a:solidFill>
                </a:rPr>
                <a:t> Investment losses</a:t>
              </a:r>
            </a:p>
          </p:txBody>
        </p:sp>
        <p:sp>
          <p:nvSpPr>
            <p:cNvPr id="16400" name="Rectangle 16"/>
            <p:cNvSpPr>
              <a:spLocks noChangeArrowheads="1"/>
            </p:cNvSpPr>
            <p:nvPr/>
          </p:nvSpPr>
          <p:spPr bwMode="auto">
            <a:xfrm>
              <a:off x="152" y="816"/>
              <a:ext cx="1330" cy="208"/>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solidFill>
                    <a:srgbClr val="000000"/>
                  </a:solidFill>
                </a:rPr>
                <a:t>Lost Productivity</a:t>
              </a:r>
              <a:endParaRPr lang="en-US" altLang="zh-CN" sz="1600">
                <a:solidFill>
                  <a:srgbClr val="000000"/>
                </a:solidFill>
              </a:endParaRPr>
            </a:p>
          </p:txBody>
        </p:sp>
        <p:pic>
          <p:nvPicPr>
            <p:cNvPr id="16401" name="Picture 17" descr="GlobalMoneyStack"/>
            <p:cNvPicPr>
              <a:picLocks noChangeAspect="1" noChangeArrowheads="1"/>
            </p:cNvPicPr>
            <p:nvPr/>
          </p:nvPicPr>
          <p:blipFill>
            <a:blip r:embed="rId2"/>
            <a:srcRect/>
            <a:stretch>
              <a:fillRect/>
            </a:stretch>
          </p:blipFill>
          <p:spPr bwMode="auto">
            <a:xfrm>
              <a:off x="2023" y="1522"/>
              <a:ext cx="1588" cy="1378"/>
            </a:xfrm>
            <a:prstGeom prst="rect">
              <a:avLst/>
            </a:prstGeom>
            <a:noFill/>
            <a:ln w="9525">
              <a:noFill/>
              <a:miter lim="800000"/>
              <a:headEnd/>
              <a:tailEnd/>
            </a:ln>
          </p:spPr>
        </p:pic>
        <p:sp>
          <p:nvSpPr>
            <p:cNvPr id="16402" name="Line 18"/>
            <p:cNvSpPr>
              <a:spLocks noChangeShapeType="1"/>
            </p:cNvSpPr>
            <p:nvPr/>
          </p:nvSpPr>
          <p:spPr bwMode="auto">
            <a:xfrm flipH="1" flipV="1">
              <a:off x="1543" y="952"/>
              <a:ext cx="713" cy="713"/>
            </a:xfrm>
            <a:prstGeom prst="line">
              <a:avLst/>
            </a:prstGeom>
            <a:noFill/>
            <a:ln w="28575">
              <a:solidFill>
                <a:srgbClr val="000000"/>
              </a:solidFill>
              <a:round/>
              <a:headEnd/>
              <a:tailEnd type="triangle" w="lg" len="med"/>
            </a:ln>
          </p:spPr>
          <p:txBody>
            <a:bodyPr lIns="0" tIns="0" rIns="0" bIns="0"/>
            <a:lstStyle/>
            <a:p>
              <a:endParaRPr lang="zh-CN" altLang="en-US"/>
            </a:p>
          </p:txBody>
        </p:sp>
        <p:sp>
          <p:nvSpPr>
            <p:cNvPr id="16403" name="Line 19"/>
            <p:cNvSpPr>
              <a:spLocks noChangeShapeType="1"/>
            </p:cNvSpPr>
            <p:nvPr/>
          </p:nvSpPr>
          <p:spPr bwMode="auto">
            <a:xfrm flipV="1">
              <a:off x="3328" y="1024"/>
              <a:ext cx="512" cy="658"/>
            </a:xfrm>
            <a:prstGeom prst="line">
              <a:avLst/>
            </a:prstGeom>
            <a:noFill/>
            <a:ln w="28575">
              <a:solidFill>
                <a:srgbClr val="000000"/>
              </a:solidFill>
              <a:round/>
              <a:headEnd/>
              <a:tailEnd type="triangle" w="lg" len="med"/>
            </a:ln>
          </p:spPr>
          <p:txBody>
            <a:bodyPr lIns="0" tIns="0" rIns="0" bIns="0"/>
            <a:lstStyle/>
            <a:p>
              <a:endParaRPr lang="zh-CN" altLang="en-US"/>
            </a:p>
          </p:txBody>
        </p:sp>
      </p:grpSp>
    </p:spTree>
  </p:cSld>
  <p:clrMapOvr>
    <a:masterClrMapping/>
  </p:clrMapOvr>
  <p:transition spd="slow">
    <p:pull dir="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2855913" y="0"/>
            <a:ext cx="7561262" cy="928670"/>
          </a:xfrm>
        </p:spPr>
        <p:txBody>
          <a:bodyPr/>
          <a:lstStyle/>
          <a:p>
            <a:pPr eaLnBrk="1" hangingPunct="1"/>
            <a:r>
              <a:rPr lang="en-US" altLang="zh-CN" dirty="0" smtClean="0"/>
              <a:t>Why high Dependability ?</a:t>
            </a:r>
          </a:p>
        </p:txBody>
      </p:sp>
      <p:sp>
        <p:nvSpPr>
          <p:cNvPr id="17411" name="Text Box 3"/>
          <p:cNvSpPr txBox="1">
            <a:spLocks noChangeArrowheads="1"/>
          </p:cNvSpPr>
          <p:nvPr/>
        </p:nvSpPr>
        <p:spPr bwMode="gray">
          <a:xfrm>
            <a:off x="1935140" y="1090191"/>
            <a:ext cx="5767388" cy="304800"/>
          </a:xfrm>
          <a:prstGeom prst="rect">
            <a:avLst/>
          </a:prstGeom>
          <a:noFill/>
          <a:ln w="9525">
            <a:noFill/>
            <a:miter lim="800000"/>
            <a:headEnd/>
            <a:tailEnd/>
          </a:ln>
        </p:spPr>
        <p:txBody>
          <a:bodyPr wrap="none" lIns="0" tIns="0" rIns="0" bIns="0">
            <a:spAutoFit/>
          </a:bodyPr>
          <a:lstStyle/>
          <a:p>
            <a:r>
              <a:rPr lang="en-US" altLang="zh-CN" sz="2000" b="1" dirty="0"/>
              <a:t>Millions of US Dollars per Hour in Lost Revenue</a:t>
            </a:r>
          </a:p>
        </p:txBody>
      </p:sp>
      <p:grpSp>
        <p:nvGrpSpPr>
          <p:cNvPr id="2" name="Group 4"/>
          <p:cNvGrpSpPr>
            <a:grpSpLocks/>
          </p:cNvGrpSpPr>
          <p:nvPr/>
        </p:nvGrpSpPr>
        <p:grpSpPr bwMode="auto">
          <a:xfrm>
            <a:off x="1741465" y="1772816"/>
            <a:ext cx="8189913" cy="4616450"/>
            <a:chOff x="168" y="1137"/>
            <a:chExt cx="5159" cy="2908"/>
          </a:xfrm>
        </p:grpSpPr>
        <p:sp>
          <p:nvSpPr>
            <p:cNvPr id="38917" name="Rectangle 5"/>
            <p:cNvSpPr>
              <a:spLocks noChangeArrowheads="1"/>
            </p:cNvSpPr>
            <p:nvPr/>
          </p:nvSpPr>
          <p:spPr bwMode="auto">
            <a:xfrm>
              <a:off x="1899" y="1177"/>
              <a:ext cx="527"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18" name="Rectangle 6"/>
            <p:cNvSpPr>
              <a:spLocks noChangeArrowheads="1"/>
            </p:cNvSpPr>
            <p:nvPr/>
          </p:nvSpPr>
          <p:spPr bwMode="auto">
            <a:xfrm>
              <a:off x="1899" y="1426"/>
              <a:ext cx="576"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19" name="Rectangle 7"/>
            <p:cNvSpPr>
              <a:spLocks noChangeArrowheads="1"/>
            </p:cNvSpPr>
            <p:nvPr/>
          </p:nvSpPr>
          <p:spPr bwMode="auto">
            <a:xfrm>
              <a:off x="1899" y="1675"/>
              <a:ext cx="625"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0" name="Rectangle 8"/>
            <p:cNvSpPr>
              <a:spLocks noChangeArrowheads="1"/>
            </p:cNvSpPr>
            <p:nvPr/>
          </p:nvSpPr>
          <p:spPr bwMode="auto">
            <a:xfrm>
              <a:off x="1899" y="1924"/>
              <a:ext cx="717"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1" name="Rectangle 9"/>
            <p:cNvSpPr>
              <a:spLocks noChangeArrowheads="1"/>
            </p:cNvSpPr>
            <p:nvPr/>
          </p:nvSpPr>
          <p:spPr bwMode="auto">
            <a:xfrm>
              <a:off x="1899" y="2174"/>
              <a:ext cx="766"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2" name="Rectangle 10"/>
            <p:cNvSpPr>
              <a:spLocks noChangeArrowheads="1"/>
            </p:cNvSpPr>
            <p:nvPr/>
          </p:nvSpPr>
          <p:spPr bwMode="auto">
            <a:xfrm>
              <a:off x="1899" y="2423"/>
              <a:ext cx="766"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3" name="Rectangle 11"/>
            <p:cNvSpPr>
              <a:spLocks noChangeArrowheads="1"/>
            </p:cNvSpPr>
            <p:nvPr/>
          </p:nvSpPr>
          <p:spPr bwMode="auto">
            <a:xfrm>
              <a:off x="1899" y="2672"/>
              <a:ext cx="962"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4" name="Rectangle 12"/>
            <p:cNvSpPr>
              <a:spLocks noChangeArrowheads="1"/>
            </p:cNvSpPr>
            <p:nvPr/>
          </p:nvSpPr>
          <p:spPr bwMode="auto">
            <a:xfrm>
              <a:off x="1899" y="2922"/>
              <a:ext cx="1250"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5" name="Rectangle 13"/>
            <p:cNvSpPr>
              <a:spLocks noChangeArrowheads="1"/>
            </p:cNvSpPr>
            <p:nvPr/>
          </p:nvSpPr>
          <p:spPr bwMode="auto">
            <a:xfrm>
              <a:off x="1899" y="3171"/>
              <a:ext cx="1348"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6" name="Rectangle 14"/>
            <p:cNvSpPr>
              <a:spLocks noChangeArrowheads="1"/>
            </p:cNvSpPr>
            <p:nvPr/>
          </p:nvSpPr>
          <p:spPr bwMode="auto">
            <a:xfrm>
              <a:off x="1899" y="3420"/>
              <a:ext cx="1735"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7" name="Rectangle 15"/>
            <p:cNvSpPr>
              <a:spLocks noChangeArrowheads="1"/>
            </p:cNvSpPr>
            <p:nvPr/>
          </p:nvSpPr>
          <p:spPr bwMode="auto">
            <a:xfrm>
              <a:off x="1899" y="3670"/>
              <a:ext cx="3139"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17424" name="Rectangle 16"/>
            <p:cNvSpPr>
              <a:spLocks noChangeArrowheads="1"/>
            </p:cNvSpPr>
            <p:nvPr/>
          </p:nvSpPr>
          <p:spPr bwMode="auto">
            <a:xfrm>
              <a:off x="1905" y="1179"/>
              <a:ext cx="522" cy="168"/>
            </a:xfrm>
            <a:prstGeom prst="rect">
              <a:avLst/>
            </a:prstGeom>
            <a:noFill/>
            <a:ln w="9525">
              <a:noFill/>
              <a:miter lim="800000"/>
              <a:headEnd/>
              <a:tailEnd/>
            </a:ln>
          </p:spPr>
          <p:txBody>
            <a:bodyPr/>
            <a:lstStyle/>
            <a:p>
              <a:endParaRPr lang="zh-CN" altLang="en-US"/>
            </a:p>
          </p:txBody>
        </p:sp>
        <p:sp>
          <p:nvSpPr>
            <p:cNvPr id="17425" name="Line 17"/>
            <p:cNvSpPr>
              <a:spLocks noChangeShapeType="1"/>
            </p:cNvSpPr>
            <p:nvPr/>
          </p:nvSpPr>
          <p:spPr bwMode="auto">
            <a:xfrm>
              <a:off x="1899" y="1137"/>
              <a:ext cx="1" cy="2748"/>
            </a:xfrm>
            <a:prstGeom prst="line">
              <a:avLst/>
            </a:prstGeom>
            <a:noFill/>
            <a:ln w="28575">
              <a:solidFill>
                <a:srgbClr val="000000"/>
              </a:solidFill>
              <a:round/>
              <a:headEnd/>
              <a:tailEnd/>
            </a:ln>
          </p:spPr>
          <p:txBody>
            <a:bodyPr/>
            <a:lstStyle/>
            <a:p>
              <a:endParaRPr lang="zh-CN" altLang="en-US"/>
            </a:p>
          </p:txBody>
        </p:sp>
        <p:sp>
          <p:nvSpPr>
            <p:cNvPr id="17426" name="Rectangle 18"/>
            <p:cNvSpPr>
              <a:spLocks noChangeArrowheads="1"/>
            </p:cNvSpPr>
            <p:nvPr/>
          </p:nvSpPr>
          <p:spPr bwMode="auto">
            <a:xfrm>
              <a:off x="5105" y="367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6.5</a:t>
              </a:r>
              <a:endParaRPr lang="en-US" altLang="zh-CN" sz="2000" b="1">
                <a:solidFill>
                  <a:srgbClr val="000000"/>
                </a:solidFill>
              </a:endParaRPr>
            </a:p>
          </p:txBody>
        </p:sp>
        <p:sp>
          <p:nvSpPr>
            <p:cNvPr id="17427" name="Rectangle 19"/>
            <p:cNvSpPr>
              <a:spLocks noChangeArrowheads="1"/>
            </p:cNvSpPr>
            <p:nvPr/>
          </p:nvSpPr>
          <p:spPr bwMode="auto">
            <a:xfrm>
              <a:off x="3701" y="3423"/>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3.6</a:t>
              </a:r>
              <a:endParaRPr lang="en-US" altLang="zh-CN" sz="2000" b="1">
                <a:solidFill>
                  <a:srgbClr val="000000"/>
                </a:solidFill>
              </a:endParaRPr>
            </a:p>
          </p:txBody>
        </p:sp>
        <p:sp>
          <p:nvSpPr>
            <p:cNvPr id="17428" name="Rectangle 20"/>
            <p:cNvSpPr>
              <a:spLocks noChangeArrowheads="1"/>
            </p:cNvSpPr>
            <p:nvPr/>
          </p:nvSpPr>
          <p:spPr bwMode="auto">
            <a:xfrm>
              <a:off x="3317" y="3177"/>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2.8</a:t>
              </a:r>
              <a:endParaRPr lang="en-US" altLang="zh-CN" sz="2000" b="1">
                <a:solidFill>
                  <a:srgbClr val="000000"/>
                </a:solidFill>
              </a:endParaRPr>
            </a:p>
          </p:txBody>
        </p:sp>
        <p:sp>
          <p:nvSpPr>
            <p:cNvPr id="17429" name="Rectangle 21"/>
            <p:cNvSpPr>
              <a:spLocks noChangeArrowheads="1"/>
            </p:cNvSpPr>
            <p:nvPr/>
          </p:nvSpPr>
          <p:spPr bwMode="auto">
            <a:xfrm>
              <a:off x="3215" y="292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2.6</a:t>
              </a:r>
              <a:endParaRPr lang="en-US" altLang="zh-CN" sz="2000" b="1">
                <a:solidFill>
                  <a:srgbClr val="000000"/>
                </a:solidFill>
              </a:endParaRPr>
            </a:p>
          </p:txBody>
        </p:sp>
        <p:sp>
          <p:nvSpPr>
            <p:cNvPr id="17430" name="Rectangle 22"/>
            <p:cNvSpPr>
              <a:spLocks noChangeArrowheads="1"/>
            </p:cNvSpPr>
            <p:nvPr/>
          </p:nvSpPr>
          <p:spPr bwMode="auto">
            <a:xfrm>
              <a:off x="2927" y="2673"/>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2.0</a:t>
              </a:r>
              <a:endParaRPr lang="en-US" altLang="zh-CN" sz="2000" b="1">
                <a:solidFill>
                  <a:srgbClr val="000000"/>
                </a:solidFill>
              </a:endParaRPr>
            </a:p>
          </p:txBody>
        </p:sp>
        <p:sp>
          <p:nvSpPr>
            <p:cNvPr id="17431" name="Rectangle 23"/>
            <p:cNvSpPr>
              <a:spLocks noChangeArrowheads="1"/>
            </p:cNvSpPr>
            <p:nvPr/>
          </p:nvSpPr>
          <p:spPr bwMode="auto">
            <a:xfrm>
              <a:off x="2735" y="2427"/>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1.6</a:t>
              </a:r>
              <a:endParaRPr lang="en-US" altLang="zh-CN" sz="2000" b="1">
                <a:solidFill>
                  <a:srgbClr val="000000"/>
                </a:solidFill>
              </a:endParaRPr>
            </a:p>
          </p:txBody>
        </p:sp>
        <p:sp>
          <p:nvSpPr>
            <p:cNvPr id="17432" name="Rectangle 24"/>
            <p:cNvSpPr>
              <a:spLocks noChangeArrowheads="1"/>
            </p:cNvSpPr>
            <p:nvPr/>
          </p:nvSpPr>
          <p:spPr bwMode="auto">
            <a:xfrm>
              <a:off x="2735" y="217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1.6</a:t>
              </a:r>
              <a:endParaRPr lang="en-US" altLang="zh-CN" sz="2000" b="1">
                <a:solidFill>
                  <a:srgbClr val="000000"/>
                </a:solidFill>
              </a:endParaRPr>
            </a:p>
          </p:txBody>
        </p:sp>
        <p:sp>
          <p:nvSpPr>
            <p:cNvPr id="17433" name="Rectangle 25"/>
            <p:cNvSpPr>
              <a:spLocks noChangeArrowheads="1"/>
            </p:cNvSpPr>
            <p:nvPr/>
          </p:nvSpPr>
          <p:spPr bwMode="auto">
            <a:xfrm>
              <a:off x="2687" y="1929"/>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1.5</a:t>
              </a:r>
              <a:endParaRPr lang="en-US" altLang="zh-CN" sz="2000" b="1">
                <a:solidFill>
                  <a:srgbClr val="000000"/>
                </a:solidFill>
              </a:endParaRPr>
            </a:p>
          </p:txBody>
        </p:sp>
        <p:sp>
          <p:nvSpPr>
            <p:cNvPr id="17434" name="Rectangle 26"/>
            <p:cNvSpPr>
              <a:spLocks noChangeArrowheads="1"/>
            </p:cNvSpPr>
            <p:nvPr/>
          </p:nvSpPr>
          <p:spPr bwMode="auto">
            <a:xfrm>
              <a:off x="2591" y="1677"/>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1.3</a:t>
              </a:r>
              <a:endParaRPr lang="en-US" altLang="zh-CN" sz="2000" b="1">
                <a:solidFill>
                  <a:srgbClr val="000000"/>
                </a:solidFill>
              </a:endParaRPr>
            </a:p>
          </p:txBody>
        </p:sp>
        <p:sp>
          <p:nvSpPr>
            <p:cNvPr id="17435" name="Rectangle 27"/>
            <p:cNvSpPr>
              <a:spLocks noChangeArrowheads="1"/>
            </p:cNvSpPr>
            <p:nvPr/>
          </p:nvSpPr>
          <p:spPr bwMode="auto">
            <a:xfrm>
              <a:off x="2543" y="142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1.2</a:t>
              </a:r>
              <a:endParaRPr lang="en-US" altLang="zh-CN" sz="2000" b="1">
                <a:solidFill>
                  <a:srgbClr val="000000"/>
                </a:solidFill>
              </a:endParaRPr>
            </a:p>
          </p:txBody>
        </p:sp>
        <p:sp>
          <p:nvSpPr>
            <p:cNvPr id="17436" name="Rectangle 28"/>
            <p:cNvSpPr>
              <a:spLocks noChangeArrowheads="1"/>
            </p:cNvSpPr>
            <p:nvPr/>
          </p:nvSpPr>
          <p:spPr bwMode="auto">
            <a:xfrm>
              <a:off x="2495" y="1179"/>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1.1</a:t>
              </a:r>
              <a:endParaRPr lang="en-US" altLang="zh-CN" sz="2000" b="1">
                <a:solidFill>
                  <a:srgbClr val="000000"/>
                </a:solidFill>
              </a:endParaRPr>
            </a:p>
          </p:txBody>
        </p:sp>
        <p:sp>
          <p:nvSpPr>
            <p:cNvPr id="17437" name="Rectangle 29"/>
            <p:cNvSpPr>
              <a:spLocks noChangeArrowheads="1"/>
            </p:cNvSpPr>
            <p:nvPr/>
          </p:nvSpPr>
          <p:spPr bwMode="auto">
            <a:xfrm>
              <a:off x="945" y="3693"/>
              <a:ext cx="884"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Retail brokerage</a:t>
              </a:r>
              <a:endParaRPr lang="en-US" altLang="zh-CN" sz="2600">
                <a:solidFill>
                  <a:srgbClr val="000000"/>
                </a:solidFill>
              </a:endParaRPr>
            </a:p>
          </p:txBody>
        </p:sp>
        <p:sp>
          <p:nvSpPr>
            <p:cNvPr id="17438" name="Rectangle 30"/>
            <p:cNvSpPr>
              <a:spLocks noChangeArrowheads="1"/>
            </p:cNvSpPr>
            <p:nvPr/>
          </p:nvSpPr>
          <p:spPr bwMode="auto">
            <a:xfrm>
              <a:off x="1157" y="3447"/>
              <a:ext cx="669"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Point of sale</a:t>
              </a:r>
              <a:endParaRPr lang="en-US" altLang="zh-CN" sz="2600">
                <a:solidFill>
                  <a:srgbClr val="000000"/>
                </a:solidFill>
              </a:endParaRPr>
            </a:p>
          </p:txBody>
        </p:sp>
        <p:sp>
          <p:nvSpPr>
            <p:cNvPr id="17439" name="Rectangle 31"/>
            <p:cNvSpPr>
              <a:spLocks noChangeArrowheads="1"/>
            </p:cNvSpPr>
            <p:nvPr/>
          </p:nvSpPr>
          <p:spPr bwMode="auto">
            <a:xfrm>
              <a:off x="1441" y="3195"/>
              <a:ext cx="383"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Energy</a:t>
              </a:r>
              <a:endParaRPr lang="en-US" altLang="zh-CN" sz="2600">
                <a:solidFill>
                  <a:srgbClr val="000000"/>
                </a:solidFill>
              </a:endParaRPr>
            </a:p>
          </p:txBody>
        </p:sp>
        <p:sp>
          <p:nvSpPr>
            <p:cNvPr id="17440" name="Rectangle 32"/>
            <p:cNvSpPr>
              <a:spLocks noChangeArrowheads="1"/>
            </p:cNvSpPr>
            <p:nvPr/>
          </p:nvSpPr>
          <p:spPr bwMode="auto">
            <a:xfrm>
              <a:off x="189" y="2943"/>
              <a:ext cx="1647"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Credit card sales authorization</a:t>
              </a:r>
              <a:endParaRPr lang="en-US" altLang="zh-CN" sz="2600">
                <a:solidFill>
                  <a:srgbClr val="000000"/>
                </a:solidFill>
              </a:endParaRPr>
            </a:p>
          </p:txBody>
        </p:sp>
        <p:sp>
          <p:nvSpPr>
            <p:cNvPr id="17441" name="Rectangle 33"/>
            <p:cNvSpPr>
              <a:spLocks noChangeArrowheads="1"/>
            </p:cNvSpPr>
            <p:nvPr/>
          </p:nvSpPr>
          <p:spPr bwMode="auto">
            <a:xfrm>
              <a:off x="710" y="2697"/>
              <a:ext cx="1112"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Telecommunications</a:t>
              </a:r>
              <a:endParaRPr lang="en-US" altLang="zh-CN" sz="2600">
                <a:solidFill>
                  <a:srgbClr val="000000"/>
                </a:solidFill>
              </a:endParaRPr>
            </a:p>
          </p:txBody>
        </p:sp>
        <p:sp>
          <p:nvSpPr>
            <p:cNvPr id="17442" name="Rectangle 34"/>
            <p:cNvSpPr>
              <a:spLocks noChangeArrowheads="1"/>
            </p:cNvSpPr>
            <p:nvPr/>
          </p:nvSpPr>
          <p:spPr bwMode="auto">
            <a:xfrm>
              <a:off x="1157" y="2445"/>
              <a:ext cx="669"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Call location</a:t>
              </a:r>
              <a:endParaRPr lang="en-US" altLang="zh-CN" sz="2600">
                <a:solidFill>
                  <a:srgbClr val="000000"/>
                </a:solidFill>
              </a:endParaRPr>
            </a:p>
          </p:txBody>
        </p:sp>
        <p:sp>
          <p:nvSpPr>
            <p:cNvPr id="17443" name="Rectangle 35"/>
            <p:cNvSpPr>
              <a:spLocks noChangeArrowheads="1"/>
            </p:cNvSpPr>
            <p:nvPr/>
          </p:nvSpPr>
          <p:spPr bwMode="auto">
            <a:xfrm>
              <a:off x="1052" y="2193"/>
              <a:ext cx="775"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Manufacturing</a:t>
              </a:r>
              <a:endParaRPr lang="en-US" altLang="zh-CN" sz="2600">
                <a:solidFill>
                  <a:srgbClr val="000000"/>
                </a:solidFill>
              </a:endParaRPr>
            </a:p>
          </p:txBody>
        </p:sp>
        <p:sp>
          <p:nvSpPr>
            <p:cNvPr id="17444" name="Rectangle 36"/>
            <p:cNvSpPr>
              <a:spLocks noChangeArrowheads="1"/>
            </p:cNvSpPr>
            <p:nvPr/>
          </p:nvSpPr>
          <p:spPr bwMode="auto">
            <a:xfrm>
              <a:off x="706" y="1947"/>
              <a:ext cx="1125"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Financial institutions</a:t>
              </a:r>
              <a:endParaRPr lang="en-US" altLang="zh-CN" sz="2600">
                <a:solidFill>
                  <a:srgbClr val="000000"/>
                </a:solidFill>
              </a:endParaRPr>
            </a:p>
          </p:txBody>
        </p:sp>
        <p:sp>
          <p:nvSpPr>
            <p:cNvPr id="17445" name="Rectangle 37"/>
            <p:cNvSpPr>
              <a:spLocks noChangeArrowheads="1"/>
            </p:cNvSpPr>
            <p:nvPr/>
          </p:nvSpPr>
          <p:spPr bwMode="auto">
            <a:xfrm>
              <a:off x="581" y="1695"/>
              <a:ext cx="1251"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Information technology</a:t>
              </a:r>
              <a:endParaRPr lang="en-US" altLang="zh-CN" sz="2600">
                <a:solidFill>
                  <a:srgbClr val="000000"/>
                </a:solidFill>
              </a:endParaRPr>
            </a:p>
          </p:txBody>
        </p:sp>
        <p:sp>
          <p:nvSpPr>
            <p:cNvPr id="17446" name="Rectangle 38"/>
            <p:cNvSpPr>
              <a:spLocks noChangeArrowheads="1"/>
            </p:cNvSpPr>
            <p:nvPr/>
          </p:nvSpPr>
          <p:spPr bwMode="auto">
            <a:xfrm>
              <a:off x="1293" y="1443"/>
              <a:ext cx="532"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Insurance</a:t>
              </a:r>
              <a:endParaRPr lang="en-US" altLang="zh-CN" sz="2600">
                <a:solidFill>
                  <a:srgbClr val="000000"/>
                </a:solidFill>
              </a:endParaRPr>
            </a:p>
          </p:txBody>
        </p:sp>
        <p:sp>
          <p:nvSpPr>
            <p:cNvPr id="17447" name="Rectangle 39"/>
            <p:cNvSpPr>
              <a:spLocks noChangeArrowheads="1"/>
            </p:cNvSpPr>
            <p:nvPr/>
          </p:nvSpPr>
          <p:spPr bwMode="auto">
            <a:xfrm>
              <a:off x="1516" y="1197"/>
              <a:ext cx="307"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Retail</a:t>
              </a:r>
              <a:endParaRPr lang="en-US" altLang="zh-CN" sz="2600">
                <a:solidFill>
                  <a:srgbClr val="000000"/>
                </a:solidFill>
              </a:endParaRPr>
            </a:p>
          </p:txBody>
        </p:sp>
        <p:sp>
          <p:nvSpPr>
            <p:cNvPr id="17448" name="Text Box 40"/>
            <p:cNvSpPr txBox="1">
              <a:spLocks noChangeArrowheads="1"/>
            </p:cNvSpPr>
            <p:nvPr/>
          </p:nvSpPr>
          <p:spPr bwMode="auto">
            <a:xfrm>
              <a:off x="168" y="3968"/>
              <a:ext cx="808" cy="77"/>
            </a:xfrm>
            <a:prstGeom prst="rect">
              <a:avLst/>
            </a:prstGeom>
            <a:noFill/>
            <a:ln w="12700" algn="ctr">
              <a:noFill/>
              <a:miter lim="800000"/>
              <a:headEnd/>
              <a:tailEnd/>
            </a:ln>
          </p:spPr>
          <p:txBody>
            <a:bodyPr lIns="0" tIns="0" rIns="0" bIns="0">
              <a:spAutoFit/>
            </a:bodyPr>
            <a:lstStyle/>
            <a:p>
              <a:pPr marL="354013" indent="-354013" defTabSz="941388">
                <a:spcBef>
                  <a:spcPct val="50000"/>
                </a:spcBef>
                <a:buClr>
                  <a:srgbClr val="003580"/>
                </a:buClr>
              </a:pPr>
              <a:r>
                <a:rPr lang="en-US" altLang="zh-CN" sz="800">
                  <a:solidFill>
                    <a:srgbClr val="003580"/>
                  </a:solidFill>
                </a:rPr>
                <a:t>Source Meta Group, 2005</a:t>
              </a:r>
            </a:p>
          </p:txBody>
        </p:sp>
      </p:grpSp>
    </p:spTree>
  </p:cSld>
  <p:clrMapOvr>
    <a:masterClrMapping/>
  </p:clrMapOvr>
  <p:transition spd="slow">
    <p:pull dir="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r>
              <a:rPr lang="en-US" altLang="zh-CN" smtClean="0"/>
              <a:t>Information Availability</a:t>
            </a:r>
            <a:r>
              <a:rPr lang="en-US" altLang="zh-CN" sz="3200"/>
              <a:t>(5</a:t>
            </a:r>
            <a:r>
              <a:rPr lang="zh-CN" altLang="en-US" sz="3200"/>
              <a:t>个</a:t>
            </a:r>
            <a:r>
              <a:rPr lang="en-US" altLang="zh-CN" sz="3200"/>
              <a:t>9)</a:t>
            </a:r>
          </a:p>
        </p:txBody>
      </p:sp>
      <p:graphicFrame>
        <p:nvGraphicFramePr>
          <p:cNvPr id="39939" name="Group 3"/>
          <p:cNvGraphicFramePr>
            <a:graphicFrameLocks noGrp="1"/>
          </p:cNvGraphicFramePr>
          <p:nvPr>
            <p:ph idx="1"/>
            <p:extLst>
              <p:ext uri="{D42A27DB-BD31-4B8C-83A1-F6EECF244321}">
                <p14:modId xmlns:p14="http://schemas.microsoft.com/office/powerpoint/2010/main" val="542938989"/>
              </p:ext>
            </p:extLst>
          </p:nvPr>
        </p:nvGraphicFramePr>
        <p:xfrm>
          <a:off x="1774825" y="1125538"/>
          <a:ext cx="8642350" cy="4795840"/>
        </p:xfrm>
        <a:graphic>
          <a:graphicData uri="http://schemas.openxmlformats.org/drawingml/2006/table">
            <a:tbl>
              <a:tblPr/>
              <a:tblGrid>
                <a:gridCol w="2081213"/>
                <a:gridCol w="1806575"/>
                <a:gridCol w="2346325"/>
                <a:gridCol w="2408237"/>
              </a:tblGrid>
              <a:tr h="790575">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dirty="0" smtClean="0">
                          <a:ln>
                            <a:noFill/>
                          </a:ln>
                          <a:solidFill>
                            <a:srgbClr val="000000"/>
                          </a:solidFill>
                          <a:effectLst/>
                          <a:latin typeface="Arial" pitchFamily="34" charset="0"/>
                          <a:ea typeface="宋体" pitchFamily="2" charset="-122"/>
                        </a:rPr>
                        <a:t>% Uptime</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smtClean="0">
                          <a:ln>
                            <a:noFill/>
                          </a:ln>
                          <a:solidFill>
                            <a:srgbClr val="000000"/>
                          </a:solidFill>
                          <a:effectLst/>
                          <a:latin typeface="Arial" pitchFamily="34" charset="0"/>
                          <a:ea typeface="宋体" pitchFamily="2" charset="-122"/>
                        </a:rPr>
                        <a:t>% Downtime</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smtClean="0">
                          <a:ln>
                            <a:noFill/>
                          </a:ln>
                          <a:solidFill>
                            <a:srgbClr val="000000"/>
                          </a:solidFill>
                          <a:effectLst/>
                          <a:latin typeface="Arial" pitchFamily="34" charset="0"/>
                          <a:ea typeface="宋体" pitchFamily="2" charset="-122"/>
                        </a:rPr>
                        <a:t>Downtime per Year</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smtClean="0">
                          <a:ln>
                            <a:noFill/>
                          </a:ln>
                          <a:solidFill>
                            <a:srgbClr val="000000"/>
                          </a:solidFill>
                          <a:effectLst/>
                          <a:latin typeface="Arial" pitchFamily="34" charset="0"/>
                          <a:ea typeface="宋体" pitchFamily="2" charset="-122"/>
                        </a:rPr>
                        <a:t>Downtime per Week</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tr>
              <a:tr h="504825">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98%</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2%</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7.3 days</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3hrs 22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r>
              <a:tr h="474663">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3.65 days</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1 hr 41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r>
              <a:tr h="496888">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99.8%</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0.2%</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17 hrs 31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20 min 10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r>
              <a:tr h="496888">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8 hrs 45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10 min 5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r>
              <a:tr h="698500">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99.99%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0.01%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52.5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1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r>
              <a:tr h="652463">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dirty="0" smtClean="0">
                          <a:ln>
                            <a:noFill/>
                          </a:ln>
                          <a:solidFill>
                            <a:srgbClr val="FF0000"/>
                          </a:solidFill>
                          <a:effectLst/>
                          <a:latin typeface="Arial" pitchFamily="34" charset="0"/>
                          <a:ea typeface="宋体" pitchFamily="2" charset="-122"/>
                        </a:rPr>
                        <a:t>99.999%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0.001%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5.25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6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r>
              <a:tr h="681038">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1" i="0" u="none" strike="noStrike" cap="none" normalizeH="0" baseline="0" dirty="0" smtClean="0">
                          <a:ln>
                            <a:noFill/>
                          </a:ln>
                          <a:solidFill>
                            <a:srgbClr val="FF0000"/>
                          </a:solidFill>
                          <a:effectLst/>
                          <a:latin typeface="Arial" pitchFamily="34" charset="0"/>
                          <a:ea typeface="宋体" pitchFamily="2" charset="-122"/>
                        </a:rPr>
                        <a:t>99.9999%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0.0001%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31.5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smtClean="0">
                          <a:ln>
                            <a:noFill/>
                          </a:ln>
                          <a:solidFill>
                            <a:srgbClr val="000000"/>
                          </a:solidFill>
                          <a:effectLst/>
                          <a:latin typeface="Arial" pitchFamily="34" charset="0"/>
                          <a:ea typeface="宋体" pitchFamily="2" charset="-122"/>
                        </a:rPr>
                        <a:t>0.6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r>
            </a:tbl>
          </a:graphicData>
        </a:graphic>
      </p:graphicFrame>
    </p:spTree>
  </p:cSld>
  <p:clrMapOvr>
    <a:masterClrMapping/>
  </p:clrMapOvr>
  <p:transition spd="slow">
    <p:pull dir="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hangingPunct="1"/>
            <a:r>
              <a:rPr lang="en-US" altLang="zh-CN" sz="4000"/>
              <a:t>Evolvement of Dependability-1</a:t>
            </a:r>
          </a:p>
        </p:txBody>
      </p:sp>
      <p:sp>
        <p:nvSpPr>
          <p:cNvPr id="19459" name="Rectangle 3"/>
          <p:cNvSpPr>
            <a:spLocks noGrp="1" noRot="1" noChangeArrowheads="1"/>
          </p:cNvSpPr>
          <p:nvPr>
            <p:ph idx="1"/>
          </p:nvPr>
        </p:nvSpPr>
        <p:spPr>
          <a:xfrm>
            <a:off x="1199456" y="1285861"/>
            <a:ext cx="10225136" cy="4683125"/>
          </a:xfrm>
        </p:spPr>
        <p:txBody>
          <a:bodyPr>
            <a:normAutofit/>
          </a:bodyPr>
          <a:lstStyle/>
          <a:p>
            <a:pPr eaLnBrk="1" hangingPunct="1">
              <a:lnSpc>
                <a:spcPct val="90000"/>
              </a:lnSpc>
            </a:pPr>
            <a:r>
              <a:rPr lang="en-US" altLang="zh-CN" sz="3200" dirty="0">
                <a:solidFill>
                  <a:srgbClr val="0000FF"/>
                </a:solidFill>
              </a:rPr>
              <a:t>Reliability</a:t>
            </a:r>
            <a:r>
              <a:rPr lang="en-US" altLang="zh-CN" sz="3200" dirty="0"/>
              <a:t> (</a:t>
            </a:r>
            <a:r>
              <a:rPr lang="zh-CN" altLang="en-US" sz="3200" dirty="0"/>
              <a:t>可靠性</a:t>
            </a:r>
            <a:r>
              <a:rPr lang="en-US" altLang="zh-CN" sz="3200" dirty="0"/>
              <a:t>)   </a:t>
            </a:r>
            <a:r>
              <a:rPr lang="en-US" altLang="zh-CN" sz="3200" dirty="0" err="1"/>
              <a:t>1960s</a:t>
            </a:r>
            <a:endParaRPr lang="en-US" altLang="zh-CN" sz="3200" dirty="0"/>
          </a:p>
          <a:p>
            <a:pPr lvl="1" eaLnBrk="1" hangingPunct="1">
              <a:lnSpc>
                <a:spcPct val="90000"/>
              </a:lnSpc>
            </a:pPr>
            <a:r>
              <a:rPr lang="en-US" altLang="zh-CN" sz="2800" dirty="0"/>
              <a:t>----field of fault tolerance and system reliability</a:t>
            </a:r>
          </a:p>
          <a:p>
            <a:pPr eaLnBrk="1" hangingPunct="1">
              <a:lnSpc>
                <a:spcPct val="90000"/>
              </a:lnSpc>
            </a:pPr>
            <a:r>
              <a:rPr lang="en-US" altLang="zh-CN" sz="3200" dirty="0"/>
              <a:t>Definition </a:t>
            </a:r>
          </a:p>
          <a:p>
            <a:pPr lvl="1" eaLnBrk="1" hangingPunct="1">
              <a:lnSpc>
                <a:spcPct val="90000"/>
              </a:lnSpc>
            </a:pPr>
            <a:r>
              <a:rPr lang="en-US" altLang="zh-CN" sz="2800" dirty="0"/>
              <a:t>In general, </a:t>
            </a:r>
            <a:r>
              <a:rPr lang="en-US" altLang="zh-CN" sz="2800" b="1" dirty="0">
                <a:solidFill>
                  <a:srgbClr val="0000FF"/>
                </a:solidFill>
              </a:rPr>
              <a:t>reliability</a:t>
            </a:r>
            <a:r>
              <a:rPr lang="en-US" altLang="zh-CN" sz="2800" dirty="0"/>
              <a:t> (systemic def.) is the ability of a person or system to perform and maintain its functions in routine circumstances, as well as hostile or unexpected circumstances.</a:t>
            </a:r>
          </a:p>
          <a:p>
            <a:pPr lvl="1" eaLnBrk="1" hangingPunct="1">
              <a:lnSpc>
                <a:spcPct val="90000"/>
              </a:lnSpc>
            </a:pPr>
            <a:r>
              <a:rPr lang="en-US" altLang="zh-CN" sz="2800" dirty="0"/>
              <a:t>The </a:t>
            </a:r>
            <a:r>
              <a:rPr lang="en-US" altLang="zh-CN" sz="2800" dirty="0">
                <a:hlinkClick r:id="rId2" tooltip="Institute of Electrical and Electronics Engineers"/>
              </a:rPr>
              <a:t>IEEE</a:t>
            </a:r>
            <a:r>
              <a:rPr lang="en-US" altLang="zh-CN" sz="2800" dirty="0"/>
              <a:t> defines it as ". . . the ability of a system or component to perform its required functions under stated conditions for a specified period of time."</a:t>
            </a:r>
          </a:p>
          <a:p>
            <a:pPr eaLnBrk="1" hangingPunct="1">
              <a:lnSpc>
                <a:spcPct val="90000"/>
              </a:lnSpc>
            </a:pPr>
            <a:endParaRPr lang="en-US" altLang="zh-CN" sz="3200" dirty="0" smtClean="0"/>
          </a:p>
        </p:txBody>
      </p:sp>
      <p:sp>
        <p:nvSpPr>
          <p:cNvPr id="355332" name="Text Box 4"/>
          <p:cNvSpPr txBox="1">
            <a:spLocks noChangeArrowheads="1"/>
          </p:cNvSpPr>
          <p:nvPr/>
        </p:nvSpPr>
        <p:spPr bwMode="auto">
          <a:xfrm>
            <a:off x="1631504" y="5954314"/>
            <a:ext cx="7853432" cy="461665"/>
          </a:xfrm>
          <a:prstGeom prst="rect">
            <a:avLst/>
          </a:prstGeom>
          <a:noFill/>
          <a:ln w="9525" algn="ctr">
            <a:noFill/>
            <a:miter lim="800000"/>
            <a:headEnd type="none" w="sm" len="sm"/>
            <a:tailEnd type="none" w="sm" len="sm"/>
          </a:ln>
        </p:spPr>
        <p:txBody>
          <a:bodyPr wrap="none">
            <a:spAutoFit/>
          </a:bodyPr>
          <a:lstStyle/>
          <a:p>
            <a:r>
              <a:rPr lang="en-US" altLang="zh-CN" sz="2400" b="1" dirty="0"/>
              <a:t>The Institute of Electrical and Electronics Engineers</a:t>
            </a:r>
            <a:r>
              <a:rPr lang="en-US" altLang="zh-CN" dirty="0"/>
              <a:t> </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pPr eaLnBrk="1" hangingPunct="1"/>
            <a:r>
              <a:rPr lang="en-US" altLang="zh-CN" sz="4000"/>
              <a:t>Evolvement of Dependability-2</a:t>
            </a:r>
          </a:p>
        </p:txBody>
      </p:sp>
      <p:sp>
        <p:nvSpPr>
          <p:cNvPr id="20483" name="Rectangle 3"/>
          <p:cNvSpPr>
            <a:spLocks noGrp="1" noRot="1" noChangeArrowheads="1"/>
          </p:cNvSpPr>
          <p:nvPr>
            <p:ph idx="1"/>
          </p:nvPr>
        </p:nvSpPr>
        <p:spPr>
          <a:xfrm>
            <a:off x="1318312" y="1268760"/>
            <a:ext cx="9818248" cy="4968552"/>
          </a:xfrm>
        </p:spPr>
        <p:txBody>
          <a:bodyPr>
            <a:normAutofit/>
          </a:bodyPr>
          <a:lstStyle/>
          <a:p>
            <a:pPr eaLnBrk="1" hangingPunct="1">
              <a:lnSpc>
                <a:spcPct val="90000"/>
              </a:lnSpc>
            </a:pPr>
            <a:r>
              <a:rPr lang="en-US" altLang="zh-CN" sz="3200" dirty="0" smtClean="0">
                <a:solidFill>
                  <a:srgbClr val="0000FF"/>
                </a:solidFill>
              </a:rPr>
              <a:t>Dependability</a:t>
            </a:r>
            <a:r>
              <a:rPr lang="en-US" altLang="zh-CN" sz="3200" dirty="0" smtClean="0"/>
              <a:t> (</a:t>
            </a:r>
            <a:r>
              <a:rPr lang="zh-CN" altLang="en-US" sz="3200" dirty="0" smtClean="0"/>
              <a:t>可信性</a:t>
            </a:r>
            <a:r>
              <a:rPr lang="en-US" altLang="zh-CN" sz="3200" dirty="0" smtClean="0"/>
              <a:t>)</a:t>
            </a:r>
            <a:r>
              <a:rPr lang="en-US" altLang="zh-CN" sz="3200" dirty="0"/>
              <a:t> </a:t>
            </a:r>
          </a:p>
          <a:p>
            <a:pPr lvl="1" eaLnBrk="1" hangingPunct="1">
              <a:lnSpc>
                <a:spcPct val="90000"/>
              </a:lnSpc>
            </a:pPr>
            <a:r>
              <a:rPr lang="en-US" altLang="zh-CN" sz="2800" dirty="0" smtClean="0">
                <a:solidFill>
                  <a:srgbClr val="0000FF"/>
                </a:solidFill>
              </a:rPr>
              <a:t>1985,  Jean-Claude </a:t>
            </a:r>
            <a:r>
              <a:rPr lang="en-US" altLang="zh-CN" sz="2800" dirty="0" err="1" smtClean="0">
                <a:solidFill>
                  <a:srgbClr val="0000FF"/>
                </a:solidFill>
              </a:rPr>
              <a:t>Laprie</a:t>
            </a:r>
            <a:endParaRPr lang="en-US" altLang="zh-CN" sz="2800" dirty="0" smtClean="0">
              <a:solidFill>
                <a:srgbClr val="0000FF"/>
              </a:solidFill>
            </a:endParaRPr>
          </a:p>
          <a:p>
            <a:pPr lvl="2" eaLnBrk="1" hangingPunct="1">
              <a:lnSpc>
                <a:spcPct val="90000"/>
              </a:lnSpc>
            </a:pPr>
            <a:r>
              <a:rPr lang="en-US" altLang="zh-CN" sz="2400" dirty="0" smtClean="0"/>
              <a:t>J.C. </a:t>
            </a:r>
            <a:r>
              <a:rPr lang="en-US" altLang="zh-CN" sz="2400" dirty="0" err="1" smtClean="0"/>
              <a:t>Laprie</a:t>
            </a:r>
            <a:r>
              <a:rPr lang="en-US" altLang="zh-CN" sz="2400" dirty="0" smtClean="0"/>
              <a:t>. "Dependable Computing and Fault Tolerance: Concepts and terminology," in Proc. 15th IEEE Int. </a:t>
            </a:r>
            <a:r>
              <a:rPr lang="en-US" altLang="zh-CN" sz="2400" dirty="0" err="1" smtClean="0"/>
              <a:t>Symp</a:t>
            </a:r>
            <a:r>
              <a:rPr lang="en-US" altLang="zh-CN" sz="2400" dirty="0" smtClean="0"/>
              <a:t>. on Fault-Tolerant Computing, 1985 </a:t>
            </a:r>
          </a:p>
          <a:p>
            <a:pPr lvl="1" eaLnBrk="1" hangingPunct="1">
              <a:lnSpc>
                <a:spcPct val="90000"/>
              </a:lnSpc>
            </a:pPr>
            <a:r>
              <a:rPr lang="en-US" altLang="zh-CN" sz="2800" dirty="0" smtClean="0"/>
              <a:t>International Conference on dependable Systems and networks</a:t>
            </a:r>
          </a:p>
          <a:p>
            <a:pPr lvl="1" eaLnBrk="1" hangingPunct="1">
              <a:lnSpc>
                <a:spcPct val="90000"/>
              </a:lnSpc>
            </a:pPr>
            <a:r>
              <a:rPr lang="en-US" altLang="zh-CN" sz="2800" dirty="0" smtClean="0"/>
              <a:t>International Symposium on Reliable Distributed Systems</a:t>
            </a:r>
          </a:p>
          <a:p>
            <a:pPr lvl="1" eaLnBrk="1" hangingPunct="1">
              <a:lnSpc>
                <a:spcPct val="90000"/>
              </a:lnSpc>
            </a:pPr>
            <a:r>
              <a:rPr lang="en-US" altLang="zh-CN" sz="2800" dirty="0" smtClean="0"/>
              <a:t>International Symposium on Software Reliability Engineering.</a:t>
            </a:r>
            <a:endParaRPr lang="en-US" altLang="zh-CN" sz="3600" dirty="0"/>
          </a:p>
        </p:txBody>
      </p:sp>
    </p:spTree>
  </p:cSld>
  <p:clrMapOvr>
    <a:masterClrMapping/>
  </p:clrMapOvr>
  <p:transition spd="slow">
    <p:pull dir="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a:xfrm>
            <a:off x="1809721" y="1"/>
            <a:ext cx="8621713" cy="936625"/>
          </a:xfrm>
        </p:spPr>
        <p:txBody>
          <a:bodyPr/>
          <a:lstStyle/>
          <a:p>
            <a:pPr eaLnBrk="1" hangingPunct="1"/>
            <a:r>
              <a:rPr lang="en-US" altLang="zh-CN" sz="4000" dirty="0"/>
              <a:t>Definition 1 of </a:t>
            </a:r>
            <a:r>
              <a:rPr lang="en-US" altLang="zh-CN" sz="4000" dirty="0" err="1"/>
              <a:t>Denpendability</a:t>
            </a:r>
            <a:endParaRPr lang="en-US" altLang="zh-CN" sz="4000" dirty="0"/>
          </a:p>
        </p:txBody>
      </p:sp>
      <p:sp>
        <p:nvSpPr>
          <p:cNvPr id="21507" name="Rectangle 3"/>
          <p:cNvSpPr>
            <a:spLocks noGrp="1" noRot="1" noChangeArrowheads="1"/>
          </p:cNvSpPr>
          <p:nvPr>
            <p:ph idx="1"/>
          </p:nvPr>
        </p:nvSpPr>
        <p:spPr>
          <a:xfrm>
            <a:off x="1271464" y="1340768"/>
            <a:ext cx="9433048" cy="5040312"/>
          </a:xfrm>
        </p:spPr>
        <p:txBody>
          <a:bodyPr>
            <a:normAutofit/>
          </a:bodyPr>
          <a:lstStyle/>
          <a:p>
            <a:pPr eaLnBrk="1" hangingPunct="1">
              <a:lnSpc>
                <a:spcPct val="90000"/>
              </a:lnSpc>
            </a:pPr>
            <a:r>
              <a:rPr lang="en-US" altLang="zh-CN" sz="3200" dirty="0" smtClean="0"/>
              <a:t>Computer system dependability is </a:t>
            </a:r>
            <a:r>
              <a:rPr lang="en-US" altLang="zh-CN" sz="3200" dirty="0" smtClean="0">
                <a:solidFill>
                  <a:srgbClr val="0000FF"/>
                </a:solidFill>
              </a:rPr>
              <a:t>The quality of the delivered service such that reliance can justifiably be placed on this service.</a:t>
            </a:r>
          </a:p>
          <a:p>
            <a:pPr lvl="1" eaLnBrk="1" hangingPunct="1">
              <a:lnSpc>
                <a:spcPct val="90000"/>
              </a:lnSpc>
            </a:pPr>
            <a:r>
              <a:rPr lang="en-US" altLang="zh-CN" sz="2800" dirty="0"/>
              <a:t>J.C. </a:t>
            </a:r>
            <a:r>
              <a:rPr lang="en-US" altLang="zh-CN" sz="2800" dirty="0" err="1"/>
              <a:t>Laprie</a:t>
            </a:r>
            <a:r>
              <a:rPr lang="en-US" altLang="zh-CN" sz="2800" dirty="0"/>
              <a:t>. "Dependable Computing and Fault Tolerance: Concepts and terminology," in Proc. 15th IEEE Int. </a:t>
            </a:r>
            <a:r>
              <a:rPr lang="en-US" altLang="zh-CN" sz="2800" dirty="0" err="1"/>
              <a:t>Symp</a:t>
            </a:r>
            <a:r>
              <a:rPr lang="en-US" altLang="zh-CN" sz="2800" dirty="0"/>
              <a:t>. on Fault-Tolerant Computing, 1985 </a:t>
            </a:r>
          </a:p>
          <a:p>
            <a:pPr lvl="1" eaLnBrk="1" hangingPunct="1">
              <a:lnSpc>
                <a:spcPct val="90000"/>
              </a:lnSpc>
            </a:pPr>
            <a:r>
              <a:rPr lang="en-US" altLang="zh-CN" sz="2800" dirty="0" smtClean="0"/>
              <a:t> </a:t>
            </a:r>
            <a:r>
              <a:rPr lang="en-US" altLang="zh-CN" sz="2800" dirty="0" smtClean="0">
                <a:solidFill>
                  <a:srgbClr val="0000FF"/>
                </a:solidFill>
              </a:rPr>
              <a:t>reliability, maintainability, availability</a:t>
            </a:r>
            <a:r>
              <a:rPr lang="en-US" altLang="zh-CN" sz="2800" dirty="0" smtClean="0"/>
              <a:t>, safety, are quantitative measures corresponding to distinct perceptions of the same attribute of a system: it’s dependability</a:t>
            </a:r>
          </a:p>
          <a:p>
            <a:pPr lvl="1" eaLnBrk="1" hangingPunct="1">
              <a:lnSpc>
                <a:spcPct val="90000"/>
              </a:lnSpc>
            </a:pPr>
            <a:r>
              <a:rPr lang="en-US" altLang="zh-CN" sz="2800" dirty="0" smtClean="0">
                <a:solidFill>
                  <a:srgbClr val="0000FF"/>
                </a:solidFill>
              </a:rPr>
              <a:t>general concept</a:t>
            </a:r>
          </a:p>
        </p:txBody>
      </p:sp>
    </p:spTree>
  </p:cSld>
  <p:clrMapOvr>
    <a:masterClrMapping/>
  </p:clrMapOvr>
  <p:transition spd="slow">
    <p:pull dir="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altLang="zh-CN" sz="4000"/>
              <a:t>Definition 2 of Denpendability</a:t>
            </a:r>
          </a:p>
        </p:txBody>
      </p:sp>
      <p:sp>
        <p:nvSpPr>
          <p:cNvPr id="22531" name="Rectangle 3"/>
          <p:cNvSpPr>
            <a:spLocks noGrp="1" noRot="1" noChangeArrowheads="1"/>
          </p:cNvSpPr>
          <p:nvPr>
            <p:ph idx="1"/>
          </p:nvPr>
        </p:nvSpPr>
        <p:spPr>
          <a:xfrm>
            <a:off x="2135560" y="1558256"/>
            <a:ext cx="8281987" cy="5111750"/>
          </a:xfrm>
        </p:spPr>
        <p:txBody>
          <a:bodyPr/>
          <a:lstStyle/>
          <a:p>
            <a:pPr eaLnBrk="1" hangingPunct="1"/>
            <a:r>
              <a:rPr lang="en-US" altLang="zh-CN" smtClean="0"/>
              <a:t>A. Avizienis, J.-C. Laprie and </a:t>
            </a:r>
            <a:r>
              <a:rPr lang="en-US" altLang="zh-CN" smtClean="0">
                <a:hlinkClick r:id="rId3" tooltip="Brian Randell"/>
              </a:rPr>
              <a:t>B. Randell</a:t>
            </a:r>
            <a:r>
              <a:rPr lang="en-US" altLang="zh-CN" smtClean="0"/>
              <a:t>: </a:t>
            </a:r>
            <a:r>
              <a:rPr lang="en-US" altLang="zh-CN" i="1" smtClean="0">
                <a:hlinkClick r:id="rId4" tooltip="http://www.cert.org/research/isw/isw2000/papers/56.pdf"/>
              </a:rPr>
              <a:t>Fundamental Concepts of Dependability</a:t>
            </a:r>
            <a:r>
              <a:rPr lang="en-US" altLang="zh-CN" smtClean="0"/>
              <a:t>. Research Report No 1145, , April 2001</a:t>
            </a:r>
          </a:p>
          <a:p>
            <a:pPr eaLnBrk="1" hangingPunct="1"/>
            <a:r>
              <a:rPr lang="en-US" altLang="zh-CN" smtClean="0"/>
              <a:t> </a:t>
            </a:r>
          </a:p>
          <a:p>
            <a:pPr lvl="1" eaLnBrk="1" hangingPunct="1"/>
            <a:endParaRPr lang="en-US" altLang="zh-CN" smtClean="0"/>
          </a:p>
        </p:txBody>
      </p:sp>
      <p:pic>
        <p:nvPicPr>
          <p:cNvPr id="359428" name="Picture 4"/>
          <p:cNvPicPr>
            <a:picLocks noChangeAspect="1" noChangeArrowheads="1"/>
          </p:cNvPicPr>
          <p:nvPr/>
        </p:nvPicPr>
        <p:blipFill>
          <a:blip r:embed="rId5"/>
          <a:srcRect/>
          <a:stretch>
            <a:fillRect/>
          </a:stretch>
        </p:blipFill>
        <p:spPr bwMode="auto">
          <a:xfrm>
            <a:off x="2135560" y="1340768"/>
            <a:ext cx="8137525" cy="5360988"/>
          </a:xfrm>
          <a:prstGeom prst="rect">
            <a:avLst/>
          </a:prstGeom>
          <a:noFill/>
          <a:ln w="9525" algn="ctr">
            <a:noFill/>
            <a:miter lim="800000"/>
            <a:headEnd type="none" w="sm" len="sm"/>
            <a:tailEnd type="none" w="sm" len="sm"/>
          </a:ln>
        </p:spPr>
      </p:pic>
      <p:sp>
        <p:nvSpPr>
          <p:cNvPr id="359430" name="Text Box 6"/>
          <p:cNvSpPr txBox="1">
            <a:spLocks noChangeArrowheads="1"/>
          </p:cNvSpPr>
          <p:nvPr/>
        </p:nvSpPr>
        <p:spPr bwMode="auto">
          <a:xfrm>
            <a:off x="2280021" y="4006182"/>
            <a:ext cx="2520950" cy="1015663"/>
          </a:xfrm>
          <a:prstGeom prst="rect">
            <a:avLst/>
          </a:prstGeom>
          <a:solidFill>
            <a:schemeClr val="bg1"/>
          </a:solidFill>
          <a:ln w="9525" algn="ctr">
            <a:noFill/>
            <a:miter lim="800000"/>
            <a:headEnd type="none" w="sm" len="sm"/>
            <a:tailEnd type="none" w="sm" len="sm"/>
          </a:ln>
        </p:spPr>
        <p:txBody>
          <a:bodyPr>
            <a:spAutoFit/>
          </a:bodyPr>
          <a:lstStyle/>
          <a:p>
            <a:pPr>
              <a:spcBef>
                <a:spcPct val="50000"/>
              </a:spcBef>
            </a:pPr>
            <a:r>
              <a:rPr lang="en-US" altLang="zh-CN" sz="2400"/>
              <a:t>Denpendability&amp;</a:t>
            </a:r>
          </a:p>
          <a:p>
            <a:pPr>
              <a:spcBef>
                <a:spcPct val="50000"/>
              </a:spcBef>
            </a:pPr>
            <a:r>
              <a:rPr lang="en-US" altLang="zh-CN" sz="2400"/>
              <a:t>Security </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4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p:txBody>
          <a:bodyPr/>
          <a:lstStyle/>
          <a:p>
            <a:pPr eaLnBrk="1" hangingPunct="1"/>
            <a:r>
              <a:rPr lang="en-US" altLang="zh-CN" smtClean="0"/>
              <a:t>Related concepts</a:t>
            </a:r>
          </a:p>
        </p:txBody>
      </p:sp>
      <p:sp>
        <p:nvSpPr>
          <p:cNvPr id="23555" name="Rectangle 3"/>
          <p:cNvSpPr>
            <a:spLocks noGrp="1" noRot="1" noChangeArrowheads="1"/>
          </p:cNvSpPr>
          <p:nvPr>
            <p:ph idx="1"/>
          </p:nvPr>
        </p:nvSpPr>
        <p:spPr>
          <a:xfrm>
            <a:off x="1343472" y="836712"/>
            <a:ext cx="9362739" cy="4795837"/>
          </a:xfrm>
        </p:spPr>
        <p:txBody>
          <a:bodyPr>
            <a:noAutofit/>
          </a:bodyPr>
          <a:lstStyle/>
          <a:p>
            <a:pPr eaLnBrk="1" hangingPunct="1"/>
            <a:r>
              <a:rPr lang="en-US" altLang="zh-CN" sz="2800" dirty="0">
                <a:hlinkClick r:id="rId2" tooltip="Availability"/>
              </a:rPr>
              <a:t>Availability</a:t>
            </a:r>
            <a:r>
              <a:rPr lang="en-US" altLang="zh-CN" sz="2800" dirty="0"/>
              <a:t>(</a:t>
            </a:r>
            <a:r>
              <a:rPr lang="zh-CN" altLang="en-US" sz="2800" dirty="0"/>
              <a:t>可用性</a:t>
            </a:r>
            <a:r>
              <a:rPr lang="en-US" altLang="zh-CN" sz="2800" dirty="0"/>
              <a:t>) - readiness for correct service </a:t>
            </a:r>
          </a:p>
          <a:p>
            <a:pPr eaLnBrk="1" hangingPunct="1"/>
            <a:r>
              <a:rPr lang="en-US" altLang="zh-CN" sz="2800" dirty="0">
                <a:hlinkClick r:id="rId3" tooltip="Reliability engineering"/>
              </a:rPr>
              <a:t>Reliability</a:t>
            </a:r>
            <a:r>
              <a:rPr lang="en-US" altLang="zh-CN" sz="2800" dirty="0"/>
              <a:t>(</a:t>
            </a:r>
            <a:r>
              <a:rPr lang="zh-CN" altLang="en-US" sz="2800" dirty="0"/>
              <a:t>可靠性</a:t>
            </a:r>
            <a:r>
              <a:rPr lang="en-US" altLang="zh-CN" sz="2800" dirty="0"/>
              <a:t>) - continuity of correct service </a:t>
            </a:r>
          </a:p>
          <a:p>
            <a:pPr eaLnBrk="1" hangingPunct="1"/>
            <a:r>
              <a:rPr lang="en-US" altLang="zh-CN" sz="2800" dirty="0">
                <a:hlinkClick r:id="rId4" tooltip="Safety"/>
              </a:rPr>
              <a:t>Safety</a:t>
            </a:r>
            <a:r>
              <a:rPr lang="en-US" altLang="zh-CN" sz="2800" dirty="0"/>
              <a:t>(</a:t>
            </a:r>
            <a:r>
              <a:rPr lang="zh-CN" altLang="en-US" sz="2800" dirty="0"/>
              <a:t>平安性</a:t>
            </a:r>
            <a:r>
              <a:rPr lang="en-US" altLang="zh-CN" sz="2800" dirty="0"/>
              <a:t>?) - absence of catastrophic consequences on the user(s) and the environment </a:t>
            </a:r>
          </a:p>
          <a:p>
            <a:pPr eaLnBrk="1" hangingPunct="1"/>
            <a:r>
              <a:rPr lang="en-US" altLang="zh-CN" sz="2800" dirty="0">
                <a:hlinkClick r:id="rId5" tooltip="Integrity"/>
              </a:rPr>
              <a:t>Integrity</a:t>
            </a:r>
            <a:r>
              <a:rPr lang="en-US" altLang="zh-CN" sz="2800" dirty="0"/>
              <a:t>(</a:t>
            </a:r>
            <a:r>
              <a:rPr lang="zh-CN" altLang="en-US" sz="2800" dirty="0"/>
              <a:t>完整性</a:t>
            </a:r>
            <a:r>
              <a:rPr lang="en-US" altLang="zh-CN" sz="2800" dirty="0"/>
              <a:t>) - absence of improper system alteration </a:t>
            </a:r>
          </a:p>
          <a:p>
            <a:pPr eaLnBrk="1" hangingPunct="1"/>
            <a:r>
              <a:rPr lang="en-US" altLang="zh-CN" sz="2800" dirty="0">
                <a:hlinkClick r:id="rId6" tooltip="Maintainability"/>
              </a:rPr>
              <a:t>Maintainability</a:t>
            </a:r>
            <a:r>
              <a:rPr lang="en-US" altLang="zh-CN" sz="2800" dirty="0"/>
              <a:t>(</a:t>
            </a:r>
            <a:r>
              <a:rPr lang="zh-CN" altLang="en-US" sz="2800" dirty="0"/>
              <a:t>可维护性</a:t>
            </a:r>
            <a:r>
              <a:rPr lang="en-US" altLang="zh-CN" sz="2800" dirty="0"/>
              <a:t>) - ability to undergo modifications and repairs </a:t>
            </a:r>
          </a:p>
          <a:p>
            <a:pPr eaLnBrk="1" hangingPunct="1"/>
            <a:r>
              <a:rPr lang="en-US" altLang="zh-CN" sz="2800" dirty="0">
                <a:hlinkClick r:id="rId7" tooltip="Confidentiality"/>
              </a:rPr>
              <a:t>Confidentiality</a:t>
            </a:r>
            <a:r>
              <a:rPr lang="en-US" altLang="zh-CN" sz="2800" dirty="0"/>
              <a:t>(</a:t>
            </a:r>
            <a:r>
              <a:rPr lang="zh-CN" altLang="en-US" sz="2800" dirty="0"/>
              <a:t>机密性</a:t>
            </a:r>
            <a:r>
              <a:rPr lang="en-US" altLang="zh-CN" sz="2800" dirty="0"/>
              <a:t>), </a:t>
            </a:r>
            <a:r>
              <a:rPr lang="en-US" altLang="zh-CN" sz="2800" i="1" dirty="0"/>
              <a:t>the absence of unauthorized disclosure of information</a:t>
            </a:r>
            <a:r>
              <a:rPr lang="en-US" altLang="zh-CN" sz="2800" dirty="0"/>
              <a:t> </a:t>
            </a:r>
          </a:p>
          <a:p>
            <a:pPr eaLnBrk="1" hangingPunct="1"/>
            <a:r>
              <a:rPr lang="en-US" altLang="zh-CN" sz="2800" u="sng" dirty="0">
                <a:solidFill>
                  <a:srgbClr val="0000FF"/>
                </a:solidFill>
              </a:rPr>
              <a:t>Security(</a:t>
            </a:r>
            <a:r>
              <a:rPr lang="zh-CN" altLang="en-US" sz="2800" u="sng" dirty="0">
                <a:solidFill>
                  <a:srgbClr val="0000FF"/>
                </a:solidFill>
              </a:rPr>
              <a:t>安全保障</a:t>
            </a:r>
            <a:r>
              <a:rPr lang="en-US" altLang="zh-CN" sz="2800" u="sng" dirty="0">
                <a:solidFill>
                  <a:srgbClr val="0000FF"/>
                </a:solidFill>
              </a:rPr>
              <a:t>)</a:t>
            </a:r>
            <a:r>
              <a:rPr lang="en-US" altLang="zh-CN" sz="2800" dirty="0"/>
              <a:t> is a composite of </a:t>
            </a:r>
            <a:r>
              <a:rPr lang="en-US" altLang="zh-CN" sz="2800" dirty="0">
                <a:hlinkClick r:id="rId7" tooltip="Confidentiality"/>
              </a:rPr>
              <a:t>Confidentiality</a:t>
            </a:r>
            <a:r>
              <a:rPr lang="en-US" altLang="zh-CN" sz="2800" dirty="0"/>
              <a:t>, </a:t>
            </a:r>
            <a:r>
              <a:rPr lang="en-US" altLang="zh-CN" sz="2800" dirty="0">
                <a:hlinkClick r:id="rId5" tooltip="Integrity"/>
              </a:rPr>
              <a:t>Integrity</a:t>
            </a:r>
            <a:r>
              <a:rPr lang="en-US" altLang="zh-CN" sz="2800" dirty="0"/>
              <a:t>, and </a:t>
            </a:r>
            <a:r>
              <a:rPr lang="en-US" altLang="zh-CN" sz="2800" dirty="0">
                <a:hlinkClick r:id="rId2" tooltip="Availability"/>
              </a:rPr>
              <a:t>Availability</a:t>
            </a:r>
            <a:r>
              <a:rPr lang="en-US" altLang="zh-CN" sz="2800" dirty="0"/>
              <a:t>. </a:t>
            </a:r>
          </a:p>
        </p:txBody>
      </p:sp>
    </p:spTree>
  </p:cSld>
  <p:clrMapOvr>
    <a:masterClrMapping/>
  </p:clrMapOvr>
  <p:transition spd="slow">
    <p:pull dir="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lstStyle/>
          <a:p>
            <a:pPr eaLnBrk="1" hangingPunct="1"/>
            <a:r>
              <a:rPr lang="en-US" altLang="zh-CN" b="1" dirty="0" smtClean="0"/>
              <a:t>Desktop Computing</a:t>
            </a:r>
          </a:p>
        </p:txBody>
      </p:sp>
      <p:sp>
        <p:nvSpPr>
          <p:cNvPr id="34819" name="Rectangle 3"/>
          <p:cNvSpPr>
            <a:spLocks noGrp="1" noChangeArrowheads="1"/>
          </p:cNvSpPr>
          <p:nvPr>
            <p:ph idx="1"/>
          </p:nvPr>
        </p:nvSpPr>
        <p:spPr>
          <a:xfrm>
            <a:off x="1559496" y="1052736"/>
            <a:ext cx="9793088" cy="5256485"/>
          </a:xfrm>
          <a:noFill/>
        </p:spPr>
        <p:txBody>
          <a:bodyPr/>
          <a:lstStyle/>
          <a:p>
            <a:pPr eaLnBrk="1" hangingPunct="1"/>
            <a:r>
              <a:rPr lang="en-US" altLang="zh-CN" dirty="0" smtClean="0">
                <a:latin typeface="Comic Sans MS" pitchFamily="66" charset="0"/>
              </a:rPr>
              <a:t>The first, and still the largest market in dollar terms, is desktop computing. </a:t>
            </a:r>
            <a:r>
              <a:rPr lang="zh-CN" altLang="en-US" dirty="0" smtClean="0">
                <a:latin typeface="Comic Sans MS" pitchFamily="66" charset="0"/>
              </a:rPr>
              <a:t>（</a:t>
            </a:r>
            <a:r>
              <a:rPr lang="en-US" altLang="zh-CN" dirty="0" smtClean="0">
                <a:latin typeface="Comic Sans MS" pitchFamily="66" charset="0"/>
              </a:rPr>
              <a:t>laptop  &gt; 50% market of desktop ) </a:t>
            </a:r>
          </a:p>
          <a:p>
            <a:pPr eaLnBrk="1" hangingPunct="1"/>
            <a:r>
              <a:rPr lang="en-US" altLang="zh-CN" dirty="0" smtClean="0">
                <a:latin typeface="Comic Sans MS" pitchFamily="66" charset="0"/>
              </a:rPr>
              <a:t>Requirement:</a:t>
            </a:r>
          </a:p>
          <a:p>
            <a:pPr lvl="1" eaLnBrk="1" hangingPunct="1"/>
            <a:r>
              <a:rPr lang="en-US" altLang="zh-CN" dirty="0" smtClean="0">
                <a:solidFill>
                  <a:srgbClr val="FF3300"/>
                </a:solidFill>
                <a:latin typeface="Comic Sans MS" pitchFamily="66" charset="0"/>
              </a:rPr>
              <a:t>Optimized price-performance</a:t>
            </a:r>
            <a:r>
              <a:rPr lang="en-US" altLang="zh-CN" dirty="0" smtClean="0">
                <a:latin typeface="Comic Sans MS" pitchFamily="66" charset="0"/>
              </a:rPr>
              <a:t> </a:t>
            </a:r>
          </a:p>
          <a:p>
            <a:pPr lvl="1"/>
            <a:r>
              <a:rPr lang="en-US" altLang="zh-CN" sz="2400" dirty="0">
                <a:latin typeface="Comic Sans MS" pitchFamily="66" charset="0"/>
              </a:rPr>
              <a:t>highest-perf. &amp; cost-reduced Microprocessor appear first in desktop systems</a:t>
            </a:r>
          </a:p>
          <a:p>
            <a:pPr eaLnBrk="1" hangingPunct="1"/>
            <a:r>
              <a:rPr lang="en-US" altLang="zh-CN" dirty="0" smtClean="0">
                <a:latin typeface="Comic Sans MS" pitchFamily="66" charset="0"/>
              </a:rPr>
              <a:t>New challenges:</a:t>
            </a:r>
          </a:p>
          <a:p>
            <a:pPr lvl="1" eaLnBrk="1" hangingPunct="1"/>
            <a:r>
              <a:rPr lang="en-US" altLang="zh-CN" sz="2400" dirty="0">
                <a:latin typeface="Comic Sans MS" pitchFamily="66" charset="0"/>
              </a:rPr>
              <a:t>Web-centric, interactive application</a:t>
            </a:r>
          </a:p>
          <a:p>
            <a:pPr lvl="1" eaLnBrk="1" hangingPunct="1"/>
            <a:r>
              <a:rPr lang="en-US" altLang="zh-CN" sz="2400" dirty="0">
                <a:latin typeface="Comic Sans MS" pitchFamily="66" charset="0"/>
              </a:rPr>
              <a:t>How to evaluate performance ?</a:t>
            </a:r>
          </a:p>
          <a:p>
            <a:pPr lvl="1" eaLnBrk="1" hangingPunct="1"/>
            <a:endParaRPr lang="en-US" altLang="zh-CN" dirty="0" smtClean="0">
              <a:latin typeface="Comic Sans MS" pitchFamily="66" charset="0"/>
            </a:endParaRPr>
          </a:p>
        </p:txBody>
      </p:sp>
    </p:spTree>
  </p:cSld>
  <p:clrMapOvr>
    <a:masterClrMapping/>
  </p:clrMapOvr>
  <p:transition spd="slow">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p:txBody>
          <a:bodyPr/>
          <a:lstStyle/>
          <a:p>
            <a:pPr eaLnBrk="1" hangingPunct="1"/>
            <a:r>
              <a:rPr lang="en-US" altLang="zh-CN" smtClean="0"/>
              <a:t>Dependability(</a:t>
            </a:r>
            <a:r>
              <a:rPr lang="zh-CN" altLang="en-US" smtClean="0"/>
              <a:t>可信性</a:t>
            </a:r>
            <a:r>
              <a:rPr lang="en-US" altLang="zh-CN" smtClean="0"/>
              <a:t>)</a:t>
            </a:r>
          </a:p>
        </p:txBody>
      </p:sp>
      <p:sp>
        <p:nvSpPr>
          <p:cNvPr id="24579" name="Rectangle 3"/>
          <p:cNvSpPr>
            <a:spLocks noGrp="1" noRot="1" noChangeArrowheads="1"/>
          </p:cNvSpPr>
          <p:nvPr>
            <p:ph idx="1"/>
          </p:nvPr>
        </p:nvSpPr>
        <p:spPr/>
        <p:txBody>
          <a:bodyPr>
            <a:normAutofit/>
          </a:bodyPr>
          <a:lstStyle/>
          <a:p>
            <a:pPr eaLnBrk="1" hangingPunct="1"/>
            <a:r>
              <a:rPr lang="en-US" altLang="zh-CN" sz="3200" dirty="0" smtClean="0"/>
              <a:t>Service level Agreements(SLA) / Service level objectives (</a:t>
            </a:r>
            <a:r>
              <a:rPr lang="en-US" altLang="zh-CN" sz="3200" dirty="0" err="1" smtClean="0"/>
              <a:t>SLO</a:t>
            </a:r>
            <a:r>
              <a:rPr lang="en-US" altLang="zh-CN" sz="3200" dirty="0" smtClean="0"/>
              <a:t>)</a:t>
            </a:r>
          </a:p>
          <a:p>
            <a:pPr lvl="1" eaLnBrk="1" hangingPunct="1"/>
            <a:r>
              <a:rPr lang="en-US" altLang="zh-CN" sz="2800" dirty="0" smtClean="0"/>
              <a:t>Service accomplishment</a:t>
            </a:r>
          </a:p>
          <a:p>
            <a:pPr lvl="1" eaLnBrk="1" hangingPunct="1"/>
            <a:r>
              <a:rPr lang="en-US" altLang="zh-CN" sz="2800" dirty="0" smtClean="0"/>
              <a:t>Service interruption</a:t>
            </a:r>
          </a:p>
          <a:p>
            <a:pPr eaLnBrk="1" hangingPunct="1"/>
            <a:r>
              <a:rPr lang="en-US" altLang="zh-CN" sz="4000" dirty="0">
                <a:sym typeface="Wingdings" pitchFamily="2" charset="2"/>
              </a:rPr>
              <a:t>Failures: </a:t>
            </a:r>
          </a:p>
          <a:p>
            <a:pPr lvl="1"/>
            <a:r>
              <a:rPr lang="en-US" altLang="zh-CN" sz="2800" dirty="0" err="1" smtClean="0">
                <a:sym typeface="Wingdings" pitchFamily="2" charset="2"/>
              </a:rPr>
              <a:t>S</a:t>
            </a:r>
            <a:r>
              <a:rPr lang="en-US" altLang="zh-CN" sz="2800" baseline="-25000" dirty="0" err="1" smtClean="0">
                <a:sym typeface="Wingdings" pitchFamily="2" charset="2"/>
              </a:rPr>
              <a:t>accomplishment</a:t>
            </a:r>
            <a:r>
              <a:rPr lang="en-US" altLang="zh-CN" sz="2800" dirty="0" smtClean="0">
                <a:sym typeface="Wingdings" pitchFamily="2" charset="2"/>
              </a:rPr>
              <a:t> </a:t>
            </a:r>
            <a:r>
              <a:rPr lang="en-US" altLang="zh-CN" sz="2800" dirty="0" err="1" smtClean="0">
                <a:sym typeface="Wingdings" pitchFamily="2" charset="2"/>
              </a:rPr>
              <a:t>S</a:t>
            </a:r>
            <a:r>
              <a:rPr lang="en-US" altLang="zh-CN" sz="2800" baseline="-25000" dirty="0" err="1" smtClean="0">
                <a:sym typeface="Wingdings" pitchFamily="2" charset="2"/>
              </a:rPr>
              <a:t>interruption</a:t>
            </a:r>
            <a:endParaRPr lang="en-US" altLang="zh-CN" sz="2800" dirty="0" smtClean="0">
              <a:sym typeface="Wingdings" pitchFamily="2" charset="2"/>
            </a:endParaRPr>
          </a:p>
          <a:p>
            <a:pPr eaLnBrk="1" hangingPunct="1"/>
            <a:r>
              <a:rPr lang="en-US" altLang="zh-CN" sz="4000" dirty="0">
                <a:sym typeface="Wingdings" pitchFamily="2" charset="2"/>
              </a:rPr>
              <a:t>Restorations:   </a:t>
            </a:r>
          </a:p>
          <a:p>
            <a:pPr lvl="1"/>
            <a:r>
              <a:rPr lang="en-US" altLang="zh-CN" sz="2800" dirty="0" smtClean="0">
                <a:sym typeface="Wingdings" pitchFamily="2" charset="2"/>
              </a:rPr>
              <a:t> </a:t>
            </a:r>
            <a:r>
              <a:rPr lang="en-US" altLang="zh-CN" sz="2800" dirty="0" err="1" smtClean="0">
                <a:sym typeface="Wingdings" pitchFamily="2" charset="2"/>
              </a:rPr>
              <a:t>S</a:t>
            </a:r>
            <a:r>
              <a:rPr lang="en-US" altLang="zh-CN" sz="2800" baseline="-25000" dirty="0" err="1" smtClean="0">
                <a:sym typeface="Wingdings" pitchFamily="2" charset="2"/>
              </a:rPr>
              <a:t>interruption</a:t>
            </a:r>
            <a:r>
              <a:rPr lang="en-US" altLang="zh-CN" sz="2800" dirty="0" smtClean="0">
                <a:sym typeface="Wingdings" pitchFamily="2" charset="2"/>
              </a:rPr>
              <a:t> </a:t>
            </a:r>
            <a:r>
              <a:rPr lang="en-US" altLang="zh-CN" sz="2800" dirty="0" err="1" smtClean="0">
                <a:sym typeface="Wingdings" pitchFamily="2" charset="2"/>
              </a:rPr>
              <a:t>S</a:t>
            </a:r>
            <a:r>
              <a:rPr lang="en-US" altLang="zh-CN" sz="2800" baseline="-25000" dirty="0" err="1" smtClean="0">
                <a:sym typeface="Wingdings" pitchFamily="2" charset="2"/>
              </a:rPr>
              <a:t>accomplishment</a:t>
            </a:r>
            <a:endParaRPr lang="en-US" altLang="zh-CN" sz="2800" baseline="-25000" dirty="0" smtClean="0">
              <a:sym typeface="Wingdings" pitchFamily="2" charset="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a:xfrm>
            <a:off x="1738282" y="0"/>
            <a:ext cx="8929718" cy="1143000"/>
          </a:xfrm>
        </p:spPr>
        <p:txBody>
          <a:bodyPr/>
          <a:lstStyle/>
          <a:p>
            <a:pPr eaLnBrk="1" hangingPunct="1"/>
            <a:r>
              <a:rPr lang="en-US" altLang="zh-CN" sz="4000" dirty="0"/>
              <a:t>Measurements of Dependability</a:t>
            </a:r>
          </a:p>
        </p:txBody>
      </p:sp>
      <p:sp>
        <p:nvSpPr>
          <p:cNvPr id="25603" name="Rectangle 3"/>
          <p:cNvSpPr>
            <a:spLocks noGrp="1" noRot="1" noChangeArrowheads="1"/>
          </p:cNvSpPr>
          <p:nvPr>
            <p:ph idx="1"/>
          </p:nvPr>
        </p:nvSpPr>
        <p:spPr>
          <a:xfrm>
            <a:off x="1559496" y="1143000"/>
            <a:ext cx="9433048" cy="5094312"/>
          </a:xfrm>
        </p:spPr>
        <p:txBody>
          <a:bodyPr>
            <a:normAutofit fontScale="92500" lnSpcReduction="10000"/>
          </a:bodyPr>
          <a:lstStyle/>
          <a:p>
            <a:pPr eaLnBrk="1" hangingPunct="1">
              <a:lnSpc>
                <a:spcPct val="90000"/>
              </a:lnSpc>
            </a:pPr>
            <a:r>
              <a:rPr lang="en-US" altLang="zh-CN" sz="3600" dirty="0" smtClean="0"/>
              <a:t>Module </a:t>
            </a:r>
            <a:r>
              <a:rPr lang="en-US" altLang="zh-CN" sz="3600" b="1" i="1" dirty="0" smtClean="0">
                <a:solidFill>
                  <a:srgbClr val="0000FF"/>
                </a:solidFill>
              </a:rPr>
              <a:t>reliability</a:t>
            </a:r>
            <a:r>
              <a:rPr lang="en-US" altLang="zh-CN" sz="3600" dirty="0" smtClean="0"/>
              <a:t>: continuous service accomplishment ( of the time to failure )  </a:t>
            </a:r>
          </a:p>
          <a:p>
            <a:pPr lvl="1" eaLnBrk="1" hangingPunct="1">
              <a:lnSpc>
                <a:spcPct val="90000"/>
              </a:lnSpc>
            </a:pPr>
            <a:r>
              <a:rPr lang="en-US" altLang="zh-CN" sz="3200" dirty="0" err="1" smtClean="0">
                <a:solidFill>
                  <a:srgbClr val="0000FF"/>
                </a:solidFill>
              </a:rPr>
              <a:t>MTTF</a:t>
            </a:r>
            <a:r>
              <a:rPr lang="en-US" altLang="zh-CN" sz="3200" dirty="0" smtClean="0"/>
              <a:t>: </a:t>
            </a:r>
            <a:r>
              <a:rPr lang="en-US" altLang="zh-CN" sz="3200" u="sng" dirty="0"/>
              <a:t>M</a:t>
            </a:r>
            <a:r>
              <a:rPr lang="en-US" altLang="zh-CN" sz="3200" dirty="0"/>
              <a:t>ean </a:t>
            </a:r>
            <a:r>
              <a:rPr lang="en-US" altLang="zh-CN" sz="3200" u="sng" dirty="0"/>
              <a:t>T</a:t>
            </a:r>
            <a:r>
              <a:rPr lang="en-US" altLang="zh-CN" sz="3200" dirty="0"/>
              <a:t>ime </a:t>
            </a:r>
            <a:r>
              <a:rPr lang="en-US" altLang="zh-CN" sz="3200" u="sng" dirty="0"/>
              <a:t>T</a:t>
            </a:r>
            <a:r>
              <a:rPr lang="en-US" altLang="zh-CN" sz="3200" dirty="0"/>
              <a:t>o </a:t>
            </a:r>
            <a:r>
              <a:rPr lang="en-US" altLang="zh-CN" sz="3200" u="sng" dirty="0"/>
              <a:t>F</a:t>
            </a:r>
            <a:r>
              <a:rPr lang="en-US" altLang="zh-CN" sz="3200" dirty="0"/>
              <a:t>ailure  </a:t>
            </a:r>
          </a:p>
          <a:p>
            <a:pPr lvl="1" eaLnBrk="1" hangingPunct="1">
              <a:lnSpc>
                <a:spcPct val="90000"/>
              </a:lnSpc>
            </a:pPr>
            <a:r>
              <a:rPr lang="en-US" altLang="zh-CN" sz="3200" dirty="0" err="1" smtClean="0">
                <a:solidFill>
                  <a:srgbClr val="0000FF"/>
                </a:solidFill>
              </a:rPr>
              <a:t>MTTR</a:t>
            </a:r>
            <a:r>
              <a:rPr lang="en-US" altLang="zh-CN" sz="3200" dirty="0" smtClean="0"/>
              <a:t>:  </a:t>
            </a:r>
            <a:r>
              <a:rPr lang="en-US" altLang="zh-CN" sz="3200" u="sng" dirty="0"/>
              <a:t>M</a:t>
            </a:r>
            <a:r>
              <a:rPr lang="en-US" altLang="zh-CN" sz="3200" dirty="0"/>
              <a:t>ean </a:t>
            </a:r>
            <a:r>
              <a:rPr lang="en-US" altLang="zh-CN" sz="3200" u="sng" dirty="0"/>
              <a:t>T</a:t>
            </a:r>
            <a:r>
              <a:rPr lang="en-US" altLang="zh-CN" sz="3200" dirty="0"/>
              <a:t>ime </a:t>
            </a:r>
            <a:r>
              <a:rPr lang="en-US" altLang="zh-CN" sz="3200" u="sng" dirty="0"/>
              <a:t>T</a:t>
            </a:r>
            <a:r>
              <a:rPr lang="en-US" altLang="zh-CN" sz="3200" dirty="0"/>
              <a:t>o </a:t>
            </a:r>
            <a:r>
              <a:rPr lang="en-US" altLang="zh-CN" sz="3200" u="sng" dirty="0"/>
              <a:t>R</a:t>
            </a:r>
            <a:r>
              <a:rPr lang="en-US" altLang="zh-CN" sz="3200" dirty="0"/>
              <a:t>epair  (service interruption)</a:t>
            </a:r>
          </a:p>
          <a:p>
            <a:pPr lvl="1" eaLnBrk="1" hangingPunct="1">
              <a:lnSpc>
                <a:spcPct val="90000"/>
              </a:lnSpc>
            </a:pPr>
            <a:r>
              <a:rPr lang="en-US" altLang="zh-CN" sz="3200" dirty="0" smtClean="0"/>
              <a:t>FIT: </a:t>
            </a:r>
            <a:r>
              <a:rPr lang="en-US" altLang="zh-CN" sz="3200" u="sng" dirty="0"/>
              <a:t>F</a:t>
            </a:r>
            <a:r>
              <a:rPr lang="en-US" altLang="zh-CN" sz="3200" dirty="0"/>
              <a:t>ailure </a:t>
            </a:r>
            <a:r>
              <a:rPr lang="en-US" altLang="zh-CN" sz="3200" u="sng" dirty="0"/>
              <a:t>I</a:t>
            </a:r>
            <a:r>
              <a:rPr lang="en-US" altLang="zh-CN" sz="3200" dirty="0"/>
              <a:t>n </a:t>
            </a:r>
            <a:r>
              <a:rPr lang="en-US" altLang="zh-CN" sz="3200" u="sng" dirty="0"/>
              <a:t>T</a:t>
            </a:r>
            <a:r>
              <a:rPr lang="en-US" altLang="zh-CN" sz="3200" dirty="0"/>
              <a:t>ime</a:t>
            </a:r>
            <a:r>
              <a:rPr lang="en-US" altLang="zh-CN" sz="3200" dirty="0" smtClean="0"/>
              <a:t> = 1/</a:t>
            </a:r>
            <a:r>
              <a:rPr lang="en-US" altLang="zh-CN" sz="3200" dirty="0" err="1" smtClean="0"/>
              <a:t>MTTF</a:t>
            </a:r>
            <a:endParaRPr lang="en-US" altLang="zh-CN" sz="3200" dirty="0" smtClean="0"/>
          </a:p>
          <a:p>
            <a:pPr lvl="1" eaLnBrk="1" hangingPunct="1">
              <a:lnSpc>
                <a:spcPct val="90000"/>
              </a:lnSpc>
            </a:pPr>
            <a:r>
              <a:rPr lang="en-US" altLang="zh-CN" sz="3200" dirty="0" err="1" smtClean="0">
                <a:solidFill>
                  <a:srgbClr val="0000FF"/>
                </a:solidFill>
              </a:rPr>
              <a:t>MTBF</a:t>
            </a:r>
            <a:r>
              <a:rPr lang="en-US" altLang="zh-CN" sz="3200" dirty="0" smtClean="0"/>
              <a:t>: </a:t>
            </a:r>
            <a:r>
              <a:rPr lang="en-US" altLang="zh-CN" sz="3200" u="sng" dirty="0"/>
              <a:t>M</a:t>
            </a:r>
            <a:r>
              <a:rPr lang="en-US" altLang="zh-CN" sz="3200" dirty="0"/>
              <a:t>ean </a:t>
            </a:r>
            <a:r>
              <a:rPr lang="en-US" altLang="zh-CN" sz="3200" u="sng" dirty="0"/>
              <a:t>T</a:t>
            </a:r>
            <a:r>
              <a:rPr lang="en-US" altLang="zh-CN" sz="3200" dirty="0"/>
              <a:t>ime </a:t>
            </a:r>
            <a:r>
              <a:rPr lang="en-US" altLang="zh-CN" sz="3200" u="sng" dirty="0"/>
              <a:t>B</a:t>
            </a:r>
            <a:r>
              <a:rPr lang="en-US" altLang="zh-CN" sz="3200" dirty="0"/>
              <a:t>etween </a:t>
            </a:r>
            <a:r>
              <a:rPr lang="en-US" altLang="zh-CN" sz="3200" u="sng" dirty="0"/>
              <a:t>F</a:t>
            </a:r>
            <a:r>
              <a:rPr lang="en-US" altLang="zh-CN" sz="3200" dirty="0"/>
              <a:t>ailure</a:t>
            </a:r>
            <a:r>
              <a:rPr lang="en-US" altLang="zh-CN" sz="3200" dirty="0" smtClean="0"/>
              <a:t> = </a:t>
            </a:r>
            <a:r>
              <a:rPr lang="en-US" altLang="zh-CN" sz="3200" dirty="0" err="1" smtClean="0"/>
              <a:t>MTTF+MTTR</a:t>
            </a:r>
            <a:endParaRPr lang="en-US" altLang="zh-CN" sz="3200" dirty="0" smtClean="0"/>
          </a:p>
          <a:p>
            <a:pPr eaLnBrk="1" hangingPunct="1">
              <a:lnSpc>
                <a:spcPct val="90000"/>
              </a:lnSpc>
            </a:pPr>
            <a:r>
              <a:rPr lang="en-US" altLang="zh-CN" sz="3600" dirty="0" smtClean="0"/>
              <a:t>Module </a:t>
            </a:r>
            <a:r>
              <a:rPr lang="en-US" altLang="zh-CN" sz="3600" b="1" i="1" dirty="0" smtClean="0">
                <a:solidFill>
                  <a:srgbClr val="0000FF"/>
                </a:solidFill>
              </a:rPr>
              <a:t>availability</a:t>
            </a:r>
          </a:p>
          <a:p>
            <a:pPr lvl="1" eaLnBrk="1" hangingPunct="1">
              <a:lnSpc>
                <a:spcPct val="90000"/>
              </a:lnSpc>
            </a:pPr>
            <a:r>
              <a:rPr lang="en-US" altLang="zh-CN" sz="3200" u="sng" dirty="0" smtClean="0">
                <a:solidFill>
                  <a:srgbClr val="0000FF"/>
                </a:solidFill>
              </a:rPr>
              <a:t>     </a:t>
            </a:r>
            <a:r>
              <a:rPr lang="en-US" altLang="zh-CN" sz="3200" u="sng" dirty="0" err="1" smtClean="0">
                <a:solidFill>
                  <a:srgbClr val="0000FF"/>
                </a:solidFill>
              </a:rPr>
              <a:t>MTTF</a:t>
            </a:r>
            <a:r>
              <a:rPr lang="en-US" altLang="zh-CN" sz="3200" u="sng" dirty="0" smtClean="0">
                <a:solidFill>
                  <a:srgbClr val="0000FF"/>
                </a:solidFill>
              </a:rPr>
              <a:t>          </a:t>
            </a:r>
            <a:r>
              <a:rPr lang="en-US" altLang="zh-CN" sz="3200" dirty="0" smtClean="0">
                <a:solidFill>
                  <a:srgbClr val="0000FF"/>
                </a:solidFill>
              </a:rPr>
              <a:t>  =</a:t>
            </a:r>
            <a:r>
              <a:rPr lang="en-US" altLang="zh-CN" sz="3200" u="sng" dirty="0" smtClean="0">
                <a:solidFill>
                  <a:srgbClr val="0000FF"/>
                </a:solidFill>
              </a:rPr>
              <a:t> </a:t>
            </a:r>
            <a:r>
              <a:rPr lang="en-US" altLang="zh-CN" sz="3200" u="sng" dirty="0" err="1" smtClean="0">
                <a:solidFill>
                  <a:srgbClr val="0000FF"/>
                </a:solidFill>
              </a:rPr>
              <a:t>MTTF</a:t>
            </a:r>
            <a:endParaRPr lang="en-US" altLang="zh-CN" sz="3200" u="sng" dirty="0" smtClean="0">
              <a:solidFill>
                <a:srgbClr val="0000FF"/>
              </a:solidFill>
            </a:endParaRPr>
          </a:p>
          <a:p>
            <a:pPr lvl="1" eaLnBrk="1" hangingPunct="1">
              <a:lnSpc>
                <a:spcPct val="90000"/>
              </a:lnSpc>
              <a:buFont typeface="Wingdings" pitchFamily="2" charset="2"/>
              <a:buNone/>
            </a:pPr>
            <a:r>
              <a:rPr lang="en-US" altLang="zh-CN" sz="3200" dirty="0" smtClean="0">
                <a:solidFill>
                  <a:srgbClr val="0000FF"/>
                </a:solidFill>
              </a:rPr>
              <a:t>    </a:t>
            </a:r>
            <a:r>
              <a:rPr lang="en-US" altLang="zh-CN" sz="3200" dirty="0" err="1" smtClean="0">
                <a:solidFill>
                  <a:srgbClr val="0000FF"/>
                </a:solidFill>
              </a:rPr>
              <a:t>MTTF</a:t>
            </a:r>
            <a:r>
              <a:rPr lang="en-US" altLang="zh-CN" sz="3200" dirty="0" smtClean="0">
                <a:solidFill>
                  <a:srgbClr val="0000FF"/>
                </a:solidFill>
              </a:rPr>
              <a:t> + </a:t>
            </a:r>
            <a:r>
              <a:rPr lang="en-US" altLang="zh-CN" sz="3200" dirty="0" err="1" smtClean="0">
                <a:solidFill>
                  <a:srgbClr val="0000FF"/>
                </a:solidFill>
              </a:rPr>
              <a:t>MTTR</a:t>
            </a:r>
            <a:r>
              <a:rPr lang="en-US" altLang="zh-CN" sz="3200" dirty="0" smtClean="0">
                <a:solidFill>
                  <a:srgbClr val="0000FF"/>
                </a:solidFill>
              </a:rPr>
              <a:t>     </a:t>
            </a:r>
            <a:r>
              <a:rPr lang="en-US" altLang="zh-CN" sz="3200" dirty="0" err="1" smtClean="0">
                <a:solidFill>
                  <a:srgbClr val="0000FF"/>
                </a:solidFill>
              </a:rPr>
              <a:t>MTBF</a:t>
            </a:r>
            <a:endParaRPr lang="en-US" altLang="zh-CN" sz="3200" dirty="0" smtClean="0">
              <a:solidFill>
                <a:srgbClr val="0000FF"/>
              </a:solidFill>
            </a:endParaRPr>
          </a:p>
        </p:txBody>
      </p:sp>
    </p:spTree>
  </p:cSld>
  <p:clrMapOvr>
    <a:masterClrMapping/>
  </p:clrMapOvr>
  <p:transition spd="slow">
    <p:pull dir="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pPr eaLnBrk="1" hangingPunct="1"/>
            <a:r>
              <a:rPr lang="en-US" altLang="zh-CN" smtClean="0"/>
              <a:t>Example: disk system </a:t>
            </a:r>
          </a:p>
        </p:txBody>
      </p:sp>
      <p:sp>
        <p:nvSpPr>
          <p:cNvPr id="26627" name="Rectangle 3"/>
          <p:cNvSpPr>
            <a:spLocks noGrp="1" noRot="1" noChangeArrowheads="1"/>
          </p:cNvSpPr>
          <p:nvPr>
            <p:ph sz="half" idx="1"/>
          </p:nvPr>
        </p:nvSpPr>
        <p:spPr>
          <a:xfrm>
            <a:off x="1703512" y="1077075"/>
            <a:ext cx="8229600" cy="2362200"/>
          </a:xfrm>
        </p:spPr>
        <p:txBody>
          <a:bodyPr>
            <a:noAutofit/>
          </a:bodyPr>
          <a:lstStyle/>
          <a:p>
            <a:pPr eaLnBrk="1" hangingPunct="1"/>
            <a:r>
              <a:rPr lang="en-US" altLang="zh-CN" b="1" dirty="0"/>
              <a:t>Assumption:</a:t>
            </a:r>
          </a:p>
          <a:p>
            <a:pPr lvl="1" eaLnBrk="1" hangingPunct="1"/>
            <a:r>
              <a:rPr lang="en-US" altLang="zh-CN" dirty="0"/>
              <a:t>10 disks, 1000000 hour MTTF</a:t>
            </a:r>
          </a:p>
          <a:p>
            <a:pPr lvl="1" eaLnBrk="1" hangingPunct="1"/>
            <a:r>
              <a:rPr lang="en-US" altLang="zh-CN" dirty="0"/>
              <a:t>1 SCSI controller, 500000 hour MTTF</a:t>
            </a:r>
          </a:p>
          <a:p>
            <a:pPr lvl="1" eaLnBrk="1" hangingPunct="1"/>
            <a:r>
              <a:rPr lang="en-US" altLang="zh-CN" dirty="0"/>
              <a:t>1 power supply, 1 fan, both  200000 hour MTTF</a:t>
            </a:r>
          </a:p>
          <a:p>
            <a:pPr lvl="1" eaLnBrk="1" hangingPunct="1"/>
            <a:r>
              <a:rPr lang="en-US" altLang="zh-CN" dirty="0"/>
              <a:t>1 SCSI cable, 1000000 hour MTTF</a:t>
            </a:r>
          </a:p>
          <a:p>
            <a:pPr eaLnBrk="1" hangingPunct="1"/>
            <a:r>
              <a:rPr lang="en-US" altLang="zh-CN" b="1" dirty="0"/>
              <a:t>Question:</a:t>
            </a:r>
            <a:r>
              <a:rPr lang="en-US" altLang="zh-CN" dirty="0"/>
              <a:t> MTTR of the whole system</a:t>
            </a:r>
          </a:p>
          <a:p>
            <a:pPr eaLnBrk="1" hangingPunct="1">
              <a:buFont typeface="Wingdings" pitchFamily="2" charset="2"/>
              <a:buNone/>
            </a:pPr>
            <a:endParaRPr lang="en-US" altLang="zh-CN" dirty="0"/>
          </a:p>
        </p:txBody>
      </p:sp>
      <p:sp>
        <p:nvSpPr>
          <p:cNvPr id="26628" name="Rectangle 4"/>
          <p:cNvSpPr>
            <a:spLocks noGrp="1" noRot="1" noChangeArrowheads="1"/>
          </p:cNvSpPr>
          <p:nvPr>
            <p:ph sz="half" idx="2"/>
          </p:nvPr>
        </p:nvSpPr>
        <p:spPr>
          <a:xfrm>
            <a:off x="1703512" y="3933056"/>
            <a:ext cx="8640960" cy="2590800"/>
          </a:xfrm>
        </p:spPr>
        <p:txBody>
          <a:bodyPr>
            <a:normAutofit fontScale="92500"/>
          </a:bodyPr>
          <a:lstStyle/>
          <a:p>
            <a:pPr eaLnBrk="1" hangingPunct="1"/>
            <a:r>
              <a:rPr lang="en-US" altLang="zh-CN" sz="3200" dirty="0" smtClean="0"/>
              <a:t>Answer:</a:t>
            </a:r>
          </a:p>
          <a:p>
            <a:pPr lvl="1" eaLnBrk="1" hangingPunct="1"/>
            <a:r>
              <a:rPr lang="en-US" altLang="zh-CN" sz="2800" dirty="0" smtClean="0"/>
              <a:t>Failure </a:t>
            </a:r>
            <a:r>
              <a:rPr lang="en-US" altLang="zh-CN" sz="2800" dirty="0" err="1" smtClean="0"/>
              <a:t>rate</a:t>
            </a:r>
            <a:r>
              <a:rPr lang="en-US" altLang="zh-CN" sz="2800" baseline="-25000" dirty="0" err="1" smtClean="0"/>
              <a:t>system</a:t>
            </a:r>
            <a:r>
              <a:rPr lang="en-US" altLang="zh-CN" sz="2800" dirty="0" smtClean="0"/>
              <a:t> = 10*1/1000,000 + 1/500,000 + 1/200,000 + 1/100,000</a:t>
            </a:r>
          </a:p>
          <a:p>
            <a:pPr lvl="1" eaLnBrk="1" hangingPunct="1">
              <a:buFont typeface="Wingdings" pitchFamily="2" charset="2"/>
              <a:buNone/>
            </a:pPr>
            <a:r>
              <a:rPr lang="en-US" altLang="zh-CN" sz="2800" dirty="0" smtClean="0"/>
              <a:t>  = 23000/1000,000,000  </a:t>
            </a:r>
          </a:p>
          <a:p>
            <a:pPr lvl="1" eaLnBrk="1" hangingPunct="1"/>
            <a:r>
              <a:rPr lang="en-US" altLang="zh-CN" sz="2800" dirty="0" err="1" smtClean="0"/>
              <a:t>MTTF</a:t>
            </a:r>
            <a:r>
              <a:rPr lang="en-US" altLang="zh-CN" sz="2800" baseline="-25000" dirty="0" err="1" smtClean="0"/>
              <a:t>system</a:t>
            </a:r>
            <a:r>
              <a:rPr lang="en-US" altLang="zh-CN" sz="2800" dirty="0" smtClean="0"/>
              <a:t> = 1/</a:t>
            </a:r>
            <a:r>
              <a:rPr lang="en-US" altLang="zh-CN" sz="2800" dirty="0" err="1" smtClean="0"/>
              <a:t>Failure</a:t>
            </a:r>
            <a:r>
              <a:rPr lang="en-US" altLang="zh-CN" sz="2800" baseline="-25000" dirty="0" err="1" smtClean="0"/>
              <a:t>system</a:t>
            </a:r>
            <a:r>
              <a:rPr lang="en-US" altLang="zh-CN" sz="2800" dirty="0" smtClean="0"/>
              <a:t> = 43500 hours ~ 5 years</a:t>
            </a:r>
          </a:p>
        </p:txBody>
      </p:sp>
    </p:spTree>
  </p:cSld>
  <p:clrMapOvr>
    <a:masterClrMapping/>
  </p:clrMapOvr>
  <p:transition spd="slow">
    <p:pull dir="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a:xfrm>
            <a:off x="1809721" y="1"/>
            <a:ext cx="8621713" cy="936625"/>
          </a:xfrm>
        </p:spPr>
        <p:txBody>
          <a:bodyPr/>
          <a:lstStyle/>
          <a:p>
            <a:pPr eaLnBrk="1" hangingPunct="1"/>
            <a:r>
              <a:rPr lang="en-US" altLang="zh-CN" dirty="0" smtClean="0"/>
              <a:t>   Way to cope with failure</a:t>
            </a:r>
          </a:p>
        </p:txBody>
      </p:sp>
      <p:sp>
        <p:nvSpPr>
          <p:cNvPr id="27651" name="Rectangle 3"/>
          <p:cNvSpPr>
            <a:spLocks noGrp="1" noRot="1" noChangeArrowheads="1"/>
          </p:cNvSpPr>
          <p:nvPr>
            <p:ph idx="1"/>
          </p:nvPr>
        </p:nvSpPr>
        <p:spPr>
          <a:xfrm>
            <a:off x="1199456" y="1196752"/>
            <a:ext cx="9145016" cy="4683125"/>
          </a:xfrm>
        </p:spPr>
        <p:txBody>
          <a:bodyPr>
            <a:normAutofit/>
          </a:bodyPr>
          <a:lstStyle/>
          <a:p>
            <a:pPr eaLnBrk="1" hangingPunct="1"/>
            <a:r>
              <a:rPr lang="en-US" altLang="zh-CN" sz="3600" dirty="0" smtClean="0"/>
              <a:t>Redundancy:</a:t>
            </a:r>
          </a:p>
          <a:p>
            <a:pPr lvl="1" eaLnBrk="1" hangingPunct="1"/>
            <a:r>
              <a:rPr lang="en-US" altLang="zh-CN" sz="3200" dirty="0" smtClean="0">
                <a:solidFill>
                  <a:srgbClr val="0000FF"/>
                </a:solidFill>
              </a:rPr>
              <a:t>Time redundancy</a:t>
            </a:r>
            <a:r>
              <a:rPr lang="en-US" altLang="zh-CN" sz="3200" dirty="0" smtClean="0"/>
              <a:t>:  repeat the operation again to see if it is still in erroneous.</a:t>
            </a:r>
          </a:p>
          <a:p>
            <a:pPr lvl="1" eaLnBrk="1" hangingPunct="1"/>
            <a:r>
              <a:rPr lang="en-US" altLang="zh-CN" sz="3200" dirty="0" smtClean="0">
                <a:solidFill>
                  <a:srgbClr val="0000FF"/>
                </a:solidFill>
              </a:rPr>
              <a:t>Resource redundancy</a:t>
            </a:r>
            <a:r>
              <a:rPr lang="en-US" altLang="zh-CN" sz="3200" dirty="0" smtClean="0"/>
              <a:t>: have other components to take over from the one that failed.</a:t>
            </a:r>
          </a:p>
        </p:txBody>
      </p:sp>
    </p:spTree>
  </p:cSld>
  <p:clrMapOvr>
    <a:masterClrMapping/>
  </p:clrMapOvr>
  <p:transition spd="slow">
    <p:pull dir="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a:xfrm>
            <a:off x="2315369" y="0"/>
            <a:ext cx="7561262" cy="981075"/>
          </a:xfrm>
        </p:spPr>
        <p:txBody>
          <a:bodyPr/>
          <a:lstStyle/>
          <a:p>
            <a:pPr eaLnBrk="1" hangingPunct="1"/>
            <a:r>
              <a:rPr lang="en-US" altLang="zh-CN" sz="4000" dirty="0"/>
              <a:t>Dependability</a:t>
            </a:r>
            <a:endParaRPr lang="en-US" altLang="zh-CN" dirty="0" smtClean="0"/>
          </a:p>
        </p:txBody>
      </p:sp>
      <p:sp>
        <p:nvSpPr>
          <p:cNvPr id="28675" name="Rectangle 3"/>
          <p:cNvSpPr>
            <a:spLocks noGrp="1" noRot="1" noChangeArrowheads="1"/>
          </p:cNvSpPr>
          <p:nvPr>
            <p:ph idx="1"/>
          </p:nvPr>
        </p:nvSpPr>
        <p:spPr>
          <a:xfrm>
            <a:off x="1774825" y="1412875"/>
            <a:ext cx="8642350" cy="4508500"/>
          </a:xfrm>
        </p:spPr>
        <p:txBody>
          <a:bodyPr>
            <a:normAutofit/>
          </a:bodyPr>
          <a:lstStyle/>
          <a:p>
            <a:pPr eaLnBrk="1" hangingPunct="1"/>
            <a:r>
              <a:rPr lang="en-US" altLang="zh-CN" sz="4000" dirty="0" smtClean="0"/>
              <a:t>Compare with </a:t>
            </a:r>
          </a:p>
          <a:p>
            <a:pPr lvl="1" eaLnBrk="1" hangingPunct="1"/>
            <a:r>
              <a:rPr lang="en-US" altLang="zh-CN" sz="3600" dirty="0" smtClean="0"/>
              <a:t>Trusted computing </a:t>
            </a:r>
          </a:p>
          <a:p>
            <a:pPr lvl="1" eaLnBrk="1" hangingPunct="1"/>
            <a:r>
              <a:rPr lang="en-US" altLang="zh-CN" sz="3600" dirty="0" smtClean="0"/>
              <a:t>Trustworthy computing</a:t>
            </a:r>
          </a:p>
          <a:p>
            <a:pPr lvl="1" eaLnBrk="1" hangingPunct="1"/>
            <a:r>
              <a:rPr lang="en-US" altLang="zh-CN" sz="3600" dirty="0" smtClean="0"/>
              <a:t>Credibility</a:t>
            </a:r>
          </a:p>
          <a:p>
            <a:pPr lvl="1" eaLnBrk="1" hangingPunct="1"/>
            <a:endParaRPr lang="en-US" altLang="zh-CN" sz="3600" dirty="0" smtClean="0"/>
          </a:p>
        </p:txBody>
      </p:sp>
    </p:spTree>
  </p:cSld>
  <p:clrMapOvr>
    <a:masterClrMapping/>
  </p:clrMapOvr>
  <p:transition spd="slow">
    <p:pull dir="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2855913" y="0"/>
            <a:ext cx="7561262" cy="719138"/>
          </a:xfrm>
        </p:spPr>
        <p:txBody>
          <a:bodyPr/>
          <a:lstStyle/>
          <a:p>
            <a:pPr eaLnBrk="1" hangingPunct="1"/>
            <a:r>
              <a:rPr lang="en-US" altLang="zh-CN" smtClean="0"/>
              <a:t>Topics in Chapter</a:t>
            </a:r>
          </a:p>
        </p:txBody>
      </p:sp>
      <p:sp>
        <p:nvSpPr>
          <p:cNvPr id="29699" name="Rectangle 3"/>
          <p:cNvSpPr>
            <a:spLocks noGrp="1" noRot="1" noChangeArrowheads="1"/>
          </p:cNvSpPr>
          <p:nvPr>
            <p:ph idx="1"/>
          </p:nvPr>
        </p:nvSpPr>
        <p:spPr>
          <a:xfrm>
            <a:off x="1775520" y="1196752"/>
            <a:ext cx="9145016" cy="5410200"/>
          </a:xfrm>
        </p:spPr>
        <p:txBody>
          <a:bodyPr>
            <a:normAutofit/>
          </a:bodyPr>
          <a:lstStyle/>
          <a:p>
            <a:pPr eaLnBrk="1" hangingPunct="1">
              <a:lnSpc>
                <a:spcPct val="90000"/>
              </a:lnSpc>
              <a:buFont typeface="Wingdings" pitchFamily="2" charset="2"/>
              <a:buNone/>
            </a:pPr>
            <a:r>
              <a:rPr lang="en-US" altLang="zh-CN" sz="2800" dirty="0">
                <a:solidFill>
                  <a:schemeClr val="folHlink"/>
                </a:solidFill>
                <a:latin typeface="Comic Sans MS"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1.4  Trends in Technology</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1.5  Trends in power in Integrated circuits</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1.6  Trends in Cost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1.7  Dependability</a:t>
            </a:r>
          </a:p>
          <a:p>
            <a:pPr eaLnBrk="1" hangingPunct="1">
              <a:lnSpc>
                <a:spcPct val="90000"/>
              </a:lnSpc>
              <a:buFont typeface="Wingdings" pitchFamily="2" charset="2"/>
              <a:buNone/>
            </a:pPr>
            <a:r>
              <a:rPr lang="en-US" altLang="zh-CN" sz="2800" dirty="0">
                <a:solidFill>
                  <a:srgbClr val="0000FF"/>
                </a:solidFill>
                <a:latin typeface="Comic Sans MS" pitchFamily="66" charset="0"/>
              </a:rPr>
              <a:t>1.8  Measuring, Reporting and </a:t>
            </a:r>
            <a:r>
              <a:rPr lang="en-US" altLang="zh-CN" sz="2800" dirty="0" err="1">
                <a:solidFill>
                  <a:srgbClr val="0000FF"/>
                </a:solidFill>
                <a:latin typeface="Comic Sans MS" pitchFamily="66" charset="0"/>
              </a:rPr>
              <a:t>summerizing</a:t>
            </a:r>
            <a:r>
              <a:rPr lang="en-US" altLang="zh-CN" sz="2800" dirty="0">
                <a:solidFill>
                  <a:srgbClr val="0000FF"/>
                </a:solidFill>
                <a:latin typeface="Comic Sans MS" pitchFamily="66" charset="0"/>
              </a:rPr>
              <a:t> Perf.</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1.10 Putting it altogether</a:t>
            </a:r>
            <a:endParaRPr lang="en-US" altLang="zh-CN" sz="2800" dirty="0">
              <a:solidFill>
                <a:schemeClr val="folHlink"/>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a:xfrm>
            <a:off x="1991544" y="188640"/>
            <a:ext cx="8101012" cy="762270"/>
          </a:xfrm>
        </p:spPr>
        <p:txBody>
          <a:bodyPr/>
          <a:lstStyle/>
          <a:p>
            <a:pPr eaLnBrk="1" hangingPunct="1"/>
            <a:r>
              <a:rPr lang="en-US" altLang="zh-CN" sz="3200" dirty="0"/>
              <a:t>Measuring and Reporting Performance</a:t>
            </a:r>
          </a:p>
        </p:txBody>
      </p:sp>
      <p:sp>
        <p:nvSpPr>
          <p:cNvPr id="31747" name="Rectangle 3"/>
          <p:cNvSpPr>
            <a:spLocks noGrp="1" noRot="1" noChangeArrowheads="1"/>
          </p:cNvSpPr>
          <p:nvPr>
            <p:ph idx="1"/>
          </p:nvPr>
        </p:nvSpPr>
        <p:spPr>
          <a:xfrm>
            <a:off x="1559496" y="1225826"/>
            <a:ext cx="9505056" cy="4867470"/>
          </a:xfrm>
        </p:spPr>
        <p:txBody>
          <a:bodyPr>
            <a:normAutofit/>
          </a:bodyPr>
          <a:lstStyle/>
          <a:p>
            <a:pPr eaLnBrk="1" hangingPunct="1"/>
            <a:r>
              <a:rPr lang="en-US" altLang="zh-CN" sz="3200" b="1" dirty="0">
                <a:solidFill>
                  <a:srgbClr val="000000"/>
                </a:solidFill>
                <a:latin typeface="Comic Sans MS" pitchFamily="66" charset="0"/>
              </a:rPr>
              <a:t>Comparing Machines</a:t>
            </a:r>
          </a:p>
          <a:p>
            <a:pPr lvl="1" eaLnBrk="1" hangingPunct="1"/>
            <a:r>
              <a:rPr lang="en-US" altLang="zh-CN" sz="2800" dirty="0">
                <a:solidFill>
                  <a:srgbClr val="0000FF"/>
                </a:solidFill>
                <a:latin typeface="Comic Sans MS" pitchFamily="66" charset="0"/>
              </a:rPr>
              <a:t>Execution time</a:t>
            </a:r>
            <a:r>
              <a:rPr lang="en-US" altLang="zh-CN" sz="2800" dirty="0">
                <a:solidFill>
                  <a:srgbClr val="000000"/>
                </a:solidFill>
                <a:latin typeface="Comic Sans MS" pitchFamily="66" charset="0"/>
              </a:rPr>
              <a:t> (latency)</a:t>
            </a:r>
          </a:p>
          <a:p>
            <a:pPr lvl="1" eaLnBrk="1" hangingPunct="1"/>
            <a:r>
              <a:rPr lang="en-US" altLang="zh-CN" sz="2800" dirty="0">
                <a:solidFill>
                  <a:srgbClr val="0000FF"/>
                </a:solidFill>
                <a:latin typeface="Comic Sans MS" pitchFamily="66" charset="0"/>
              </a:rPr>
              <a:t>Throughput</a:t>
            </a:r>
          </a:p>
          <a:p>
            <a:pPr lvl="1" eaLnBrk="1" hangingPunct="1"/>
            <a:r>
              <a:rPr lang="en-US" altLang="zh-CN" sz="2800" dirty="0">
                <a:solidFill>
                  <a:srgbClr val="000000"/>
                </a:solidFill>
                <a:latin typeface="Comic Sans MS" pitchFamily="66" charset="0"/>
              </a:rPr>
              <a:t>MIPS - millions of instructions per second</a:t>
            </a:r>
          </a:p>
          <a:p>
            <a:pPr eaLnBrk="1" hangingPunct="1"/>
            <a:r>
              <a:rPr lang="en-US" altLang="zh-CN" sz="3200" b="1" dirty="0">
                <a:solidFill>
                  <a:srgbClr val="000000"/>
                </a:solidFill>
                <a:latin typeface="Comic Sans MS" pitchFamily="66" charset="0"/>
              </a:rPr>
              <a:t>Comparing Machines Using Sets of Programs</a:t>
            </a:r>
          </a:p>
          <a:p>
            <a:pPr lvl="1" eaLnBrk="1" hangingPunct="1"/>
            <a:r>
              <a:rPr lang="en-US" altLang="zh-CN" sz="2800" dirty="0">
                <a:solidFill>
                  <a:srgbClr val="000000"/>
                </a:solidFill>
                <a:latin typeface="Comic Sans MS" pitchFamily="66" charset="0"/>
              </a:rPr>
              <a:t>Choosing which program to evaluate performance</a:t>
            </a:r>
          </a:p>
          <a:p>
            <a:pPr lvl="2" eaLnBrk="1" hangingPunct="1"/>
            <a:r>
              <a:rPr lang="en-US" altLang="zh-CN" sz="2400" dirty="0">
                <a:solidFill>
                  <a:srgbClr val="000000"/>
                </a:solidFill>
                <a:latin typeface="Comic Sans MS" pitchFamily="66" charset="0"/>
              </a:rPr>
              <a:t>Benchmark Suites</a:t>
            </a:r>
          </a:p>
          <a:p>
            <a:pPr lvl="1" eaLnBrk="1" hangingPunct="1"/>
            <a:r>
              <a:rPr lang="en-US" altLang="zh-CN" sz="2800" dirty="0">
                <a:solidFill>
                  <a:srgbClr val="000000"/>
                </a:solidFill>
                <a:latin typeface="Comic Sans MS" pitchFamily="66" charset="0"/>
              </a:rPr>
              <a:t>Different Means: Arithmetic, Harmonic, and Geometric Means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a:xfrm>
            <a:off x="1775884" y="-17462"/>
            <a:ext cx="10416116" cy="981075"/>
          </a:xfrm>
        </p:spPr>
        <p:txBody>
          <a:bodyPr/>
          <a:lstStyle/>
          <a:p>
            <a:r>
              <a:rPr lang="en-US" altLang="zh-CN" dirty="0" err="1" smtClean="0">
                <a:solidFill>
                  <a:schemeClr val="bg1"/>
                </a:solidFill>
              </a:rPr>
              <a:t>D</a:t>
            </a:r>
            <a:r>
              <a:rPr lang="en-US" altLang="zh-CN" dirty="0" err="1">
                <a:solidFill>
                  <a:srgbClr val="FF0000"/>
                </a:solidFill>
                <a:latin typeface="Comic Sans MS" pitchFamily="66" charset="0"/>
              </a:rPr>
              <a:t>different</a:t>
            </a:r>
            <a:r>
              <a:rPr lang="en-US" altLang="zh-CN" dirty="0">
                <a:solidFill>
                  <a:srgbClr val="FF0000"/>
                </a:solidFill>
                <a:latin typeface="Comic Sans MS" pitchFamily="66" charset="0"/>
              </a:rPr>
              <a:t> </a:t>
            </a:r>
            <a:r>
              <a:rPr lang="en-US" altLang="zh-CN" dirty="0" smtClean="0">
                <a:solidFill>
                  <a:srgbClr val="FF0000"/>
                </a:solidFill>
                <a:latin typeface="Comic Sans MS" pitchFamily="66" charset="0"/>
              </a:rPr>
              <a:t>perception</a:t>
            </a:r>
            <a:endParaRPr lang="en-US" altLang="zh-CN" dirty="0" smtClean="0">
              <a:solidFill>
                <a:schemeClr val="tx1"/>
              </a:solidFill>
            </a:endParaRPr>
          </a:p>
        </p:txBody>
      </p:sp>
      <p:sp>
        <p:nvSpPr>
          <p:cNvPr id="32771" name="Rectangle 3"/>
          <p:cNvSpPr>
            <a:spLocks noGrp="1" noRot="1" noChangeArrowheads="1"/>
          </p:cNvSpPr>
          <p:nvPr>
            <p:ph idx="1"/>
          </p:nvPr>
        </p:nvSpPr>
        <p:spPr>
          <a:xfrm>
            <a:off x="479376" y="981076"/>
            <a:ext cx="11523133" cy="5544616"/>
          </a:xfrm>
        </p:spPr>
        <p:txBody>
          <a:bodyPr>
            <a:normAutofit/>
          </a:bodyPr>
          <a:lstStyle/>
          <a:p>
            <a:pPr eaLnBrk="1" hangingPunct="1">
              <a:lnSpc>
                <a:spcPct val="80000"/>
              </a:lnSpc>
              <a:buFont typeface="Symbol" pitchFamily="18" charset="2"/>
              <a:buChar char="·"/>
            </a:pPr>
            <a:r>
              <a:rPr lang="en-US" altLang="zh-CN" sz="2400" dirty="0">
                <a:latin typeface="Comic Sans MS" pitchFamily="66" charset="0"/>
              </a:rPr>
              <a:t>Performance means different things to different people, therefore its assessment is subtle</a:t>
            </a:r>
          </a:p>
          <a:p>
            <a:pPr eaLnBrk="1" hangingPunct="1">
              <a:lnSpc>
                <a:spcPct val="80000"/>
              </a:lnSpc>
              <a:buFont typeface="Symbol" pitchFamily="18" charset="2"/>
              <a:buChar char="·"/>
            </a:pPr>
            <a:endParaRPr lang="en-US" altLang="zh-CN" sz="24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800" dirty="0">
              <a:solidFill>
                <a:srgbClr val="FF0000"/>
              </a:solidFill>
              <a:latin typeface="Comic Sans MS" pitchFamily="66" charset="0"/>
            </a:endParaRPr>
          </a:p>
          <a:p>
            <a:pPr eaLnBrk="1" hangingPunct="1">
              <a:lnSpc>
                <a:spcPct val="80000"/>
              </a:lnSpc>
              <a:buFont typeface="Symbol" pitchFamily="18" charset="2"/>
              <a:buChar char="·"/>
            </a:pPr>
            <a:r>
              <a:rPr lang="en-US" altLang="zh-CN" sz="2800" dirty="0" smtClean="0">
                <a:solidFill>
                  <a:srgbClr val="FF0000"/>
                </a:solidFill>
                <a:latin typeface="Comic Sans MS" pitchFamily="66" charset="0"/>
              </a:rPr>
              <a:t>different </a:t>
            </a:r>
            <a:r>
              <a:rPr lang="en-US" altLang="zh-CN" sz="2800" dirty="0">
                <a:solidFill>
                  <a:srgbClr val="FF0000"/>
                </a:solidFill>
                <a:latin typeface="Comic Sans MS" pitchFamily="66" charset="0"/>
              </a:rPr>
              <a:t>perception</a:t>
            </a:r>
          </a:p>
          <a:p>
            <a:pPr lvl="1" eaLnBrk="1" hangingPunct="1">
              <a:lnSpc>
                <a:spcPct val="80000"/>
              </a:lnSpc>
              <a:buFont typeface="Symbol" pitchFamily="18" charset="2"/>
              <a:buChar char="·"/>
            </a:pPr>
            <a:r>
              <a:rPr lang="en-US" altLang="zh-CN" sz="2400" dirty="0">
                <a:solidFill>
                  <a:srgbClr val="0000FF"/>
                </a:solidFill>
                <a:latin typeface="Comic Sans MS" pitchFamily="66" charset="0"/>
              </a:rPr>
              <a:t>Criteria of performance evaluation differs among users and designers</a:t>
            </a:r>
          </a:p>
        </p:txBody>
      </p:sp>
      <p:pic>
        <p:nvPicPr>
          <p:cNvPr id="32772" name="Picture 4" descr="厨师做菜"/>
          <p:cNvPicPr>
            <a:picLocks noChangeAspect="1" noChangeArrowheads="1"/>
          </p:cNvPicPr>
          <p:nvPr/>
        </p:nvPicPr>
        <p:blipFill>
          <a:blip r:embed="rId2"/>
          <a:srcRect/>
          <a:stretch>
            <a:fillRect/>
          </a:stretch>
        </p:blipFill>
        <p:spPr bwMode="auto">
          <a:xfrm>
            <a:off x="2590800" y="2743200"/>
            <a:ext cx="2133600" cy="2057400"/>
          </a:xfrm>
          <a:prstGeom prst="rect">
            <a:avLst/>
          </a:prstGeom>
          <a:noFill/>
          <a:ln w="9525">
            <a:noFill/>
            <a:miter lim="800000"/>
            <a:headEnd/>
            <a:tailEnd/>
          </a:ln>
        </p:spPr>
      </p:pic>
      <p:grpSp>
        <p:nvGrpSpPr>
          <p:cNvPr id="2" name="Group 5"/>
          <p:cNvGrpSpPr>
            <a:grpSpLocks/>
          </p:cNvGrpSpPr>
          <p:nvPr/>
        </p:nvGrpSpPr>
        <p:grpSpPr bwMode="auto">
          <a:xfrm>
            <a:off x="1371600" y="1981201"/>
            <a:ext cx="2438400" cy="1158875"/>
            <a:chOff x="144" y="1968"/>
            <a:chExt cx="1536" cy="730"/>
          </a:xfrm>
        </p:grpSpPr>
        <p:sp>
          <p:nvSpPr>
            <p:cNvPr id="32780" name="AutoShape 6"/>
            <p:cNvSpPr>
              <a:spLocks noChangeArrowheads="1"/>
            </p:cNvSpPr>
            <p:nvPr/>
          </p:nvSpPr>
          <p:spPr bwMode="auto">
            <a:xfrm>
              <a:off x="144" y="1968"/>
              <a:ext cx="1488" cy="672"/>
            </a:xfrm>
            <a:prstGeom prst="wedgeEllipseCallout">
              <a:avLst>
                <a:gd name="adj1" fmla="val 42407"/>
                <a:gd name="adj2" fmla="val 87056"/>
              </a:avLst>
            </a:prstGeom>
            <a:noFill/>
            <a:ln w="9525">
              <a:solidFill>
                <a:schemeClr val="tx1"/>
              </a:solidFill>
              <a:miter lim="800000"/>
              <a:headEnd/>
              <a:tailEnd/>
            </a:ln>
          </p:spPr>
          <p:txBody>
            <a:bodyPr wrap="none" anchor="ctr"/>
            <a:lstStyle/>
            <a:p>
              <a:pPr algn="ctr"/>
              <a:endParaRPr kumimoji="1" lang="zh-CN" altLang="zh-CN" sz="2400">
                <a:latin typeface="Times New Roman" pitchFamily="18" charset="0"/>
              </a:endParaRPr>
            </a:p>
          </p:txBody>
        </p:sp>
        <p:sp>
          <p:nvSpPr>
            <p:cNvPr id="32781" name="Text Box 7"/>
            <p:cNvSpPr txBox="1">
              <a:spLocks noChangeArrowheads="1"/>
            </p:cNvSpPr>
            <p:nvPr/>
          </p:nvSpPr>
          <p:spPr bwMode="auto">
            <a:xfrm>
              <a:off x="240" y="2064"/>
              <a:ext cx="1440" cy="634"/>
            </a:xfrm>
            <a:prstGeom prst="rect">
              <a:avLst/>
            </a:prstGeom>
            <a:noFill/>
            <a:ln w="9525">
              <a:noFill/>
              <a:miter lim="800000"/>
              <a:headEnd/>
              <a:tailEnd/>
            </a:ln>
          </p:spPr>
          <p:txBody>
            <a:bodyPr>
              <a:spAutoFit/>
            </a:bodyPr>
            <a:lstStyle/>
            <a:p>
              <a:pPr algn="ctr"/>
              <a:r>
                <a:rPr kumimoji="1" lang="en-US" altLang="zh-CN" sz="2000">
                  <a:latin typeface="Comic Sans MS" pitchFamily="66" charset="0"/>
                </a:rPr>
                <a:t>Just a piece of </a:t>
              </a:r>
            </a:p>
            <a:p>
              <a:pPr algn="ctr"/>
              <a:r>
                <a:rPr kumimoji="1" lang="en-US" altLang="zh-CN" sz="2000">
                  <a:latin typeface="Comic Sans MS" pitchFamily="66" charset="0"/>
                </a:rPr>
                <a:t>cake ! Even for   50 guys</a:t>
              </a:r>
            </a:p>
          </p:txBody>
        </p:sp>
      </p:grpSp>
      <p:pic>
        <p:nvPicPr>
          <p:cNvPr id="32774" name="Picture 8" descr="waitingBoy"/>
          <p:cNvPicPr>
            <a:picLocks noChangeAspect="1" noChangeArrowheads="1"/>
          </p:cNvPicPr>
          <p:nvPr/>
        </p:nvPicPr>
        <p:blipFill>
          <a:blip r:embed="rId3"/>
          <a:srcRect/>
          <a:stretch>
            <a:fillRect/>
          </a:stretch>
        </p:blipFill>
        <p:spPr bwMode="auto">
          <a:xfrm>
            <a:off x="8229600" y="3124200"/>
            <a:ext cx="2057400" cy="1600200"/>
          </a:xfrm>
          <a:prstGeom prst="rect">
            <a:avLst/>
          </a:prstGeom>
          <a:noFill/>
          <a:ln w="9525">
            <a:noFill/>
            <a:miter lim="800000"/>
            <a:headEnd/>
            <a:tailEnd/>
          </a:ln>
        </p:spPr>
      </p:pic>
      <p:grpSp>
        <p:nvGrpSpPr>
          <p:cNvPr id="3" name="Group 9"/>
          <p:cNvGrpSpPr>
            <a:grpSpLocks/>
          </p:cNvGrpSpPr>
          <p:nvPr/>
        </p:nvGrpSpPr>
        <p:grpSpPr bwMode="auto">
          <a:xfrm>
            <a:off x="7389814" y="2057400"/>
            <a:ext cx="3278187" cy="914400"/>
            <a:chOff x="3552" y="1632"/>
            <a:chExt cx="2065" cy="576"/>
          </a:xfrm>
        </p:grpSpPr>
        <p:sp>
          <p:nvSpPr>
            <p:cNvPr id="32778" name="AutoShape 10"/>
            <p:cNvSpPr>
              <a:spLocks noChangeArrowheads="1"/>
            </p:cNvSpPr>
            <p:nvPr/>
          </p:nvSpPr>
          <p:spPr bwMode="auto">
            <a:xfrm>
              <a:off x="3552" y="1632"/>
              <a:ext cx="2064" cy="576"/>
            </a:xfrm>
            <a:prstGeom prst="wedgeEllipseCallout">
              <a:avLst>
                <a:gd name="adj1" fmla="val 33190"/>
                <a:gd name="adj2" fmla="val 130208"/>
              </a:avLst>
            </a:prstGeom>
            <a:noFill/>
            <a:ln w="9525">
              <a:solidFill>
                <a:schemeClr val="tx1"/>
              </a:solidFill>
              <a:miter lim="800000"/>
              <a:headEnd/>
              <a:tailEnd/>
            </a:ln>
          </p:spPr>
          <p:txBody>
            <a:bodyPr wrap="none" anchor="ctr"/>
            <a:lstStyle/>
            <a:p>
              <a:pPr algn="ctr"/>
              <a:endParaRPr kumimoji="1" lang="zh-CN" altLang="zh-CN" sz="2400">
                <a:latin typeface="Times New Roman" pitchFamily="18" charset="0"/>
              </a:endParaRPr>
            </a:p>
          </p:txBody>
        </p:sp>
        <p:sp>
          <p:nvSpPr>
            <p:cNvPr id="32779" name="Text Box 11"/>
            <p:cNvSpPr txBox="1">
              <a:spLocks noChangeArrowheads="1"/>
            </p:cNvSpPr>
            <p:nvPr/>
          </p:nvSpPr>
          <p:spPr bwMode="auto">
            <a:xfrm>
              <a:off x="3696" y="1680"/>
              <a:ext cx="1921" cy="442"/>
            </a:xfrm>
            <a:prstGeom prst="rect">
              <a:avLst/>
            </a:prstGeom>
            <a:noFill/>
            <a:ln w="9525">
              <a:noFill/>
              <a:miter lim="800000"/>
              <a:headEnd/>
              <a:tailEnd/>
            </a:ln>
          </p:spPr>
          <p:txBody>
            <a:bodyPr wrap="none">
              <a:spAutoFit/>
            </a:bodyPr>
            <a:lstStyle/>
            <a:p>
              <a:r>
                <a:rPr kumimoji="1" lang="en-US" altLang="zh-CN" sz="2000">
                  <a:latin typeface="Comic Sans MS" pitchFamily="66" charset="0"/>
                </a:rPr>
                <a:t>Faint ! When will </a:t>
              </a:r>
            </a:p>
            <a:p>
              <a:r>
                <a:rPr kumimoji="1" lang="en-US" altLang="zh-CN" sz="2000">
                  <a:latin typeface="Comic Sans MS" pitchFamily="66" charset="0"/>
                </a:rPr>
                <a:t>they bring me the meal?</a:t>
              </a:r>
              <a:endParaRPr kumimoji="1" lang="en-US" altLang="zh-CN" sz="2400">
                <a:latin typeface="Times New Roman" pitchFamily="18" charset="0"/>
              </a:endParaRPr>
            </a:p>
          </p:txBody>
        </p:sp>
      </p:grpSp>
      <p:pic>
        <p:nvPicPr>
          <p:cNvPr id="32776" name="Picture 12" descr="waiter"/>
          <p:cNvPicPr>
            <a:picLocks noChangeAspect="1" noChangeArrowheads="1"/>
          </p:cNvPicPr>
          <p:nvPr/>
        </p:nvPicPr>
        <p:blipFill>
          <a:blip r:embed="rId4"/>
          <a:srcRect/>
          <a:stretch>
            <a:fillRect/>
          </a:stretch>
        </p:blipFill>
        <p:spPr bwMode="auto">
          <a:xfrm>
            <a:off x="5257800" y="2743200"/>
            <a:ext cx="1600200" cy="2057400"/>
          </a:xfrm>
          <a:prstGeom prst="rect">
            <a:avLst/>
          </a:prstGeom>
          <a:noFill/>
          <a:ln w="9525">
            <a:noFill/>
            <a:miter lim="800000"/>
            <a:headEnd/>
            <a:tailEnd/>
          </a:ln>
        </p:spPr>
      </p:pic>
      <p:sp>
        <p:nvSpPr>
          <p:cNvPr id="32777" name="Text Box 13"/>
          <p:cNvSpPr txBox="1">
            <a:spLocks noChangeArrowheads="1"/>
          </p:cNvSpPr>
          <p:nvPr/>
        </p:nvSpPr>
        <p:spPr bwMode="auto">
          <a:xfrm>
            <a:off x="4648200" y="2286001"/>
            <a:ext cx="2616200" cy="396875"/>
          </a:xfrm>
          <a:prstGeom prst="rect">
            <a:avLst/>
          </a:prstGeom>
          <a:noFill/>
          <a:ln w="9525">
            <a:noFill/>
            <a:miter lim="800000"/>
            <a:headEnd/>
            <a:tailEnd/>
          </a:ln>
        </p:spPr>
        <p:txBody>
          <a:bodyPr wrap="none">
            <a:spAutoFit/>
          </a:bodyPr>
          <a:lstStyle/>
          <a:p>
            <a:r>
              <a:rPr kumimoji="1" lang="en-US" altLang="zh-CN" sz="2000">
                <a:latin typeface="Comic Sans MS" pitchFamily="66" charset="0"/>
              </a:rPr>
              <a:t>Sorry, Lady is first !</a:t>
            </a:r>
            <a:endParaRPr kumimoji="1" lang="en-US" altLang="zh-CN" sz="2400">
              <a:latin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a:xfrm>
            <a:off x="1991544" y="0"/>
            <a:ext cx="8676456" cy="990600"/>
          </a:xfrm>
        </p:spPr>
        <p:txBody>
          <a:bodyPr>
            <a:normAutofit/>
          </a:bodyPr>
          <a:lstStyle/>
          <a:p>
            <a:pPr eaLnBrk="1" hangingPunct="1"/>
            <a:r>
              <a:rPr lang="en-US" altLang="zh-CN" dirty="0" smtClean="0">
                <a:solidFill>
                  <a:srgbClr val="FF0000"/>
                </a:solidFill>
              </a:rPr>
              <a:t>Perf. Metrics --response time</a:t>
            </a:r>
            <a:endParaRPr lang="en-US" altLang="zh-CN" b="1" dirty="0" smtClean="0">
              <a:solidFill>
                <a:srgbClr val="FF0000"/>
              </a:solidFill>
              <a:latin typeface="Arial Narrow" pitchFamily="34" charset="0"/>
            </a:endParaRPr>
          </a:p>
        </p:txBody>
      </p:sp>
      <p:sp>
        <p:nvSpPr>
          <p:cNvPr id="33795" name="Rectangle 3"/>
          <p:cNvSpPr>
            <a:spLocks noGrp="1" noRot="1" noChangeArrowheads="1"/>
          </p:cNvSpPr>
          <p:nvPr>
            <p:ph idx="1"/>
          </p:nvPr>
        </p:nvSpPr>
        <p:spPr>
          <a:xfrm>
            <a:off x="1487488" y="1191039"/>
            <a:ext cx="8534400" cy="4876800"/>
          </a:xfrm>
        </p:spPr>
        <p:txBody>
          <a:bodyPr/>
          <a:lstStyle/>
          <a:p>
            <a:pPr eaLnBrk="1" hangingPunct="1"/>
            <a:r>
              <a:rPr lang="en-US" altLang="zh-CN" sz="2800" b="1" dirty="0">
                <a:solidFill>
                  <a:srgbClr val="000000"/>
                </a:solidFill>
                <a:latin typeface="Comic Sans MS" pitchFamily="66" charset="0"/>
              </a:rPr>
              <a:t>Wall-clock time</a:t>
            </a:r>
          </a:p>
          <a:p>
            <a:pPr lvl="1" eaLnBrk="1" hangingPunct="1"/>
            <a:r>
              <a:rPr lang="en-US" altLang="zh-CN" sz="2400" dirty="0">
                <a:solidFill>
                  <a:srgbClr val="000000"/>
                </a:solidFill>
                <a:latin typeface="Comic Sans MS" pitchFamily="66" charset="0"/>
              </a:rPr>
              <a:t>Start the program and watch the clock -</a:t>
            </a:r>
          </a:p>
          <a:p>
            <a:pPr lvl="1" eaLnBrk="1" hangingPunct="1"/>
            <a:r>
              <a:rPr lang="en-US" altLang="zh-CN" sz="2400" dirty="0">
                <a:solidFill>
                  <a:srgbClr val="000000"/>
                </a:solidFill>
                <a:latin typeface="Comic Sans MS" pitchFamily="66" charset="0"/>
              </a:rPr>
              <a:t>when the program ends, that’s the total </a:t>
            </a:r>
            <a:r>
              <a:rPr lang="en-US" altLang="zh-CN" sz="2400" dirty="0">
                <a:solidFill>
                  <a:srgbClr val="FD0128"/>
                </a:solidFill>
                <a:latin typeface="Comic Sans MS" pitchFamily="66" charset="0"/>
              </a:rPr>
              <a:t>wall-clock time</a:t>
            </a:r>
          </a:p>
          <a:p>
            <a:pPr lvl="1" eaLnBrk="1" hangingPunct="1"/>
            <a:r>
              <a:rPr lang="en-US" altLang="zh-CN" sz="2400" dirty="0">
                <a:solidFill>
                  <a:srgbClr val="000000"/>
                </a:solidFill>
                <a:latin typeface="Comic Sans MS" pitchFamily="66" charset="0"/>
              </a:rPr>
              <a:t>Also called </a:t>
            </a:r>
            <a:r>
              <a:rPr lang="en-US" altLang="zh-CN" sz="2400" dirty="0">
                <a:solidFill>
                  <a:srgbClr val="FD0128"/>
                </a:solidFill>
                <a:latin typeface="Comic Sans MS" pitchFamily="66" charset="0"/>
              </a:rPr>
              <a:t>response time </a:t>
            </a:r>
            <a:r>
              <a:rPr lang="en-US" altLang="zh-CN" sz="2400" dirty="0">
                <a:solidFill>
                  <a:srgbClr val="000000"/>
                </a:solidFill>
                <a:latin typeface="Comic Sans MS" pitchFamily="66" charset="0"/>
              </a:rPr>
              <a:t>or </a:t>
            </a:r>
            <a:r>
              <a:rPr lang="en-US" altLang="zh-CN" sz="2400" dirty="0">
                <a:solidFill>
                  <a:srgbClr val="FD0128"/>
                </a:solidFill>
                <a:latin typeface="Comic Sans MS" pitchFamily="66" charset="0"/>
              </a:rPr>
              <a:t>elapsed time or </a:t>
            </a:r>
          </a:p>
          <a:p>
            <a:pPr lvl="1" eaLnBrk="1" hangingPunct="1"/>
            <a:r>
              <a:rPr lang="en-US" altLang="zh-CN" sz="2400" dirty="0">
                <a:solidFill>
                  <a:srgbClr val="000000"/>
                </a:solidFill>
                <a:latin typeface="Comic Sans MS" pitchFamily="66" charset="0"/>
              </a:rPr>
              <a:t>Measures </a:t>
            </a:r>
            <a:r>
              <a:rPr lang="en-US" altLang="zh-CN" sz="2400" dirty="0">
                <a:solidFill>
                  <a:srgbClr val="0000FF"/>
                </a:solidFill>
                <a:latin typeface="Comic Sans MS" pitchFamily="66" charset="0"/>
              </a:rPr>
              <a:t>user perception</a:t>
            </a:r>
            <a:r>
              <a:rPr lang="en-US" altLang="zh-CN" sz="2400" dirty="0">
                <a:solidFill>
                  <a:srgbClr val="000000"/>
                </a:solidFill>
                <a:latin typeface="Comic Sans MS" pitchFamily="66" charset="0"/>
              </a:rPr>
              <a:t> of the system speed</a:t>
            </a:r>
            <a:endParaRPr lang="en-US" altLang="zh-CN" sz="2400" dirty="0">
              <a:solidFill>
                <a:srgbClr val="FD0128"/>
              </a:solidFill>
              <a:latin typeface="Comic Sans MS" pitchFamily="66" charset="0"/>
            </a:endParaRPr>
          </a:p>
          <a:p>
            <a:pPr eaLnBrk="1" hangingPunct="1"/>
            <a:r>
              <a:rPr lang="en-US" altLang="zh-CN" sz="2800" b="1" dirty="0">
                <a:solidFill>
                  <a:srgbClr val="000000"/>
                </a:solidFill>
                <a:latin typeface="Comic Sans MS" pitchFamily="66" charset="0"/>
              </a:rPr>
              <a:t>Problems with wall-clock time</a:t>
            </a:r>
          </a:p>
          <a:p>
            <a:pPr lvl="1" eaLnBrk="1" hangingPunct="1"/>
            <a:r>
              <a:rPr lang="en-US" altLang="zh-CN" sz="2400" dirty="0">
                <a:solidFill>
                  <a:srgbClr val="000000"/>
                </a:solidFill>
                <a:latin typeface="Comic Sans MS" pitchFamily="66" charset="0"/>
              </a:rPr>
              <a:t>What if more than one program is running on</a:t>
            </a:r>
          </a:p>
          <a:p>
            <a:pPr lvl="1" eaLnBrk="1" hangingPunct="1">
              <a:buFont typeface="Wingdings" pitchFamily="2" charset="2"/>
              <a:buNone/>
            </a:pPr>
            <a:r>
              <a:rPr lang="en-US" altLang="zh-CN" sz="2400" dirty="0">
                <a:solidFill>
                  <a:srgbClr val="000000"/>
                </a:solidFill>
                <a:latin typeface="Comic Sans MS" pitchFamily="66" charset="0"/>
              </a:rPr>
              <a:t>   the same machine ?</a:t>
            </a:r>
          </a:p>
          <a:p>
            <a:pPr lvl="1" eaLnBrk="1" hangingPunct="1"/>
            <a:r>
              <a:rPr lang="en-US" altLang="zh-CN" sz="2400" dirty="0">
                <a:solidFill>
                  <a:srgbClr val="000000"/>
                </a:solidFill>
                <a:latin typeface="Comic Sans MS" pitchFamily="66" charset="0"/>
              </a:rPr>
              <a:t>What if the program asks for user input ?</a:t>
            </a:r>
          </a:p>
        </p:txBody>
      </p:sp>
      <p:pic>
        <p:nvPicPr>
          <p:cNvPr id="33796" name="Picture 4"/>
          <p:cNvPicPr>
            <a:picLocks noChangeAspect="1" noChangeArrowheads="1"/>
          </p:cNvPicPr>
          <p:nvPr/>
        </p:nvPicPr>
        <p:blipFill>
          <a:blip r:embed="rId2"/>
          <a:srcRect/>
          <a:stretch>
            <a:fillRect/>
          </a:stretch>
        </p:blipFill>
        <p:spPr bwMode="auto">
          <a:xfrm>
            <a:off x="9264352" y="4271140"/>
            <a:ext cx="1933127" cy="1997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881159" y="0"/>
            <a:ext cx="8588405" cy="838200"/>
          </a:xfrm>
        </p:spPr>
        <p:txBody>
          <a:bodyPr/>
          <a:lstStyle/>
          <a:p>
            <a:pPr eaLnBrk="1" hangingPunct="1"/>
            <a:r>
              <a:rPr lang="en-US" altLang="zh-CN" sz="4000" dirty="0">
                <a:solidFill>
                  <a:srgbClr val="FF0000"/>
                </a:solidFill>
              </a:rPr>
              <a:t>Performance Metrics --CPU time</a:t>
            </a:r>
          </a:p>
        </p:txBody>
      </p:sp>
      <p:sp>
        <p:nvSpPr>
          <p:cNvPr id="34819" name="Rectangle 3"/>
          <p:cNvSpPr>
            <a:spLocks noGrp="1" noRot="1" noChangeArrowheads="1"/>
          </p:cNvSpPr>
          <p:nvPr>
            <p:ph idx="1"/>
          </p:nvPr>
        </p:nvSpPr>
        <p:spPr>
          <a:xfrm>
            <a:off x="1487488" y="855766"/>
            <a:ext cx="10116616" cy="5791200"/>
          </a:xfrm>
        </p:spPr>
        <p:txBody>
          <a:bodyPr>
            <a:normAutofit fontScale="92500" lnSpcReduction="10000"/>
          </a:bodyPr>
          <a:lstStyle/>
          <a:p>
            <a:pPr eaLnBrk="1" hangingPunct="1">
              <a:lnSpc>
                <a:spcPct val="90000"/>
              </a:lnSpc>
            </a:pPr>
            <a:r>
              <a:rPr lang="en-US" altLang="zh-CN" sz="3200" dirty="0">
                <a:latin typeface="Comic Sans MS" pitchFamily="66" charset="0"/>
              </a:rPr>
              <a:t>Measures the time the CPU is computing, (not waiting for I/O)</a:t>
            </a:r>
          </a:p>
          <a:p>
            <a:pPr lvl="1" eaLnBrk="1" hangingPunct="1">
              <a:lnSpc>
                <a:spcPct val="90000"/>
              </a:lnSpc>
            </a:pPr>
            <a:r>
              <a:rPr lang="en-US" altLang="zh-CN" sz="2800" dirty="0">
                <a:solidFill>
                  <a:srgbClr val="000000"/>
                </a:solidFill>
                <a:latin typeface="Comic Sans MS" pitchFamily="66" charset="0"/>
              </a:rPr>
              <a:t>Measures </a:t>
            </a:r>
            <a:r>
              <a:rPr lang="en-US" altLang="zh-CN" sz="2800" dirty="0">
                <a:solidFill>
                  <a:srgbClr val="0000FF"/>
                </a:solidFill>
                <a:latin typeface="Comic Sans MS" pitchFamily="66" charset="0"/>
              </a:rPr>
              <a:t>designer perception</a:t>
            </a:r>
            <a:r>
              <a:rPr lang="en-US" altLang="zh-CN" sz="2800" dirty="0">
                <a:solidFill>
                  <a:srgbClr val="000000"/>
                </a:solidFill>
                <a:latin typeface="Comic Sans MS" pitchFamily="66" charset="0"/>
              </a:rPr>
              <a:t> of the CPU speed</a:t>
            </a:r>
            <a:endParaRPr lang="en-US" altLang="zh-CN" sz="2800" dirty="0">
              <a:latin typeface="Comic Sans MS" pitchFamily="66" charset="0"/>
            </a:endParaRPr>
          </a:p>
          <a:p>
            <a:pPr eaLnBrk="1" hangingPunct="1">
              <a:lnSpc>
                <a:spcPct val="70000"/>
              </a:lnSpc>
              <a:spcBef>
                <a:spcPct val="45000"/>
              </a:spcBef>
            </a:pPr>
            <a:r>
              <a:rPr lang="en-US" altLang="zh-CN" sz="3200" dirty="0">
                <a:solidFill>
                  <a:srgbClr val="000000"/>
                </a:solidFill>
                <a:latin typeface="Comic Sans MS" pitchFamily="66" charset="0"/>
              </a:rPr>
              <a:t>CPU time is further divided into:</a:t>
            </a:r>
          </a:p>
          <a:p>
            <a:pPr lvl="1" eaLnBrk="1" hangingPunct="1">
              <a:lnSpc>
                <a:spcPct val="70000"/>
              </a:lnSpc>
            </a:pPr>
            <a:r>
              <a:rPr lang="en-US" altLang="zh-CN" sz="2800" dirty="0">
                <a:solidFill>
                  <a:srgbClr val="FF0000"/>
                </a:solidFill>
                <a:latin typeface="Comic Sans MS" pitchFamily="66" charset="0"/>
              </a:rPr>
              <a:t>User time</a:t>
            </a:r>
            <a:r>
              <a:rPr lang="en-US" altLang="zh-CN" sz="2800" dirty="0">
                <a:solidFill>
                  <a:srgbClr val="000000"/>
                </a:solidFill>
                <a:latin typeface="Comic Sans MS" pitchFamily="66" charset="0"/>
              </a:rPr>
              <a:t> - time spent in user mode</a:t>
            </a:r>
          </a:p>
          <a:p>
            <a:pPr lvl="1" eaLnBrk="1" hangingPunct="1">
              <a:lnSpc>
                <a:spcPct val="70000"/>
              </a:lnSpc>
            </a:pPr>
            <a:r>
              <a:rPr lang="en-US" altLang="zh-CN" sz="2800" dirty="0">
                <a:solidFill>
                  <a:srgbClr val="FF0000"/>
                </a:solidFill>
                <a:latin typeface="Comic Sans MS" pitchFamily="66" charset="0"/>
              </a:rPr>
              <a:t>System time</a:t>
            </a:r>
            <a:r>
              <a:rPr lang="en-US" altLang="zh-CN" sz="2800" dirty="0">
                <a:solidFill>
                  <a:srgbClr val="000000"/>
                </a:solidFill>
                <a:latin typeface="Comic Sans MS" pitchFamily="66" charset="0"/>
              </a:rPr>
              <a:t> - time spent in the operating system (OS)</a:t>
            </a:r>
          </a:p>
          <a:p>
            <a:pPr eaLnBrk="1" hangingPunct="1"/>
            <a:r>
              <a:rPr lang="en-US" altLang="zh-CN" sz="3200" dirty="0">
                <a:solidFill>
                  <a:srgbClr val="000000"/>
                </a:solidFill>
                <a:latin typeface="Comic Sans MS" pitchFamily="66" charset="0"/>
              </a:rPr>
              <a:t>Unix time command reports CPU time as:</a:t>
            </a:r>
          </a:p>
          <a:p>
            <a:pPr lvl="1" eaLnBrk="1" hangingPunct="1"/>
            <a:r>
              <a:rPr lang="en-US" altLang="zh-CN" b="1" dirty="0">
                <a:solidFill>
                  <a:srgbClr val="0000FF"/>
                </a:solidFill>
                <a:latin typeface="Comic Sans MS" pitchFamily="66" charset="0"/>
              </a:rPr>
              <a:t>90.7u 12.9s 2:39 65%</a:t>
            </a:r>
          </a:p>
          <a:p>
            <a:pPr lvl="1" eaLnBrk="1" hangingPunct="1"/>
            <a:r>
              <a:rPr lang="en-US" altLang="zh-CN" b="1" dirty="0">
                <a:solidFill>
                  <a:srgbClr val="000000"/>
                </a:solidFill>
                <a:latin typeface="Comic Sans MS" pitchFamily="66" charset="0"/>
              </a:rPr>
              <a:t>90.7 user CPU seconds (in the user’s program)</a:t>
            </a:r>
          </a:p>
          <a:p>
            <a:pPr lvl="1" eaLnBrk="1" hangingPunct="1"/>
            <a:r>
              <a:rPr lang="en-US" altLang="zh-CN" b="1" dirty="0">
                <a:solidFill>
                  <a:srgbClr val="000000"/>
                </a:solidFill>
                <a:latin typeface="Comic Sans MS" pitchFamily="66" charset="0"/>
              </a:rPr>
              <a:t>12.9 system CPU seconds (in the system calls e.g. </a:t>
            </a:r>
            <a:r>
              <a:rPr lang="en-US" altLang="zh-CN" b="1" dirty="0" err="1">
                <a:solidFill>
                  <a:srgbClr val="000000"/>
                </a:solidFill>
                <a:latin typeface="Comic Sans MS" pitchFamily="66" charset="0"/>
              </a:rPr>
              <a:t>printf</a:t>
            </a:r>
            <a:r>
              <a:rPr lang="en-US" altLang="zh-CN" b="1" dirty="0">
                <a:solidFill>
                  <a:srgbClr val="000000"/>
                </a:solidFill>
                <a:latin typeface="Comic Sans MS" pitchFamily="66" charset="0"/>
              </a:rPr>
              <a:t>)</a:t>
            </a:r>
          </a:p>
          <a:p>
            <a:pPr lvl="1" eaLnBrk="1" hangingPunct="1"/>
            <a:r>
              <a:rPr lang="en-US" altLang="zh-CN" b="1" dirty="0">
                <a:solidFill>
                  <a:srgbClr val="000000"/>
                </a:solidFill>
                <a:latin typeface="Comic Sans MS" pitchFamily="66" charset="0"/>
              </a:rPr>
              <a:t>2 minutes, 39 seconds wall-clock time</a:t>
            </a:r>
          </a:p>
          <a:p>
            <a:pPr lvl="1" eaLnBrk="1" hangingPunct="1"/>
            <a:r>
              <a:rPr lang="en-US" altLang="zh-CN" b="1" dirty="0">
                <a:solidFill>
                  <a:srgbClr val="000000"/>
                </a:solidFill>
                <a:latin typeface="Comic Sans MS" pitchFamily="66" charset="0"/>
              </a:rPr>
              <a:t>65% of the wall clock time was spent running on the CPU</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pPr eaLnBrk="1" hangingPunct="1"/>
            <a:r>
              <a:rPr lang="en-US" altLang="zh-CN" b="1" smtClean="0"/>
              <a:t>Servers</a:t>
            </a:r>
            <a:endParaRPr lang="en-US" altLang="zh-CN" b="1" smtClean="0">
              <a:latin typeface="MyriadMM_565_600_" charset="0"/>
            </a:endParaRPr>
          </a:p>
        </p:txBody>
      </p:sp>
      <p:sp>
        <p:nvSpPr>
          <p:cNvPr id="35843" name="Rectangle 3"/>
          <p:cNvSpPr>
            <a:spLocks noGrp="1" noChangeArrowheads="1"/>
          </p:cNvSpPr>
          <p:nvPr>
            <p:ph idx="1"/>
          </p:nvPr>
        </p:nvSpPr>
        <p:spPr>
          <a:xfrm>
            <a:off x="1199456" y="1125539"/>
            <a:ext cx="10658111" cy="4795837"/>
          </a:xfrm>
          <a:noFill/>
        </p:spPr>
        <p:txBody>
          <a:bodyPr/>
          <a:lstStyle/>
          <a:p>
            <a:pPr eaLnBrk="1" hangingPunct="1"/>
            <a:r>
              <a:rPr lang="en-US" altLang="zh-CN" sz="2800" dirty="0">
                <a:latin typeface="Comic Sans MS" pitchFamily="66" charset="0"/>
              </a:rPr>
              <a:t>The role of servers to provide larger scale and more reliable file and computing services grew.</a:t>
            </a:r>
          </a:p>
          <a:p>
            <a:r>
              <a:rPr lang="en-US" altLang="zh-CN" dirty="0">
                <a:latin typeface="Comic Sans MS" pitchFamily="66" charset="0"/>
              </a:rPr>
              <a:t>Requirement:</a:t>
            </a:r>
          </a:p>
          <a:p>
            <a:pPr lvl="1" eaLnBrk="1" hangingPunct="1"/>
            <a:r>
              <a:rPr lang="en-US" altLang="zh-CN" dirty="0" smtClean="0">
                <a:latin typeface="Comic Sans MS" pitchFamily="66" charset="0"/>
              </a:rPr>
              <a:t>First, </a:t>
            </a:r>
            <a:r>
              <a:rPr lang="en-US" altLang="zh-CN" dirty="0" smtClean="0">
                <a:solidFill>
                  <a:srgbClr val="FF0000"/>
                </a:solidFill>
                <a:latin typeface="Comic Sans MS" pitchFamily="66" charset="0"/>
              </a:rPr>
              <a:t>availability</a:t>
            </a:r>
            <a:r>
              <a:rPr lang="en-US" altLang="zh-CN" dirty="0" smtClean="0">
                <a:latin typeface="Comic Sans MS" pitchFamily="66" charset="0"/>
              </a:rPr>
              <a:t> is critical.</a:t>
            </a:r>
          </a:p>
          <a:p>
            <a:pPr lvl="1" eaLnBrk="1" hangingPunct="1"/>
            <a:r>
              <a:rPr lang="en-US" altLang="zh-CN" dirty="0" smtClean="0">
                <a:latin typeface="Comic Sans MS" pitchFamily="66" charset="0"/>
              </a:rPr>
              <a:t>A second key feature of server systems is an emphasis on </a:t>
            </a:r>
            <a:r>
              <a:rPr lang="en-US" altLang="zh-CN" dirty="0" smtClean="0">
                <a:solidFill>
                  <a:srgbClr val="FF3300"/>
                </a:solidFill>
                <a:latin typeface="Comic Sans MS" pitchFamily="66" charset="0"/>
              </a:rPr>
              <a:t>scalability</a:t>
            </a:r>
            <a:r>
              <a:rPr lang="en-US" altLang="zh-CN" dirty="0" smtClean="0">
                <a:latin typeface="Comic Sans MS" pitchFamily="66" charset="0"/>
              </a:rPr>
              <a:t>. </a:t>
            </a:r>
            <a:r>
              <a:rPr lang="en-US" altLang="zh-CN" dirty="0" smtClean="0">
                <a:latin typeface="Comic Sans MS" pitchFamily="66" charset="0"/>
                <a:sym typeface="Wingdings" panose="05000000000000000000" pitchFamily="2" charset="2"/>
              </a:rPr>
              <a:t></a:t>
            </a:r>
            <a:r>
              <a:rPr lang="en-US" altLang="zh-CN" sz="2400" dirty="0" err="1">
                <a:solidFill>
                  <a:srgbClr val="0000FF"/>
                </a:solidFill>
                <a:latin typeface="Comic Sans MS" pitchFamily="66" charset="0"/>
                <a:sym typeface="Wingdings" panose="05000000000000000000" pitchFamily="2" charset="2"/>
              </a:rPr>
              <a:t>memory,storage</a:t>
            </a:r>
            <a:r>
              <a:rPr lang="en-US" altLang="zh-CN" sz="2400" dirty="0">
                <a:solidFill>
                  <a:srgbClr val="0000FF"/>
                </a:solidFill>
                <a:latin typeface="Comic Sans MS" pitchFamily="66" charset="0"/>
                <a:sym typeface="Wingdings" panose="05000000000000000000" pitchFamily="2" charset="2"/>
              </a:rPr>
              <a:t> and I/O bandwidth is crucial.</a:t>
            </a:r>
            <a:endParaRPr lang="en-US" altLang="zh-CN" dirty="0" smtClean="0">
              <a:solidFill>
                <a:srgbClr val="0000FF"/>
              </a:solidFill>
              <a:latin typeface="Comic Sans MS" pitchFamily="66" charset="0"/>
            </a:endParaRPr>
          </a:p>
          <a:p>
            <a:pPr lvl="1" eaLnBrk="1" hangingPunct="1"/>
            <a:r>
              <a:rPr lang="en-US" altLang="zh-CN" dirty="0" smtClean="0">
                <a:latin typeface="Comic Sans MS" pitchFamily="66" charset="0"/>
              </a:rPr>
              <a:t>Lastly, servers are designed for </a:t>
            </a:r>
            <a:r>
              <a:rPr lang="en-US" altLang="zh-CN" dirty="0" smtClean="0">
                <a:solidFill>
                  <a:srgbClr val="FF3300"/>
                </a:solidFill>
                <a:latin typeface="Comic Sans MS" pitchFamily="66" charset="0"/>
              </a:rPr>
              <a:t>efficient throughput</a:t>
            </a:r>
            <a:r>
              <a:rPr lang="en-US" altLang="zh-CN" dirty="0" smtClean="0">
                <a:latin typeface="Comic Sans MS" pitchFamily="66" charset="0"/>
              </a:rPr>
              <a:t>.</a:t>
            </a:r>
          </a:p>
        </p:txBody>
      </p:sp>
    </p:spTree>
  </p:cSld>
  <p:clrMapOvr>
    <a:masterClrMapping/>
  </p:clrMapOvr>
  <p:transition spd="slow">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a:xfrm>
            <a:off x="2024035" y="1"/>
            <a:ext cx="8445529" cy="1052513"/>
          </a:xfrm>
        </p:spPr>
        <p:txBody>
          <a:bodyPr/>
          <a:lstStyle/>
          <a:p>
            <a:pPr eaLnBrk="1" hangingPunct="1"/>
            <a:r>
              <a:rPr lang="en-US" altLang="zh-CN" sz="3600" dirty="0">
                <a:solidFill>
                  <a:srgbClr val="FF0000"/>
                </a:solidFill>
              </a:rPr>
              <a:t>Performance Metrics --throughput</a:t>
            </a:r>
          </a:p>
        </p:txBody>
      </p:sp>
      <p:sp>
        <p:nvSpPr>
          <p:cNvPr id="35843" name="Rectangle 3"/>
          <p:cNvSpPr>
            <a:spLocks noGrp="1" noRot="1" noChangeArrowheads="1"/>
          </p:cNvSpPr>
          <p:nvPr>
            <p:ph idx="1"/>
          </p:nvPr>
        </p:nvSpPr>
        <p:spPr>
          <a:xfrm>
            <a:off x="1630364" y="908720"/>
            <a:ext cx="8839200" cy="5245224"/>
          </a:xfrm>
        </p:spPr>
        <p:txBody>
          <a:bodyPr>
            <a:normAutofit/>
          </a:bodyPr>
          <a:lstStyle/>
          <a:p>
            <a:pPr eaLnBrk="1" hangingPunct="1">
              <a:lnSpc>
                <a:spcPct val="80000"/>
              </a:lnSpc>
            </a:pPr>
            <a:r>
              <a:rPr lang="en-US" altLang="zh-CN" sz="2400" b="1" dirty="0">
                <a:solidFill>
                  <a:srgbClr val="000000"/>
                </a:solidFill>
                <a:latin typeface="Comic Sans MS" pitchFamily="66" charset="0"/>
              </a:rPr>
              <a:t>Amount of work done in a given time</a:t>
            </a:r>
          </a:p>
          <a:p>
            <a:pPr lvl="1" eaLnBrk="1" hangingPunct="1">
              <a:lnSpc>
                <a:spcPct val="80000"/>
              </a:lnSpc>
            </a:pPr>
            <a:r>
              <a:rPr lang="en-US" altLang="zh-CN" sz="2400" dirty="0">
                <a:solidFill>
                  <a:srgbClr val="000000"/>
                </a:solidFill>
                <a:latin typeface="Comic Sans MS" pitchFamily="66" charset="0"/>
              </a:rPr>
              <a:t>Measure </a:t>
            </a:r>
            <a:r>
              <a:rPr lang="en-US" altLang="zh-CN" sz="2400" dirty="0">
                <a:solidFill>
                  <a:srgbClr val="0000FF"/>
                </a:solidFill>
                <a:latin typeface="Comic Sans MS" pitchFamily="66" charset="0"/>
              </a:rPr>
              <a:t>administrator perception</a:t>
            </a:r>
            <a:r>
              <a:rPr lang="en-US" altLang="zh-CN" sz="2400" dirty="0">
                <a:solidFill>
                  <a:srgbClr val="000000"/>
                </a:solidFill>
                <a:latin typeface="Comic Sans MS" pitchFamily="66" charset="0"/>
              </a:rPr>
              <a:t> of the system perf.</a:t>
            </a:r>
            <a:r>
              <a:rPr lang="en-US" altLang="zh-CN" sz="2000" b="1" dirty="0">
                <a:solidFill>
                  <a:srgbClr val="000000"/>
                </a:solidFill>
                <a:latin typeface="Comic Sans MS" pitchFamily="66" charset="0"/>
              </a:rPr>
              <a:t> </a:t>
            </a:r>
          </a:p>
          <a:p>
            <a:pPr eaLnBrk="1" hangingPunct="1">
              <a:lnSpc>
                <a:spcPct val="80000"/>
              </a:lnSpc>
            </a:pPr>
            <a:r>
              <a:rPr lang="en-US" altLang="zh-CN" sz="2400" b="1" dirty="0">
                <a:solidFill>
                  <a:srgbClr val="000000"/>
                </a:solidFill>
                <a:latin typeface="Comic Sans MS" pitchFamily="66" charset="0"/>
              </a:rPr>
              <a:t>We often use throughput to measure</a:t>
            </a:r>
          </a:p>
          <a:p>
            <a:pPr lvl="1" eaLnBrk="1" hangingPunct="1">
              <a:lnSpc>
                <a:spcPct val="70000"/>
              </a:lnSpc>
            </a:pPr>
            <a:r>
              <a:rPr lang="en-US" altLang="zh-CN" sz="2000" dirty="0">
                <a:solidFill>
                  <a:srgbClr val="000000"/>
                </a:solidFill>
                <a:latin typeface="Comic Sans MS" pitchFamily="66" charset="0"/>
              </a:rPr>
              <a:t>Number of lines of code per day</a:t>
            </a:r>
          </a:p>
          <a:p>
            <a:pPr lvl="1" eaLnBrk="1" hangingPunct="1">
              <a:lnSpc>
                <a:spcPct val="70000"/>
              </a:lnSpc>
            </a:pPr>
            <a:r>
              <a:rPr lang="en-US" altLang="zh-CN" sz="2000" dirty="0">
                <a:solidFill>
                  <a:srgbClr val="000000"/>
                </a:solidFill>
                <a:latin typeface="Comic Sans MS" pitchFamily="66" charset="0"/>
              </a:rPr>
              <a:t>Number bits per second transmitted over a wire</a:t>
            </a:r>
          </a:p>
          <a:p>
            <a:pPr lvl="1" eaLnBrk="1" hangingPunct="1">
              <a:lnSpc>
                <a:spcPct val="70000"/>
              </a:lnSpc>
            </a:pPr>
            <a:r>
              <a:rPr lang="en-US" altLang="zh-CN" sz="2000" dirty="0">
                <a:solidFill>
                  <a:srgbClr val="000000"/>
                </a:solidFill>
                <a:latin typeface="Comic Sans MS" pitchFamily="66" charset="0"/>
              </a:rPr>
              <a:t>Number of web pages served</a:t>
            </a:r>
          </a:p>
          <a:p>
            <a:pPr eaLnBrk="1" hangingPunct="1">
              <a:lnSpc>
                <a:spcPct val="80000"/>
              </a:lnSpc>
            </a:pPr>
            <a:r>
              <a:rPr lang="en-US" altLang="zh-CN" sz="2400" b="1" dirty="0">
                <a:solidFill>
                  <a:srgbClr val="000000"/>
                </a:solidFill>
                <a:latin typeface="Comic Sans MS" pitchFamily="66" charset="0"/>
              </a:rPr>
              <a:t>In contrast to latency</a:t>
            </a:r>
          </a:p>
          <a:p>
            <a:pPr lvl="1" eaLnBrk="1" hangingPunct="1">
              <a:lnSpc>
                <a:spcPct val="70000"/>
              </a:lnSpc>
            </a:pPr>
            <a:r>
              <a:rPr lang="en-US" altLang="zh-CN" sz="2000" dirty="0">
                <a:solidFill>
                  <a:srgbClr val="000000"/>
                </a:solidFill>
                <a:latin typeface="Comic Sans MS" pitchFamily="66" charset="0"/>
              </a:rPr>
              <a:t>amount of time to produce 1 line of code</a:t>
            </a:r>
          </a:p>
          <a:p>
            <a:pPr lvl="1" eaLnBrk="1" hangingPunct="1">
              <a:lnSpc>
                <a:spcPct val="70000"/>
              </a:lnSpc>
            </a:pPr>
            <a:r>
              <a:rPr lang="en-US" altLang="zh-CN" sz="2000" dirty="0">
                <a:solidFill>
                  <a:srgbClr val="000000"/>
                </a:solidFill>
                <a:latin typeface="Comic Sans MS" pitchFamily="66" charset="0"/>
              </a:rPr>
              <a:t>amount of time to send 1 bit over a wire</a:t>
            </a:r>
          </a:p>
          <a:p>
            <a:pPr lvl="1" eaLnBrk="1" hangingPunct="1">
              <a:lnSpc>
                <a:spcPct val="70000"/>
              </a:lnSpc>
            </a:pPr>
            <a:r>
              <a:rPr lang="en-US" altLang="zh-CN" sz="2000" dirty="0">
                <a:solidFill>
                  <a:srgbClr val="000000"/>
                </a:solidFill>
                <a:latin typeface="Comic Sans MS" pitchFamily="66" charset="0"/>
              </a:rPr>
              <a:t>Amount of time spent waiting to receive web page</a:t>
            </a:r>
            <a:endParaRPr lang="en-US" altLang="zh-CN" dirty="0" smtClean="0">
              <a:solidFill>
                <a:srgbClr val="000000"/>
              </a:solidFill>
              <a:latin typeface="Comic Sans MS" pitchFamily="66" charset="0"/>
            </a:endParaRPr>
          </a:p>
          <a:p>
            <a:pPr eaLnBrk="1" hangingPunct="1">
              <a:lnSpc>
                <a:spcPct val="80000"/>
              </a:lnSpc>
            </a:pPr>
            <a:r>
              <a:rPr lang="en-US" altLang="zh-CN" sz="2400" b="1" dirty="0">
                <a:solidFill>
                  <a:srgbClr val="000000"/>
                </a:solidFill>
                <a:latin typeface="Comic Sans MS" pitchFamily="66" charset="0"/>
              </a:rPr>
              <a:t>Often, processor performance is only quoted in terms of relative latency</a:t>
            </a:r>
          </a:p>
          <a:p>
            <a:pPr lvl="1" eaLnBrk="1" hangingPunct="1">
              <a:lnSpc>
                <a:spcPct val="70000"/>
              </a:lnSpc>
            </a:pPr>
            <a:r>
              <a:rPr lang="en-US" altLang="zh-CN" sz="2000" dirty="0">
                <a:solidFill>
                  <a:srgbClr val="000000"/>
                </a:solidFill>
                <a:latin typeface="Comic Sans MS" pitchFamily="66" charset="0"/>
              </a:rPr>
              <a:t>Program A ran 10 times faster than program B</a:t>
            </a:r>
          </a:p>
          <a:p>
            <a:pPr eaLnBrk="1" hangingPunct="1">
              <a:lnSpc>
                <a:spcPct val="80000"/>
              </a:lnSpc>
            </a:pPr>
            <a:r>
              <a:rPr lang="en-US" altLang="zh-CN" sz="2400" b="1" dirty="0">
                <a:solidFill>
                  <a:srgbClr val="000000"/>
                </a:solidFill>
                <a:latin typeface="Comic Sans MS" pitchFamily="66" charset="0"/>
              </a:rPr>
              <a:t>But, for many apps, throughput </a:t>
            </a:r>
            <a:r>
              <a:rPr lang="en-US" altLang="zh-CN" sz="2400" b="1" dirty="0">
                <a:solidFill>
                  <a:srgbClr val="FD0128"/>
                </a:solidFill>
                <a:latin typeface="Comic Sans MS" pitchFamily="66" charset="0"/>
              </a:rPr>
              <a:t>much </a:t>
            </a:r>
            <a:r>
              <a:rPr lang="en-US" altLang="zh-CN" sz="2400" b="1" dirty="0">
                <a:solidFill>
                  <a:srgbClr val="000000"/>
                </a:solidFill>
                <a:latin typeface="Comic Sans MS" pitchFamily="66" charset="0"/>
              </a:rPr>
              <a:t>more important than latency</a:t>
            </a:r>
          </a:p>
          <a:p>
            <a:pPr lvl="1" eaLnBrk="1" hangingPunct="1">
              <a:lnSpc>
                <a:spcPct val="70000"/>
              </a:lnSpc>
            </a:pPr>
            <a:r>
              <a:rPr lang="en-US" altLang="zh-CN" sz="2000" dirty="0">
                <a:solidFill>
                  <a:srgbClr val="000000"/>
                </a:solidFill>
                <a:latin typeface="Comic Sans MS" pitchFamily="66" charset="0"/>
              </a:rPr>
              <a:t>Financial markets, government statistics (census)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52597" y="0"/>
            <a:ext cx="8715404" cy="990600"/>
          </a:xfrm>
        </p:spPr>
        <p:txBody>
          <a:bodyPr/>
          <a:lstStyle/>
          <a:p>
            <a:pPr eaLnBrk="1" hangingPunct="1"/>
            <a:r>
              <a:rPr lang="en-US" altLang="zh-CN" dirty="0" smtClean="0"/>
              <a:t>Response time vs. Throughput </a:t>
            </a:r>
          </a:p>
        </p:txBody>
      </p:sp>
      <p:sp>
        <p:nvSpPr>
          <p:cNvPr id="36867" name="Rectangle 3"/>
          <p:cNvSpPr>
            <a:spLocks noGrp="1" noRot="1" noChangeArrowheads="1"/>
          </p:cNvSpPr>
          <p:nvPr>
            <p:ph idx="1"/>
          </p:nvPr>
        </p:nvSpPr>
        <p:spPr>
          <a:xfrm>
            <a:off x="1388247" y="1340768"/>
            <a:ext cx="9676305" cy="4641850"/>
          </a:xfrm>
        </p:spPr>
        <p:txBody>
          <a:bodyPr/>
          <a:lstStyle/>
          <a:p>
            <a:pPr eaLnBrk="1" hangingPunct="1">
              <a:lnSpc>
                <a:spcPct val="90000"/>
              </a:lnSpc>
            </a:pPr>
            <a:r>
              <a:rPr lang="en-US" altLang="zh-CN" sz="2800" dirty="0">
                <a:latin typeface="Comic Sans MS" pitchFamily="66" charset="0"/>
              </a:rPr>
              <a:t>If you improve response time, you usually improve throughput</a:t>
            </a:r>
          </a:p>
          <a:p>
            <a:pPr lvl="1" eaLnBrk="1" hangingPunct="1">
              <a:lnSpc>
                <a:spcPct val="90000"/>
              </a:lnSpc>
            </a:pPr>
            <a:r>
              <a:rPr lang="en-US" altLang="zh-CN" sz="2400" dirty="0">
                <a:latin typeface="Comic Sans MS" pitchFamily="66" charset="0"/>
              </a:rPr>
              <a:t>Replacing the processor of a computer with a faster version</a:t>
            </a:r>
          </a:p>
          <a:p>
            <a:pPr eaLnBrk="1" hangingPunct="1">
              <a:lnSpc>
                <a:spcPct val="90000"/>
              </a:lnSpc>
            </a:pPr>
            <a:endParaRPr lang="en-US" altLang="zh-CN" sz="2800" dirty="0">
              <a:latin typeface="Comic Sans MS" pitchFamily="66" charset="0"/>
            </a:endParaRPr>
          </a:p>
          <a:p>
            <a:pPr eaLnBrk="1" hangingPunct="1">
              <a:lnSpc>
                <a:spcPct val="90000"/>
              </a:lnSpc>
            </a:pPr>
            <a:r>
              <a:rPr lang="en-US" altLang="zh-CN" sz="2800" dirty="0">
                <a:latin typeface="Comic Sans MS" pitchFamily="66" charset="0"/>
              </a:rPr>
              <a:t>you can also improve throughput without improving response time</a:t>
            </a:r>
            <a:endParaRPr lang="en-US" altLang="zh-CN" dirty="0" smtClean="0">
              <a:latin typeface="Comic Sans MS" pitchFamily="66" charset="0"/>
            </a:endParaRPr>
          </a:p>
          <a:p>
            <a:pPr lvl="1" eaLnBrk="1" hangingPunct="1">
              <a:lnSpc>
                <a:spcPct val="90000"/>
              </a:lnSpc>
            </a:pPr>
            <a:r>
              <a:rPr lang="en-US" altLang="zh-CN" sz="2400" dirty="0">
                <a:latin typeface="Comic Sans MS" pitchFamily="66" charset="0"/>
              </a:rPr>
              <a:t>Adding additional processors to a system that uses multiple processors</a:t>
            </a:r>
          </a:p>
          <a:p>
            <a:pPr lvl="1" eaLnBrk="1" hangingPunct="1">
              <a:lnSpc>
                <a:spcPct val="90000"/>
              </a:lnSpc>
            </a:pPr>
            <a:r>
              <a:rPr lang="en-US" altLang="zh-CN" sz="2400" dirty="0">
                <a:latin typeface="Comic Sans MS" pitchFamily="66" charset="0"/>
              </a:rPr>
              <a:t> for separate tasks (e.g. handling of airline reservations system)</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a:xfrm>
            <a:off x="1881159" y="0"/>
            <a:ext cx="8786842" cy="838200"/>
          </a:xfrm>
        </p:spPr>
        <p:txBody>
          <a:bodyPr/>
          <a:lstStyle/>
          <a:p>
            <a:pPr eaLnBrk="1" hangingPunct="1"/>
            <a:r>
              <a:rPr lang="en-US" altLang="zh-CN" sz="4000" dirty="0">
                <a:solidFill>
                  <a:srgbClr val="FF0000"/>
                </a:solidFill>
              </a:rPr>
              <a:t>Another industry</a:t>
            </a:r>
            <a:r>
              <a:rPr lang="en-US" altLang="zh-CN" sz="3600" dirty="0">
                <a:solidFill>
                  <a:srgbClr val="FF0000"/>
                </a:solidFill>
              </a:rPr>
              <a:t> </a:t>
            </a:r>
            <a:r>
              <a:rPr lang="en-US" altLang="zh-CN" sz="4000" dirty="0">
                <a:solidFill>
                  <a:srgbClr val="FF0000"/>
                </a:solidFill>
              </a:rPr>
              <a:t>Metric: MIPS</a:t>
            </a:r>
          </a:p>
        </p:txBody>
      </p:sp>
      <p:sp>
        <p:nvSpPr>
          <p:cNvPr id="37891" name="Rectangle 3"/>
          <p:cNvSpPr>
            <a:spLocks noGrp="1" noRot="1" noChangeArrowheads="1"/>
          </p:cNvSpPr>
          <p:nvPr>
            <p:ph idx="1"/>
          </p:nvPr>
        </p:nvSpPr>
        <p:spPr>
          <a:xfrm>
            <a:off x="1828800" y="1341438"/>
            <a:ext cx="8839200" cy="4449762"/>
          </a:xfrm>
        </p:spPr>
        <p:txBody>
          <a:bodyPr>
            <a:normAutofit/>
          </a:bodyPr>
          <a:lstStyle/>
          <a:p>
            <a:pPr eaLnBrk="1" hangingPunct="1">
              <a:lnSpc>
                <a:spcPct val="90000"/>
              </a:lnSpc>
            </a:pPr>
            <a:r>
              <a:rPr lang="en-US" altLang="zh-CN" sz="2800">
                <a:solidFill>
                  <a:srgbClr val="000000"/>
                </a:solidFill>
                <a:latin typeface="Comic Sans MS" pitchFamily="66" charset="0"/>
              </a:rPr>
              <a:t>MIPS - Millions of Instructions per Second</a:t>
            </a: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r>
              <a:rPr lang="en-US" altLang="zh-CN" sz="2800">
                <a:solidFill>
                  <a:srgbClr val="000000"/>
                </a:solidFill>
                <a:latin typeface="Comic Sans MS" pitchFamily="66" charset="0"/>
              </a:rPr>
              <a:t>When comparing two machines (A, B) with the same </a:t>
            </a:r>
            <a:r>
              <a:rPr lang="en-US" altLang="zh-CN" sz="2800">
                <a:solidFill>
                  <a:srgbClr val="FD0128"/>
                </a:solidFill>
                <a:latin typeface="Comic Sans MS" pitchFamily="66" charset="0"/>
              </a:rPr>
              <a:t>instruction set</a:t>
            </a:r>
            <a:r>
              <a:rPr lang="en-US" altLang="zh-CN" sz="2800">
                <a:solidFill>
                  <a:srgbClr val="000000"/>
                </a:solidFill>
                <a:latin typeface="Comic Sans MS" pitchFamily="66" charset="0"/>
              </a:rPr>
              <a:t>, MIPS is a fair comparison(</a:t>
            </a:r>
            <a:r>
              <a:rPr lang="en-US" altLang="zh-CN" sz="2800" i="1">
                <a:solidFill>
                  <a:srgbClr val="000000"/>
                </a:solidFill>
                <a:latin typeface="Comic Sans MS" pitchFamily="66" charset="0"/>
              </a:rPr>
              <a:t>sometimes…</a:t>
            </a:r>
            <a:r>
              <a:rPr lang="en-US" altLang="zh-CN" sz="2800">
                <a:solidFill>
                  <a:srgbClr val="000000"/>
                </a:solidFill>
                <a:latin typeface="Comic Sans MS" pitchFamily="66" charset="0"/>
              </a:rPr>
              <a:t>)</a:t>
            </a:r>
          </a:p>
          <a:p>
            <a:pPr eaLnBrk="1" hangingPunct="1">
              <a:lnSpc>
                <a:spcPct val="90000"/>
              </a:lnSpc>
            </a:pPr>
            <a:r>
              <a:rPr lang="en-US" altLang="zh-CN" sz="2800">
                <a:solidFill>
                  <a:srgbClr val="000000"/>
                </a:solidFill>
                <a:latin typeface="Comic Sans MS" pitchFamily="66" charset="0"/>
              </a:rPr>
              <a:t>But, MIPS can be a “</a:t>
            </a:r>
            <a:r>
              <a:rPr lang="en-US" altLang="zh-CN" sz="2800" b="1" i="1">
                <a:solidFill>
                  <a:srgbClr val="000000"/>
                </a:solidFill>
                <a:latin typeface="Comic Sans MS" pitchFamily="66" charset="0"/>
              </a:rPr>
              <a:t>meaningless</a:t>
            </a:r>
            <a:r>
              <a:rPr lang="en-US" altLang="zh-CN" sz="2800" i="1">
                <a:solidFill>
                  <a:srgbClr val="000000"/>
                </a:solidFill>
                <a:latin typeface="Comic Sans MS" pitchFamily="66" charset="0"/>
              </a:rPr>
              <a:t> indicator of performance…</a:t>
            </a:r>
            <a:r>
              <a:rPr lang="en-US" altLang="zh-CN" sz="2800">
                <a:solidFill>
                  <a:srgbClr val="000000"/>
                </a:solidFill>
                <a:latin typeface="Comic Sans MS" pitchFamily="66" charset="0"/>
              </a:rPr>
              <a:t>”</a:t>
            </a:r>
            <a:endParaRPr lang="en-US" altLang="zh-CN" smtClean="0">
              <a:solidFill>
                <a:srgbClr val="000000"/>
              </a:solidFill>
              <a:latin typeface="Arial Narrow" pitchFamily="34" charset="0"/>
            </a:endParaRPr>
          </a:p>
        </p:txBody>
      </p:sp>
      <p:pic>
        <p:nvPicPr>
          <p:cNvPr id="37892" name="Picture 4"/>
          <p:cNvPicPr>
            <a:picLocks noChangeAspect="1" noChangeArrowheads="1"/>
          </p:cNvPicPr>
          <p:nvPr/>
        </p:nvPicPr>
        <p:blipFill>
          <a:blip r:embed="rId2"/>
          <a:srcRect/>
          <a:stretch>
            <a:fillRect/>
          </a:stretch>
        </p:blipFill>
        <p:spPr bwMode="auto">
          <a:xfrm>
            <a:off x="2667000" y="1752600"/>
            <a:ext cx="6324600"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a:xfrm>
            <a:off x="1952597" y="0"/>
            <a:ext cx="8516967" cy="1125538"/>
          </a:xfrm>
        </p:spPr>
        <p:txBody>
          <a:bodyPr/>
          <a:lstStyle/>
          <a:p>
            <a:pPr eaLnBrk="1" hangingPunct="1"/>
            <a:r>
              <a:rPr lang="en-US" altLang="zh-CN" sz="4000" dirty="0">
                <a:solidFill>
                  <a:srgbClr val="FF0000"/>
                </a:solidFill>
              </a:rPr>
              <a:t>Ex: MIPS might be meaningless</a:t>
            </a:r>
            <a:endParaRPr lang="en-US" altLang="zh-CN" sz="3600" dirty="0">
              <a:solidFill>
                <a:srgbClr val="FF0000"/>
              </a:solidFill>
              <a:latin typeface="Arial Narrow" pitchFamily="34" charset="0"/>
            </a:endParaRPr>
          </a:p>
        </p:txBody>
      </p:sp>
      <p:sp>
        <p:nvSpPr>
          <p:cNvPr id="38915" name="Rectangle 3"/>
          <p:cNvSpPr>
            <a:spLocks noGrp="1" noRot="1" noChangeArrowheads="1"/>
          </p:cNvSpPr>
          <p:nvPr>
            <p:ph idx="1"/>
          </p:nvPr>
        </p:nvSpPr>
        <p:spPr>
          <a:xfrm>
            <a:off x="2209800" y="1412875"/>
            <a:ext cx="8458200" cy="4114800"/>
          </a:xfrm>
        </p:spPr>
        <p:txBody>
          <a:bodyPr>
            <a:normAutofit lnSpcReduction="10000"/>
          </a:bodyPr>
          <a:lstStyle/>
          <a:p>
            <a:pPr eaLnBrk="1" hangingPunct="1">
              <a:lnSpc>
                <a:spcPct val="90000"/>
              </a:lnSpc>
              <a:spcBef>
                <a:spcPct val="40000"/>
              </a:spcBef>
            </a:pPr>
            <a:r>
              <a:rPr lang="en-US" altLang="zh-CN" sz="2800">
                <a:solidFill>
                  <a:srgbClr val="000000"/>
                </a:solidFill>
                <a:latin typeface="Comic Sans MS" pitchFamily="66" charset="0"/>
              </a:rPr>
              <a:t>Machine A has a special instruction for</a:t>
            </a:r>
            <a:r>
              <a:rPr lang="en-US" altLang="zh-CN" smtClean="0">
                <a:solidFill>
                  <a:srgbClr val="000000"/>
                </a:solidFill>
                <a:latin typeface="Comic Sans MS" pitchFamily="66" charset="0"/>
              </a:rPr>
              <a:t> </a:t>
            </a:r>
            <a:r>
              <a:rPr lang="en-US" altLang="zh-CN" sz="2800">
                <a:solidFill>
                  <a:srgbClr val="000000"/>
                </a:solidFill>
                <a:latin typeface="Comic Sans MS" pitchFamily="66" charset="0"/>
              </a:rPr>
              <a:t>performing square root calculations. It takes 100 cycles to execute.</a:t>
            </a:r>
          </a:p>
          <a:p>
            <a:pPr eaLnBrk="1" hangingPunct="1">
              <a:lnSpc>
                <a:spcPct val="90000"/>
              </a:lnSpc>
              <a:spcBef>
                <a:spcPct val="40000"/>
              </a:spcBef>
            </a:pPr>
            <a:r>
              <a:rPr lang="en-US" altLang="zh-CN" sz="2800">
                <a:solidFill>
                  <a:srgbClr val="000000"/>
                </a:solidFill>
                <a:latin typeface="Comic Sans MS" pitchFamily="66" charset="0"/>
              </a:rPr>
              <a:t>Machine B doesn’t have the special instruction -- must perform square root calculations in software using simple instructions (.e.g, Add, Mult, Shift) that each take 1 cycle to execute</a:t>
            </a:r>
          </a:p>
          <a:p>
            <a:pPr eaLnBrk="1" hangingPunct="1">
              <a:lnSpc>
                <a:spcPct val="110000"/>
              </a:lnSpc>
              <a:spcBef>
                <a:spcPct val="40000"/>
              </a:spcBef>
            </a:pPr>
            <a:r>
              <a:rPr lang="en-US" altLang="zh-CN" sz="2800">
                <a:solidFill>
                  <a:srgbClr val="000000"/>
                </a:solidFill>
                <a:latin typeface="Comic Sans MS" pitchFamily="66" charset="0"/>
              </a:rPr>
              <a:t>Machine A: 1/100 MIPS = 0.01 MIPS</a:t>
            </a:r>
          </a:p>
          <a:p>
            <a:pPr eaLnBrk="1" hangingPunct="1">
              <a:lnSpc>
                <a:spcPct val="110000"/>
              </a:lnSpc>
              <a:spcBef>
                <a:spcPct val="40000"/>
              </a:spcBef>
            </a:pPr>
            <a:r>
              <a:rPr lang="en-US" altLang="zh-CN" sz="2800">
                <a:solidFill>
                  <a:srgbClr val="000000"/>
                </a:solidFill>
                <a:latin typeface="Comic Sans MS" pitchFamily="66" charset="0"/>
              </a:rPr>
              <a:t>Machine B: 1 MIPS</a:t>
            </a:r>
            <a:endParaRPr lang="en-US" altLang="zh-CN" sz="2800">
              <a:solidFill>
                <a:srgbClr val="000000"/>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1847528" y="-177248"/>
            <a:ext cx="10513168" cy="1143000"/>
          </a:xfrm>
        </p:spPr>
        <p:txBody>
          <a:bodyPr/>
          <a:lstStyle/>
          <a:p>
            <a:pPr eaLnBrk="1" hangingPunct="1"/>
            <a:r>
              <a:rPr lang="en-US" altLang="zh-CN" sz="3600" dirty="0"/>
              <a:t>Another view: </a:t>
            </a:r>
            <a:r>
              <a:rPr lang="en-US" altLang="zh-CN" sz="3600" dirty="0" smtClean="0"/>
              <a:t> Power </a:t>
            </a:r>
            <a:r>
              <a:rPr lang="en-US" altLang="zh-CN" sz="3600" dirty="0"/>
              <a:t>consumption and Efficiency</a:t>
            </a:r>
          </a:p>
        </p:txBody>
      </p:sp>
      <p:sp>
        <p:nvSpPr>
          <p:cNvPr id="39939" name="Rectangle 3"/>
          <p:cNvSpPr>
            <a:spLocks noGrp="1" noRot="1" noChangeArrowheads="1"/>
          </p:cNvSpPr>
          <p:nvPr>
            <p:ph idx="1"/>
          </p:nvPr>
        </p:nvSpPr>
        <p:spPr>
          <a:xfrm>
            <a:off x="1631504" y="1166038"/>
            <a:ext cx="10009112" cy="5691962"/>
          </a:xfrm>
        </p:spPr>
        <p:txBody>
          <a:bodyPr>
            <a:normAutofit/>
          </a:bodyPr>
          <a:lstStyle/>
          <a:p>
            <a:pPr eaLnBrk="1" hangingPunct="1">
              <a:lnSpc>
                <a:spcPct val="90000"/>
              </a:lnSpc>
            </a:pPr>
            <a:r>
              <a:rPr lang="en-US" altLang="zh-CN" sz="3200" dirty="0">
                <a:latin typeface="Comic Sans MS" pitchFamily="66" charset="0"/>
              </a:rPr>
              <a:t>Critical factors for embedded systems:</a:t>
            </a:r>
          </a:p>
          <a:p>
            <a:pPr lvl="1" eaLnBrk="1" hangingPunct="1">
              <a:lnSpc>
                <a:spcPct val="90000"/>
              </a:lnSpc>
            </a:pPr>
            <a:r>
              <a:rPr lang="en-US" altLang="zh-CN" sz="2800" dirty="0">
                <a:latin typeface="Comic Sans MS" pitchFamily="66" charset="0"/>
              </a:rPr>
              <a:t>cost</a:t>
            </a:r>
          </a:p>
          <a:p>
            <a:pPr lvl="1" eaLnBrk="1" hangingPunct="1">
              <a:lnSpc>
                <a:spcPct val="90000"/>
              </a:lnSpc>
            </a:pPr>
            <a:r>
              <a:rPr lang="en-US" altLang="zh-CN" sz="2800" dirty="0">
                <a:latin typeface="Comic Sans MS" pitchFamily="66" charset="0"/>
              </a:rPr>
              <a:t>physical size</a:t>
            </a:r>
          </a:p>
          <a:p>
            <a:pPr lvl="1" eaLnBrk="1" hangingPunct="1">
              <a:lnSpc>
                <a:spcPct val="90000"/>
              </a:lnSpc>
            </a:pPr>
            <a:r>
              <a:rPr lang="en-US" altLang="zh-CN" sz="2800" dirty="0">
                <a:latin typeface="Comic Sans MS" pitchFamily="66" charset="0"/>
              </a:rPr>
              <a:t>memory</a:t>
            </a:r>
          </a:p>
          <a:p>
            <a:pPr lvl="1" eaLnBrk="1" hangingPunct="1">
              <a:lnSpc>
                <a:spcPct val="90000"/>
              </a:lnSpc>
            </a:pPr>
            <a:r>
              <a:rPr lang="en-US" altLang="zh-CN" sz="2800" dirty="0">
                <a:latin typeface="Comic Sans MS" pitchFamily="66" charset="0"/>
              </a:rPr>
              <a:t>power consumption</a:t>
            </a:r>
          </a:p>
          <a:p>
            <a:pPr eaLnBrk="1" hangingPunct="1">
              <a:lnSpc>
                <a:spcPct val="90000"/>
              </a:lnSpc>
            </a:pPr>
            <a:r>
              <a:rPr lang="en-US" altLang="zh-CN" sz="3200" dirty="0">
                <a:latin typeface="Comic Sans MS" pitchFamily="66" charset="0"/>
              </a:rPr>
              <a:t>Fig. 1.27 </a:t>
            </a:r>
          </a:p>
          <a:p>
            <a:pPr lvl="1" eaLnBrk="1" hangingPunct="1">
              <a:lnSpc>
                <a:spcPct val="90000"/>
              </a:lnSpc>
            </a:pPr>
            <a:r>
              <a:rPr lang="en-US" altLang="zh-CN" b="1" dirty="0">
                <a:latin typeface="Comic Sans MS" pitchFamily="66" charset="0"/>
              </a:rPr>
              <a:t>AMD </a:t>
            </a:r>
            <a:r>
              <a:rPr lang="en-US" altLang="zh-CN" b="1" dirty="0" err="1">
                <a:latin typeface="Comic Sans MS" pitchFamily="66" charset="0"/>
              </a:rPr>
              <a:t>ElanSC520</a:t>
            </a:r>
            <a:r>
              <a:rPr lang="en-US" altLang="zh-CN" b="1" dirty="0">
                <a:latin typeface="Comic Sans MS" pitchFamily="66" charset="0"/>
              </a:rPr>
              <a:t> </a:t>
            </a:r>
          </a:p>
          <a:p>
            <a:pPr lvl="1" eaLnBrk="1" hangingPunct="1">
              <a:lnSpc>
                <a:spcPct val="90000"/>
              </a:lnSpc>
            </a:pPr>
            <a:r>
              <a:rPr lang="en-US" altLang="zh-CN" b="1" dirty="0">
                <a:latin typeface="Comic Sans MS" pitchFamily="66" charset="0"/>
              </a:rPr>
              <a:t>AMD </a:t>
            </a:r>
            <a:r>
              <a:rPr lang="en-US" altLang="zh-CN" b="1" dirty="0" err="1">
                <a:latin typeface="Comic Sans MS" pitchFamily="66" charset="0"/>
              </a:rPr>
              <a:t>K6-2E</a:t>
            </a:r>
            <a:endParaRPr lang="en-US" altLang="zh-CN" b="1" dirty="0">
              <a:latin typeface="Comic Sans MS" pitchFamily="66" charset="0"/>
            </a:endParaRPr>
          </a:p>
          <a:p>
            <a:pPr lvl="1" eaLnBrk="1" hangingPunct="1">
              <a:lnSpc>
                <a:spcPct val="90000"/>
              </a:lnSpc>
            </a:pPr>
            <a:r>
              <a:rPr lang="en-US" altLang="zh-CN" b="1" dirty="0">
                <a:latin typeface="Comic Sans MS" pitchFamily="66" charset="0"/>
              </a:rPr>
              <a:t>IBM PowerPC </a:t>
            </a:r>
            <a:r>
              <a:rPr lang="en-US" altLang="zh-CN" b="1" dirty="0" err="1">
                <a:latin typeface="Comic Sans MS" pitchFamily="66" charset="0"/>
              </a:rPr>
              <a:t>750CX</a:t>
            </a:r>
            <a:endParaRPr lang="en-US" altLang="zh-CN" b="1" dirty="0">
              <a:latin typeface="Comic Sans MS" pitchFamily="66" charset="0"/>
            </a:endParaRPr>
          </a:p>
          <a:p>
            <a:pPr lvl="1" eaLnBrk="1" hangingPunct="1">
              <a:lnSpc>
                <a:spcPct val="90000"/>
              </a:lnSpc>
            </a:pPr>
            <a:r>
              <a:rPr lang="en-US" altLang="zh-CN" b="1" dirty="0">
                <a:latin typeface="Comic Sans MS" pitchFamily="66" charset="0"/>
              </a:rPr>
              <a:t>NEC </a:t>
            </a:r>
            <a:r>
              <a:rPr lang="en-US" altLang="zh-CN" b="1" dirty="0" err="1">
                <a:latin typeface="Comic Sans MS" pitchFamily="66" charset="0"/>
              </a:rPr>
              <a:t>VR</a:t>
            </a:r>
            <a:r>
              <a:rPr lang="en-US" altLang="zh-CN" b="1" dirty="0">
                <a:latin typeface="Comic Sans MS" pitchFamily="66" charset="0"/>
              </a:rPr>
              <a:t> 5432</a:t>
            </a:r>
          </a:p>
          <a:p>
            <a:pPr lvl="1" eaLnBrk="1" hangingPunct="1">
              <a:lnSpc>
                <a:spcPct val="90000"/>
              </a:lnSpc>
            </a:pPr>
            <a:r>
              <a:rPr lang="en-US" altLang="zh-CN" b="1" dirty="0">
                <a:latin typeface="Comic Sans MS" pitchFamily="66" charset="0"/>
              </a:rPr>
              <a:t>NEC </a:t>
            </a:r>
            <a:r>
              <a:rPr lang="en-US" altLang="zh-CN" b="1" dirty="0" err="1">
                <a:latin typeface="Comic Sans MS" pitchFamily="66" charset="0"/>
              </a:rPr>
              <a:t>VR</a:t>
            </a:r>
            <a:r>
              <a:rPr lang="en-US" altLang="zh-CN" b="1" dirty="0">
                <a:latin typeface="Comic Sans MS" pitchFamily="66" charset="0"/>
              </a:rPr>
              <a:t> 4122</a:t>
            </a:r>
            <a:endParaRPr lang="en-US" altLang="zh-CN" sz="2800" b="1" dirty="0"/>
          </a:p>
        </p:txBody>
      </p:sp>
      <p:sp>
        <p:nvSpPr>
          <p:cNvPr id="39940" name="Text Box 4"/>
          <p:cNvSpPr txBox="1">
            <a:spLocks noChangeArrowheads="1"/>
          </p:cNvSpPr>
          <p:nvPr/>
        </p:nvSpPr>
        <p:spPr bwMode="auto">
          <a:xfrm>
            <a:off x="6456040" y="3573016"/>
            <a:ext cx="5468416" cy="2246769"/>
          </a:xfrm>
          <a:prstGeom prst="rect">
            <a:avLst/>
          </a:prstGeom>
          <a:noFill/>
          <a:ln w="9525">
            <a:noFill/>
            <a:miter lim="800000"/>
            <a:headEnd/>
            <a:tailEnd/>
          </a:ln>
        </p:spPr>
        <p:txBody>
          <a:bodyPr wrap="square">
            <a:spAutoFit/>
          </a:bodyPr>
          <a:lstStyle/>
          <a:p>
            <a:r>
              <a:rPr kumimoji="1" lang="en-US" altLang="zh-CN" sz="2800" dirty="0">
                <a:latin typeface="Comic Sans MS" pitchFamily="66" charset="0"/>
              </a:rPr>
              <a:t>The NEC VR 4122 is the big </a:t>
            </a:r>
          </a:p>
          <a:p>
            <a:r>
              <a:rPr kumimoji="1" lang="en-US" altLang="zh-CN" sz="2800" dirty="0">
                <a:latin typeface="Comic Sans MS" pitchFamily="66" charset="0"/>
              </a:rPr>
              <a:t>winner for its </a:t>
            </a:r>
            <a:r>
              <a:rPr kumimoji="1" lang="en-US" altLang="zh-CN" sz="2800" dirty="0">
                <a:solidFill>
                  <a:srgbClr val="FF0000"/>
                </a:solidFill>
                <a:latin typeface="Comic Sans MS" pitchFamily="66" charset="0"/>
              </a:rPr>
              <a:t>best performance/watt</a:t>
            </a:r>
            <a:r>
              <a:rPr kumimoji="1" lang="en-US" altLang="zh-CN" sz="2800" dirty="0">
                <a:latin typeface="Comic Sans MS" pitchFamily="66" charset="0"/>
              </a:rPr>
              <a:t>, </a:t>
            </a:r>
          </a:p>
          <a:p>
            <a:r>
              <a:rPr kumimoji="1" lang="en-US" altLang="zh-CN" sz="2800" dirty="0">
                <a:latin typeface="Comic Sans MS" pitchFamily="66" charset="0"/>
              </a:rPr>
              <a:t>though it is the second lowest performing processor.</a:t>
            </a:r>
            <a:endParaRPr kumimoji="1" lang="en-US" altLang="zh-CN" sz="2800" b="1" dirty="0">
              <a:latin typeface="Times New Roman"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a:xfrm>
            <a:off x="1738282" y="0"/>
            <a:ext cx="8929718" cy="1125538"/>
          </a:xfrm>
        </p:spPr>
        <p:txBody>
          <a:bodyPr/>
          <a:lstStyle/>
          <a:p>
            <a:pPr eaLnBrk="1" hangingPunct="1"/>
            <a:r>
              <a:rPr lang="en-US" altLang="zh-CN" sz="4000" dirty="0"/>
              <a:t>Summary of performance metrics</a:t>
            </a:r>
          </a:p>
        </p:txBody>
      </p:sp>
      <p:sp>
        <p:nvSpPr>
          <p:cNvPr id="40963" name="Rectangle 3"/>
          <p:cNvSpPr>
            <a:spLocks noGrp="1" noRot="1" noChangeArrowheads="1"/>
          </p:cNvSpPr>
          <p:nvPr>
            <p:ph idx="1"/>
          </p:nvPr>
        </p:nvSpPr>
        <p:spPr>
          <a:xfrm>
            <a:off x="1559496" y="1164148"/>
            <a:ext cx="9433048" cy="4857140"/>
          </a:xfrm>
        </p:spPr>
        <p:txBody>
          <a:bodyPr>
            <a:normAutofit/>
          </a:bodyPr>
          <a:lstStyle/>
          <a:p>
            <a:pPr eaLnBrk="1" hangingPunct="1">
              <a:lnSpc>
                <a:spcPct val="90000"/>
              </a:lnSpc>
            </a:pPr>
            <a:r>
              <a:rPr lang="en-US" altLang="zh-CN" sz="2800" dirty="0">
                <a:latin typeface="Comic Sans MS" pitchFamily="66" charset="0"/>
              </a:rPr>
              <a:t>Response (Execution) time </a:t>
            </a:r>
          </a:p>
          <a:p>
            <a:pPr lvl="1" eaLnBrk="1" hangingPunct="1">
              <a:lnSpc>
                <a:spcPct val="90000"/>
              </a:lnSpc>
            </a:pPr>
            <a:r>
              <a:rPr lang="en-US" altLang="zh-CN" sz="2400" dirty="0">
                <a:latin typeface="Comic Sans MS" pitchFamily="66" charset="0"/>
              </a:rPr>
              <a:t>user perception</a:t>
            </a:r>
          </a:p>
          <a:p>
            <a:pPr lvl="1" eaLnBrk="1" hangingPunct="1">
              <a:lnSpc>
                <a:spcPct val="90000"/>
              </a:lnSpc>
            </a:pPr>
            <a:r>
              <a:rPr lang="en-US" altLang="zh-CN" sz="2400" dirty="0">
                <a:solidFill>
                  <a:srgbClr val="0000FF"/>
                </a:solidFill>
                <a:latin typeface="Comic Sans MS" pitchFamily="66" charset="0"/>
              </a:rPr>
              <a:t>system performance</a:t>
            </a:r>
          </a:p>
          <a:p>
            <a:pPr lvl="1" eaLnBrk="1" hangingPunct="1">
              <a:lnSpc>
                <a:spcPct val="90000"/>
              </a:lnSpc>
            </a:pPr>
            <a:r>
              <a:rPr lang="en-US" altLang="zh-CN" sz="2000" b="1" dirty="0">
                <a:solidFill>
                  <a:srgbClr val="FF0000"/>
                </a:solidFill>
                <a:latin typeface="Comic Sans MS" pitchFamily="66" charset="0"/>
              </a:rPr>
              <a:t>the only unimpeachable measure of performance</a:t>
            </a:r>
            <a:endParaRPr lang="en-US" altLang="zh-CN" sz="2400" dirty="0">
              <a:latin typeface="Comic Sans MS" pitchFamily="66" charset="0"/>
            </a:endParaRPr>
          </a:p>
          <a:p>
            <a:pPr eaLnBrk="1" hangingPunct="1">
              <a:lnSpc>
                <a:spcPct val="90000"/>
              </a:lnSpc>
            </a:pPr>
            <a:r>
              <a:rPr lang="en-US" altLang="zh-CN" sz="2800" dirty="0">
                <a:latin typeface="Comic Sans MS" pitchFamily="66" charset="0"/>
              </a:rPr>
              <a:t>CPU time </a:t>
            </a:r>
          </a:p>
          <a:p>
            <a:pPr lvl="1" eaLnBrk="1" hangingPunct="1">
              <a:lnSpc>
                <a:spcPct val="90000"/>
              </a:lnSpc>
            </a:pPr>
            <a:r>
              <a:rPr lang="en-US" altLang="zh-CN" sz="2400" dirty="0">
                <a:solidFill>
                  <a:srgbClr val="0000FF"/>
                </a:solidFill>
                <a:latin typeface="Comic Sans MS" pitchFamily="66" charset="0"/>
              </a:rPr>
              <a:t>designer perception</a:t>
            </a:r>
          </a:p>
          <a:p>
            <a:pPr lvl="1" eaLnBrk="1" hangingPunct="1">
              <a:lnSpc>
                <a:spcPct val="90000"/>
              </a:lnSpc>
            </a:pPr>
            <a:r>
              <a:rPr lang="en-US" altLang="zh-CN" sz="2400" dirty="0">
                <a:solidFill>
                  <a:srgbClr val="0000FF"/>
                </a:solidFill>
                <a:latin typeface="Comic Sans MS" pitchFamily="66" charset="0"/>
              </a:rPr>
              <a:t>CPU performance</a:t>
            </a:r>
          </a:p>
          <a:p>
            <a:pPr eaLnBrk="1" hangingPunct="1">
              <a:lnSpc>
                <a:spcPct val="90000"/>
              </a:lnSpc>
            </a:pPr>
            <a:r>
              <a:rPr lang="en-US" altLang="zh-CN" sz="2800" dirty="0">
                <a:latin typeface="Comic Sans MS" pitchFamily="66" charset="0"/>
              </a:rPr>
              <a:t>Throughput</a:t>
            </a:r>
          </a:p>
          <a:p>
            <a:pPr lvl="1" eaLnBrk="1" hangingPunct="1">
              <a:lnSpc>
                <a:spcPct val="90000"/>
              </a:lnSpc>
            </a:pPr>
            <a:r>
              <a:rPr lang="en-US" altLang="zh-CN" sz="2400" dirty="0">
                <a:solidFill>
                  <a:srgbClr val="0000FF"/>
                </a:solidFill>
                <a:latin typeface="Comic Sans MS" pitchFamily="66" charset="0"/>
              </a:rPr>
              <a:t>administrator perception</a:t>
            </a:r>
          </a:p>
          <a:p>
            <a:pPr eaLnBrk="1" hangingPunct="1">
              <a:lnSpc>
                <a:spcPct val="90000"/>
              </a:lnSpc>
            </a:pPr>
            <a:r>
              <a:rPr lang="en-US" altLang="zh-CN" sz="2800" dirty="0">
                <a:latin typeface="Comic Sans MS" pitchFamily="66" charset="0"/>
              </a:rPr>
              <a:t>MIPS</a:t>
            </a:r>
          </a:p>
          <a:p>
            <a:pPr lvl="1" eaLnBrk="1" hangingPunct="1">
              <a:lnSpc>
                <a:spcPct val="90000"/>
              </a:lnSpc>
            </a:pPr>
            <a:r>
              <a:rPr lang="en-US" altLang="zh-CN" sz="2400" dirty="0">
                <a:solidFill>
                  <a:srgbClr val="0000FF"/>
                </a:solidFill>
                <a:latin typeface="Comic Sans MS" pitchFamily="66" charset="0"/>
              </a:rPr>
              <a:t>merchant perception</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a:xfrm>
            <a:off x="1809721" y="0"/>
            <a:ext cx="10118927" cy="836712"/>
          </a:xfrm>
        </p:spPr>
        <p:txBody>
          <a:bodyPr>
            <a:normAutofit/>
          </a:bodyPr>
          <a:lstStyle/>
          <a:p>
            <a:pPr eaLnBrk="1" hangingPunct="1"/>
            <a:r>
              <a:rPr lang="en-US" altLang="zh-CN" sz="4000" dirty="0">
                <a:solidFill>
                  <a:srgbClr val="FF0000"/>
                </a:solidFill>
              </a:rPr>
              <a:t>Choose Programs to Evaluate Performance</a:t>
            </a:r>
            <a:endParaRPr lang="en-US" altLang="zh-CN" sz="4000" dirty="0">
              <a:solidFill>
                <a:srgbClr val="FF0000"/>
              </a:solidFill>
              <a:latin typeface="Arial Narrow" pitchFamily="34" charset="0"/>
            </a:endParaRPr>
          </a:p>
        </p:txBody>
      </p:sp>
      <p:sp>
        <p:nvSpPr>
          <p:cNvPr id="41987" name="Rectangle 3"/>
          <p:cNvSpPr>
            <a:spLocks noGrp="1" noRot="1" noChangeArrowheads="1"/>
          </p:cNvSpPr>
          <p:nvPr>
            <p:ph idx="1"/>
          </p:nvPr>
        </p:nvSpPr>
        <p:spPr>
          <a:xfrm>
            <a:off x="1199456" y="862314"/>
            <a:ext cx="10513168" cy="5544616"/>
          </a:xfrm>
        </p:spPr>
        <p:txBody>
          <a:bodyPr/>
          <a:lstStyle/>
          <a:p>
            <a:pPr eaLnBrk="1" hangingPunct="1">
              <a:lnSpc>
                <a:spcPct val="90000"/>
              </a:lnSpc>
            </a:pPr>
            <a:r>
              <a:rPr lang="en-US" altLang="zh-CN" dirty="0">
                <a:latin typeface="Comic Sans MS" pitchFamily="66" charset="0"/>
              </a:rPr>
              <a:t>Ideal performance evaluation:</a:t>
            </a:r>
            <a:r>
              <a:rPr lang="en-US" altLang="zh-CN" sz="3600" dirty="0" smtClean="0"/>
              <a:t> </a:t>
            </a:r>
          </a:p>
          <a:p>
            <a:pPr lvl="1" eaLnBrk="1" hangingPunct="1">
              <a:lnSpc>
                <a:spcPct val="90000"/>
              </a:lnSpc>
            </a:pPr>
            <a:r>
              <a:rPr lang="en-US" altLang="zh-CN" dirty="0">
                <a:solidFill>
                  <a:srgbClr val="FF0000"/>
                </a:solidFill>
                <a:latin typeface="Comic Sans MS" pitchFamily="66" charset="0"/>
              </a:rPr>
              <a:t>A random sample of users running their programs and OS commands. </a:t>
            </a:r>
          </a:p>
          <a:p>
            <a:pPr eaLnBrk="1" hangingPunct="1">
              <a:lnSpc>
                <a:spcPct val="90000"/>
              </a:lnSpc>
            </a:pPr>
            <a:r>
              <a:rPr lang="en-US" altLang="zh-CN" dirty="0">
                <a:solidFill>
                  <a:srgbClr val="000000"/>
                </a:solidFill>
                <a:latin typeface="Comic Sans MS" pitchFamily="66" charset="0"/>
              </a:rPr>
              <a:t>Many different types of benchmarks</a:t>
            </a:r>
          </a:p>
          <a:p>
            <a:pPr lvl="1" eaLnBrk="1" hangingPunct="1">
              <a:lnSpc>
                <a:spcPct val="90000"/>
              </a:lnSpc>
            </a:pPr>
            <a:r>
              <a:rPr lang="en-US" altLang="zh-CN" sz="2400" b="1" dirty="0">
                <a:solidFill>
                  <a:srgbClr val="0000FF"/>
                </a:solidFill>
                <a:latin typeface="Comic Sans MS" pitchFamily="66" charset="0"/>
              </a:rPr>
              <a:t>Real applications-</a:t>
            </a:r>
            <a:r>
              <a:rPr lang="en-US" altLang="zh-CN" sz="2400" b="1" dirty="0">
                <a:solidFill>
                  <a:srgbClr val="000000"/>
                </a:solidFill>
                <a:latin typeface="Comic Sans MS" pitchFamily="66" charset="0"/>
              </a:rPr>
              <a:t>-- Scientific and engineering</a:t>
            </a:r>
          </a:p>
          <a:p>
            <a:pPr lvl="1" eaLnBrk="1" hangingPunct="1">
              <a:lnSpc>
                <a:spcPct val="90000"/>
              </a:lnSpc>
            </a:pPr>
            <a:r>
              <a:rPr lang="en-US" altLang="zh-CN" sz="2400" b="1" dirty="0">
                <a:solidFill>
                  <a:srgbClr val="0000FF"/>
                </a:solidFill>
                <a:latin typeface="Comic Sans MS" pitchFamily="66" charset="0"/>
              </a:rPr>
              <a:t>Modified (or scripted) applications-</a:t>
            </a:r>
            <a:r>
              <a:rPr lang="en-US" altLang="zh-CN" sz="2400" b="1" dirty="0">
                <a:latin typeface="Comic Sans MS" pitchFamily="66" charset="0"/>
              </a:rPr>
              <a:t>--</a:t>
            </a:r>
            <a:r>
              <a:rPr lang="en-US" altLang="zh-CN" sz="2400" b="1" dirty="0">
                <a:solidFill>
                  <a:schemeClr val="accent2"/>
                </a:solidFill>
                <a:latin typeface="Comic Sans MS" pitchFamily="66" charset="0"/>
              </a:rPr>
              <a:t> </a:t>
            </a:r>
            <a:r>
              <a:rPr lang="en-US" altLang="zh-CN" sz="2400" b="1" dirty="0">
                <a:solidFill>
                  <a:srgbClr val="000000"/>
                </a:solidFill>
                <a:latin typeface="Comic Sans MS" pitchFamily="66" charset="0"/>
              </a:rPr>
              <a:t>focus on specific features</a:t>
            </a:r>
            <a:endParaRPr lang="en-US" altLang="zh-CN" sz="2400" b="1" dirty="0">
              <a:solidFill>
                <a:schemeClr val="accent2"/>
              </a:solidFill>
              <a:latin typeface="Comic Sans MS" pitchFamily="66" charset="0"/>
            </a:endParaRPr>
          </a:p>
          <a:p>
            <a:pPr lvl="1" eaLnBrk="1" hangingPunct="1">
              <a:lnSpc>
                <a:spcPct val="90000"/>
              </a:lnSpc>
            </a:pPr>
            <a:r>
              <a:rPr lang="en-US" altLang="zh-CN" sz="2400" b="1" dirty="0">
                <a:solidFill>
                  <a:srgbClr val="0000FF"/>
                </a:solidFill>
                <a:latin typeface="Comic Sans MS" pitchFamily="66" charset="0"/>
              </a:rPr>
              <a:t>Kernels </a:t>
            </a:r>
            <a:r>
              <a:rPr lang="en-US" altLang="zh-CN" sz="2400" b="1" dirty="0">
                <a:solidFill>
                  <a:srgbClr val="000000"/>
                </a:solidFill>
                <a:latin typeface="Comic Sans MS" pitchFamily="66" charset="0"/>
              </a:rPr>
              <a:t>--- critical program fragments</a:t>
            </a:r>
          </a:p>
          <a:p>
            <a:pPr lvl="1" eaLnBrk="1" hangingPunct="1">
              <a:lnSpc>
                <a:spcPct val="90000"/>
              </a:lnSpc>
            </a:pPr>
            <a:r>
              <a:rPr lang="en-US" altLang="zh-CN" sz="2400" b="1" dirty="0">
                <a:solidFill>
                  <a:srgbClr val="0000FF"/>
                </a:solidFill>
                <a:latin typeface="Comic Sans MS" pitchFamily="66" charset="0"/>
              </a:rPr>
              <a:t>Toy</a:t>
            </a:r>
            <a:r>
              <a:rPr lang="en-US" altLang="zh-CN" sz="2400" b="1" dirty="0">
                <a:solidFill>
                  <a:srgbClr val="000000"/>
                </a:solidFill>
                <a:latin typeface="Comic Sans MS" pitchFamily="66" charset="0"/>
              </a:rPr>
              <a:t> --- small programs, often measure very little</a:t>
            </a:r>
          </a:p>
          <a:p>
            <a:pPr lvl="1" eaLnBrk="1" hangingPunct="1">
              <a:lnSpc>
                <a:spcPct val="90000"/>
              </a:lnSpc>
            </a:pPr>
            <a:r>
              <a:rPr lang="en-US" altLang="zh-CN" sz="2400" b="1" dirty="0">
                <a:solidFill>
                  <a:srgbClr val="0000FF"/>
                </a:solidFill>
                <a:latin typeface="Comic Sans MS" pitchFamily="66" charset="0"/>
              </a:rPr>
              <a:t>Synthetic </a:t>
            </a:r>
            <a:r>
              <a:rPr lang="en-US" altLang="zh-CN" sz="2400" b="1" dirty="0">
                <a:solidFill>
                  <a:srgbClr val="000000"/>
                </a:solidFill>
                <a:latin typeface="Comic Sans MS" pitchFamily="66" charset="0"/>
              </a:rPr>
              <a:t>-- created to represent some aspects of a   program (e.g., mix of instruction types)</a:t>
            </a:r>
          </a:p>
          <a:p>
            <a:pPr lvl="1" eaLnBrk="1" hangingPunct="1">
              <a:lnSpc>
                <a:spcPct val="90000"/>
              </a:lnSpc>
            </a:pPr>
            <a:r>
              <a:rPr lang="en-US" altLang="zh-CN" sz="2400" b="1" dirty="0">
                <a:solidFill>
                  <a:srgbClr val="000000"/>
                </a:solidFill>
                <a:latin typeface="Comic Sans MS" pitchFamily="66" charset="0"/>
              </a:rPr>
              <a:t>Database -- a world unto itself</a:t>
            </a:r>
          </a:p>
          <a:p>
            <a:pPr lvl="1" eaLnBrk="1" hangingPunct="1">
              <a:lnSpc>
                <a:spcPct val="90000"/>
              </a:lnSpc>
            </a:pPr>
            <a:r>
              <a:rPr lang="en-US" altLang="zh-CN" sz="2400" b="1" dirty="0">
                <a:solidFill>
                  <a:srgbClr val="FD0128"/>
                </a:solidFill>
                <a:latin typeface="Comic Sans MS" pitchFamily="66" charset="0"/>
              </a:rPr>
              <a:t>What really matters is how YOUR application performs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a:xfrm>
            <a:off x="2381224" y="0"/>
            <a:ext cx="7962926" cy="928688"/>
          </a:xfrm>
        </p:spPr>
        <p:txBody>
          <a:bodyPr/>
          <a:lstStyle/>
          <a:p>
            <a:pPr eaLnBrk="1" hangingPunct="1"/>
            <a:r>
              <a:rPr lang="en-US" altLang="zh-CN" sz="4000" dirty="0">
                <a:solidFill>
                  <a:srgbClr val="FF0000"/>
                </a:solidFill>
              </a:rPr>
              <a:t>Something about Synthetic</a:t>
            </a:r>
          </a:p>
        </p:txBody>
      </p:sp>
      <p:sp>
        <p:nvSpPr>
          <p:cNvPr id="43011" name="Rectangle 3"/>
          <p:cNvSpPr>
            <a:spLocks noGrp="1" noRot="1" noChangeArrowheads="1"/>
          </p:cNvSpPr>
          <p:nvPr>
            <p:ph idx="1"/>
          </p:nvPr>
        </p:nvSpPr>
        <p:spPr>
          <a:xfrm>
            <a:off x="1257300" y="1196752"/>
            <a:ext cx="8915400" cy="4800600"/>
          </a:xfrm>
        </p:spPr>
        <p:txBody>
          <a:bodyPr>
            <a:noAutofit/>
          </a:bodyPr>
          <a:lstStyle/>
          <a:p>
            <a:pPr eaLnBrk="1" hangingPunct="1">
              <a:lnSpc>
                <a:spcPct val="90000"/>
              </a:lnSpc>
            </a:pPr>
            <a:r>
              <a:rPr lang="en-US" altLang="zh-CN" sz="3200" dirty="0">
                <a:latin typeface="Comic Sans MS" pitchFamily="66" charset="0"/>
              </a:rPr>
              <a:t>Synthetic benchmarks :</a:t>
            </a:r>
            <a:r>
              <a:rPr lang="en-US" altLang="zh-CN" sz="3200" dirty="0" smtClean="0">
                <a:latin typeface="Comic Sans MS" pitchFamily="66" charset="0"/>
              </a:rPr>
              <a:t> </a:t>
            </a:r>
          </a:p>
          <a:p>
            <a:pPr lvl="1" eaLnBrk="1" hangingPunct="1">
              <a:lnSpc>
                <a:spcPct val="90000"/>
              </a:lnSpc>
            </a:pPr>
            <a:r>
              <a:rPr lang="en-US" altLang="zh-CN" sz="2800" dirty="0">
                <a:latin typeface="Comic Sans MS" pitchFamily="66" charset="0"/>
              </a:rPr>
              <a:t>Programs that try to "exercise" the system in the same way to </a:t>
            </a:r>
            <a:r>
              <a:rPr lang="en-US" altLang="zh-CN" sz="2800" dirty="0">
                <a:solidFill>
                  <a:srgbClr val="0000FF"/>
                </a:solidFill>
                <a:latin typeface="Comic Sans MS" pitchFamily="66" charset="0"/>
              </a:rPr>
              <a:t>match the average frequency of operations and operands of a large set of programs. </a:t>
            </a:r>
          </a:p>
          <a:p>
            <a:pPr lvl="1" eaLnBrk="1" hangingPunct="1">
              <a:lnSpc>
                <a:spcPct val="90000"/>
              </a:lnSpc>
            </a:pPr>
            <a:r>
              <a:rPr lang="en-US" altLang="zh-CN" sz="2800" dirty="0">
                <a:latin typeface="Comic Sans MS" pitchFamily="66" charset="0"/>
              </a:rPr>
              <a:t>Whetstone and Dhrystone. </a:t>
            </a:r>
          </a:p>
          <a:p>
            <a:pPr lvl="1" eaLnBrk="1" hangingPunct="1">
              <a:lnSpc>
                <a:spcPct val="90000"/>
              </a:lnSpc>
            </a:pPr>
            <a:r>
              <a:rPr lang="en-US" altLang="zh-CN" sz="2800" dirty="0">
                <a:latin typeface="Comic Sans MS" pitchFamily="66" charset="0"/>
              </a:rPr>
              <a:t>Similar to kernels but are </a:t>
            </a:r>
            <a:r>
              <a:rPr lang="en-US" altLang="zh-CN" sz="2800" dirty="0">
                <a:solidFill>
                  <a:srgbClr val="FF0000"/>
                </a:solidFill>
                <a:latin typeface="Comic Sans MS" pitchFamily="66" charset="0"/>
              </a:rPr>
              <a:t>NOT</a:t>
            </a:r>
            <a:r>
              <a:rPr lang="en-US" altLang="zh-CN" sz="2800" dirty="0">
                <a:latin typeface="Comic Sans MS" pitchFamily="66" charset="0"/>
              </a:rPr>
              <a:t> real programs !</a:t>
            </a:r>
          </a:p>
          <a:p>
            <a:pPr lvl="1" eaLnBrk="1" hangingPunct="1">
              <a:lnSpc>
                <a:spcPct val="90000"/>
              </a:lnSpc>
            </a:pPr>
            <a:r>
              <a:rPr lang="en-US" altLang="zh-CN" sz="2800" dirty="0">
                <a:latin typeface="Comic Sans MS" pitchFamily="66" charset="0"/>
              </a:rPr>
              <a:t>Compiler and hardware optimizations can artificially inflate performance of these benchmarks but not of real programs</a:t>
            </a:r>
            <a:r>
              <a:rPr lang="en-US" altLang="zh-CN" sz="2800" dirty="0"/>
              <a:t>.</a:t>
            </a:r>
            <a:r>
              <a:rPr lang="en-US" altLang="zh-CN" sz="2800" dirty="0" smtClean="0"/>
              <a:t> </a:t>
            </a:r>
          </a:p>
          <a:p>
            <a:pPr lvl="1" eaLnBrk="1" hangingPunct="1">
              <a:lnSpc>
                <a:spcPct val="90000"/>
              </a:lnSpc>
            </a:pPr>
            <a:r>
              <a:rPr lang="en-US" altLang="zh-CN" sz="2800" dirty="0">
                <a:latin typeface="Comic Sans MS" pitchFamily="66" charset="0"/>
              </a:rPr>
              <a:t>These benchmarks don’t reward optimizations!</a:t>
            </a:r>
          </a:p>
          <a:p>
            <a:pPr lvl="1" eaLnBrk="1" hangingPunct="1">
              <a:lnSpc>
                <a:spcPct val="90000"/>
              </a:lnSpc>
            </a:pPr>
            <a:r>
              <a:rPr lang="en-US" altLang="zh-CN" sz="2800" dirty="0" err="1" smtClean="0"/>
              <a:t>SQRT</a:t>
            </a:r>
            <a:r>
              <a:rPr lang="en-US" altLang="zh-CN" sz="2800" dirty="0" smtClean="0"/>
              <a:t>(EXP(x))= </a:t>
            </a:r>
            <a:r>
              <a:rPr lang="en-US" altLang="zh-CN" sz="2800" dirty="0" smtClean="0">
                <a:sym typeface="Symbol" pitchFamily="18" charset="2"/>
              </a:rPr>
              <a:t></a:t>
            </a:r>
            <a:r>
              <a:rPr lang="en-US" altLang="zh-CN" sz="2800" dirty="0" smtClean="0"/>
              <a:t>e </a:t>
            </a:r>
            <a:r>
              <a:rPr lang="en-US" altLang="zh-CN" sz="2800" baseline="30000" dirty="0" smtClean="0"/>
              <a:t>x</a:t>
            </a:r>
            <a:r>
              <a:rPr lang="en-US" altLang="zh-CN" sz="2800" dirty="0" smtClean="0"/>
              <a:t>  = e </a:t>
            </a:r>
            <a:r>
              <a:rPr lang="en-US" altLang="zh-CN" sz="2800" baseline="30000" dirty="0" smtClean="0"/>
              <a:t>x/2</a:t>
            </a:r>
            <a:r>
              <a:rPr lang="en-US" altLang="zh-CN" sz="2800" dirty="0" smtClean="0"/>
              <a:t> = EXP(X/2)</a:t>
            </a:r>
          </a:p>
        </p:txBody>
      </p:sp>
      <p:sp>
        <p:nvSpPr>
          <p:cNvPr id="43012" name="Line 4"/>
          <p:cNvSpPr>
            <a:spLocks noChangeShapeType="1"/>
          </p:cNvSpPr>
          <p:nvPr/>
        </p:nvSpPr>
        <p:spPr bwMode="auto">
          <a:xfrm>
            <a:off x="5257800" y="5791200"/>
            <a:ext cx="457200" cy="0"/>
          </a:xfrm>
          <a:prstGeom prst="line">
            <a:avLst/>
          </a:prstGeom>
          <a:noFill/>
          <a:ln w="22225">
            <a:solidFill>
              <a:schemeClr val="tx1"/>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a:xfrm>
            <a:off x="1524000" y="1"/>
            <a:ext cx="9144000" cy="980727"/>
          </a:xfrm>
        </p:spPr>
        <p:txBody>
          <a:bodyPr/>
          <a:lstStyle/>
          <a:p>
            <a:pPr eaLnBrk="1" hangingPunct="1"/>
            <a:r>
              <a:rPr lang="en-US" altLang="zh-CN" sz="4000" dirty="0">
                <a:solidFill>
                  <a:srgbClr val="FF0000"/>
                </a:solidFill>
              </a:rPr>
              <a:t>Notes on performance benchmark</a:t>
            </a:r>
          </a:p>
        </p:txBody>
      </p:sp>
      <p:sp>
        <p:nvSpPr>
          <p:cNvPr id="44035" name="Rectangle 3"/>
          <p:cNvSpPr>
            <a:spLocks noGrp="1" noRot="1" noChangeArrowheads="1"/>
          </p:cNvSpPr>
          <p:nvPr>
            <p:ph idx="1"/>
          </p:nvPr>
        </p:nvSpPr>
        <p:spPr>
          <a:xfrm>
            <a:off x="1905000" y="1484313"/>
            <a:ext cx="8763000" cy="4724400"/>
          </a:xfrm>
        </p:spPr>
        <p:txBody>
          <a:bodyPr/>
          <a:lstStyle/>
          <a:p>
            <a:pPr eaLnBrk="1" hangingPunct="1">
              <a:lnSpc>
                <a:spcPct val="90000"/>
              </a:lnSpc>
            </a:pPr>
            <a:r>
              <a:rPr lang="en-US" altLang="zh-CN" sz="2400" dirty="0">
                <a:latin typeface="Comic Sans MS" pitchFamily="66" charset="0"/>
              </a:rPr>
              <a:t>Benchmarks can focus on specific aspects of a system</a:t>
            </a:r>
          </a:p>
          <a:p>
            <a:pPr lvl="1" eaLnBrk="1" hangingPunct="1">
              <a:lnSpc>
                <a:spcPct val="90000"/>
              </a:lnSpc>
            </a:pPr>
            <a:r>
              <a:rPr lang="en-US" altLang="zh-CN" sz="2000" dirty="0">
                <a:latin typeface="Comic Sans MS" pitchFamily="66" charset="0"/>
              </a:rPr>
              <a:t>floating point &amp; integer </a:t>
            </a:r>
            <a:r>
              <a:rPr lang="en-US" altLang="zh-CN" sz="2000" dirty="0" err="1">
                <a:latin typeface="Comic Sans MS" pitchFamily="66" charset="0"/>
              </a:rPr>
              <a:t>ALU</a:t>
            </a:r>
            <a:r>
              <a:rPr lang="en-US" altLang="zh-CN" sz="2000" dirty="0">
                <a:latin typeface="Comic Sans MS" pitchFamily="66" charset="0"/>
              </a:rPr>
              <a:t>, memory system, I/O, OS</a:t>
            </a:r>
            <a:endParaRPr lang="en-US" altLang="zh-CN" dirty="0" smtClean="0">
              <a:solidFill>
                <a:srgbClr val="000000"/>
              </a:solidFill>
              <a:latin typeface="Arial Narrow" pitchFamily="34" charset="0"/>
            </a:endParaRPr>
          </a:p>
          <a:p>
            <a:pPr eaLnBrk="1" hangingPunct="1">
              <a:lnSpc>
                <a:spcPct val="90000"/>
              </a:lnSpc>
              <a:spcBef>
                <a:spcPct val="45000"/>
              </a:spcBef>
              <a:buFont typeface="Symbol" pitchFamily="18" charset="2"/>
              <a:buChar char="·"/>
            </a:pPr>
            <a:r>
              <a:rPr lang="en-US" altLang="zh-CN" sz="2400" dirty="0">
                <a:latin typeface="Comic Sans MS" pitchFamily="66" charset="0"/>
              </a:rPr>
              <a:t>Universal benchmarks </a:t>
            </a:r>
            <a:r>
              <a:rPr lang="en-US" altLang="zh-CN" sz="2400" dirty="0">
                <a:solidFill>
                  <a:srgbClr val="FF0000"/>
                </a:solidFill>
                <a:latin typeface="Comic Sans MS" pitchFamily="66" charset="0"/>
              </a:rPr>
              <a:t>can be misleading</a:t>
            </a:r>
            <a:r>
              <a:rPr lang="en-US" altLang="zh-CN" sz="2400" dirty="0">
                <a:latin typeface="Comic Sans MS" pitchFamily="66" charset="0"/>
              </a:rPr>
              <a:t> since hardware and compiler vendors might optimize their design for </a:t>
            </a:r>
            <a:r>
              <a:rPr lang="en-US" altLang="zh-CN" sz="2400" dirty="0">
                <a:solidFill>
                  <a:srgbClr val="0000FF"/>
                </a:solidFill>
                <a:latin typeface="Comic Sans MS" pitchFamily="66" charset="0"/>
              </a:rPr>
              <a:t>ONLY</a:t>
            </a:r>
            <a:r>
              <a:rPr lang="en-US" altLang="zh-CN" sz="2400" dirty="0">
                <a:solidFill>
                  <a:schemeClr val="hlink"/>
                </a:solidFill>
                <a:latin typeface="Comic Sans MS" pitchFamily="66" charset="0"/>
              </a:rPr>
              <a:t> </a:t>
            </a:r>
            <a:r>
              <a:rPr lang="en-US" altLang="zh-CN" sz="2400" dirty="0">
                <a:latin typeface="Comic Sans MS" pitchFamily="66" charset="0"/>
              </a:rPr>
              <a:t>these programs</a:t>
            </a:r>
          </a:p>
          <a:p>
            <a:pPr eaLnBrk="1" hangingPunct="1">
              <a:lnSpc>
                <a:spcPct val="90000"/>
              </a:lnSpc>
              <a:spcBef>
                <a:spcPct val="45000"/>
              </a:spcBef>
              <a:buFont typeface="Symbol" pitchFamily="18" charset="2"/>
              <a:buChar char="·"/>
            </a:pPr>
            <a:r>
              <a:rPr lang="en-US" altLang="zh-CN" sz="2400" dirty="0">
                <a:solidFill>
                  <a:srgbClr val="FF0000"/>
                </a:solidFill>
                <a:latin typeface="Comic Sans MS" pitchFamily="66" charset="0"/>
              </a:rPr>
              <a:t>The best types of benchmarks are real applications since they reflect the end-user interest</a:t>
            </a:r>
            <a:endParaRPr lang="en-US" altLang="zh-CN" sz="2400" dirty="0">
              <a:latin typeface="Comic Sans MS" pitchFamily="66" charset="0"/>
            </a:endParaRPr>
          </a:p>
          <a:p>
            <a:pPr eaLnBrk="1" hangingPunct="1">
              <a:lnSpc>
                <a:spcPct val="90000"/>
              </a:lnSpc>
              <a:spcBef>
                <a:spcPct val="45000"/>
              </a:spcBef>
              <a:buFont typeface="Symbol" pitchFamily="18" charset="2"/>
              <a:buChar char="·"/>
            </a:pPr>
            <a:r>
              <a:rPr lang="en-US" altLang="zh-CN" sz="2400" dirty="0">
                <a:latin typeface="Comic Sans MS" pitchFamily="66" charset="0"/>
              </a:rPr>
              <a:t>Architectures might perform well for some applications and poorly for others</a:t>
            </a:r>
          </a:p>
          <a:p>
            <a:pPr eaLnBrk="1" hangingPunct="1">
              <a:lnSpc>
                <a:spcPct val="90000"/>
              </a:lnSpc>
              <a:spcBef>
                <a:spcPct val="45000"/>
              </a:spcBef>
              <a:buFont typeface="Symbol" pitchFamily="18" charset="2"/>
              <a:buChar char="·"/>
            </a:pPr>
            <a:r>
              <a:rPr lang="en-US" altLang="zh-CN" sz="2400" dirty="0">
                <a:solidFill>
                  <a:srgbClr val="0000FF"/>
                </a:solidFill>
                <a:latin typeface="Comic Sans MS" pitchFamily="66" charset="0"/>
              </a:rPr>
              <a:t>Compilation can boost performance </a:t>
            </a:r>
            <a:r>
              <a:rPr lang="en-US" altLang="zh-CN" sz="2400" dirty="0">
                <a:latin typeface="Comic Sans MS" pitchFamily="66" charset="0"/>
              </a:rPr>
              <a:t>by taking advantage of architecture-specific features. Application-specific compiler optimization are becoming more popular.</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a:xfrm>
            <a:off x="2207568" y="116632"/>
            <a:ext cx="6881813" cy="654050"/>
          </a:xfrm>
        </p:spPr>
        <p:txBody>
          <a:bodyPr>
            <a:normAutofit fontScale="90000"/>
          </a:bodyPr>
          <a:lstStyle/>
          <a:p>
            <a:pPr eaLnBrk="1" hangingPunct="1"/>
            <a:r>
              <a:rPr lang="en-US" altLang="zh-CN" dirty="0" smtClean="0">
                <a:solidFill>
                  <a:srgbClr val="FF0000"/>
                </a:solidFill>
              </a:rPr>
              <a:t>SPEC</a:t>
            </a:r>
            <a:endParaRPr lang="en-US" altLang="zh-CN" b="1" dirty="0" smtClean="0">
              <a:solidFill>
                <a:srgbClr val="FF0000"/>
              </a:solidFill>
              <a:latin typeface="Arial Narrow" pitchFamily="34" charset="0"/>
            </a:endParaRPr>
          </a:p>
        </p:txBody>
      </p:sp>
      <p:sp>
        <p:nvSpPr>
          <p:cNvPr id="45059" name="Rectangle 3"/>
          <p:cNvSpPr>
            <a:spLocks noGrp="1" noRot="1" noChangeArrowheads="1"/>
          </p:cNvSpPr>
          <p:nvPr>
            <p:ph idx="1"/>
          </p:nvPr>
        </p:nvSpPr>
        <p:spPr>
          <a:xfrm>
            <a:off x="1127448" y="1052736"/>
            <a:ext cx="10801200" cy="5256584"/>
          </a:xfrm>
        </p:spPr>
        <p:txBody>
          <a:bodyPr>
            <a:noAutofit/>
          </a:bodyPr>
          <a:lstStyle/>
          <a:p>
            <a:pPr eaLnBrk="1" hangingPunct="1">
              <a:lnSpc>
                <a:spcPct val="90000"/>
              </a:lnSpc>
            </a:pPr>
            <a:r>
              <a:rPr lang="en-US" altLang="zh-CN" sz="3200" dirty="0">
                <a:solidFill>
                  <a:srgbClr val="FF0000"/>
                </a:solidFill>
                <a:latin typeface="Comic Sans MS" pitchFamily="66" charset="0"/>
              </a:rPr>
              <a:t>SPEC - The System Performance Evaluation Cooperative</a:t>
            </a:r>
            <a:endParaRPr lang="en-US" altLang="zh-CN" b="1" dirty="0">
              <a:solidFill>
                <a:srgbClr val="FF0000"/>
              </a:solidFill>
              <a:latin typeface="Comic Sans MS" pitchFamily="66" charset="0"/>
            </a:endParaRPr>
          </a:p>
          <a:p>
            <a:pPr lvl="1" eaLnBrk="1" hangingPunct="1">
              <a:lnSpc>
                <a:spcPct val="90000"/>
              </a:lnSpc>
            </a:pPr>
            <a:r>
              <a:rPr lang="en-US" altLang="zh-CN" sz="2400" dirty="0">
                <a:solidFill>
                  <a:srgbClr val="000000"/>
                </a:solidFill>
                <a:latin typeface="Comic Sans MS" pitchFamily="66" charset="0"/>
              </a:rPr>
              <a:t>founded in 1988 by a small number of workstation vendors who realized that the marketplace was in desperate need of realistic, standardize </a:t>
            </a:r>
            <a:r>
              <a:rPr lang="en-US" altLang="zh-CN" dirty="0">
                <a:solidFill>
                  <a:srgbClr val="000000"/>
                </a:solidFill>
                <a:latin typeface="Comic Sans MS" pitchFamily="66" charset="0"/>
              </a:rPr>
              <a:t>performance</a:t>
            </a:r>
            <a:r>
              <a:rPr lang="en-US" altLang="zh-CN" sz="2400" dirty="0">
                <a:solidFill>
                  <a:srgbClr val="000000"/>
                </a:solidFill>
                <a:latin typeface="Comic Sans MS" pitchFamily="66" charset="0"/>
              </a:rPr>
              <a:t> tests.</a:t>
            </a:r>
          </a:p>
          <a:p>
            <a:pPr lvl="1" eaLnBrk="1" hangingPunct="1">
              <a:lnSpc>
                <a:spcPct val="90000"/>
              </a:lnSpc>
            </a:pPr>
            <a:r>
              <a:rPr lang="en-US" altLang="zh-CN" sz="2400" dirty="0">
                <a:solidFill>
                  <a:srgbClr val="000000"/>
                </a:solidFill>
                <a:latin typeface="Comic Sans MS" pitchFamily="66" charset="0"/>
              </a:rPr>
              <a:t>Grown to become successful performance standardization bodies with more than 40 member companies. </a:t>
            </a:r>
          </a:p>
          <a:p>
            <a:pPr lvl="1" eaLnBrk="1" hangingPunct="1">
              <a:lnSpc>
                <a:spcPct val="90000"/>
              </a:lnSpc>
            </a:pPr>
            <a:r>
              <a:rPr lang="en-US" altLang="zh-CN" sz="2400" b="1" dirty="0">
                <a:solidFill>
                  <a:srgbClr val="000000"/>
                </a:solidFill>
                <a:latin typeface="Comic Sans MS" pitchFamily="66" charset="0"/>
              </a:rPr>
              <a:t>http://www.spec.org</a:t>
            </a:r>
          </a:p>
          <a:p>
            <a:pPr eaLnBrk="1" hangingPunct="1">
              <a:lnSpc>
                <a:spcPct val="90000"/>
              </a:lnSpc>
            </a:pPr>
            <a:r>
              <a:rPr lang="en-US" altLang="zh-CN" sz="3200" dirty="0">
                <a:solidFill>
                  <a:srgbClr val="000000"/>
                </a:solidFill>
                <a:latin typeface="Comic Sans MS" pitchFamily="66" charset="0"/>
              </a:rPr>
              <a:t>SPEC's Philosophy</a:t>
            </a:r>
            <a:endParaRPr lang="en-US" altLang="zh-CN" b="1" dirty="0">
              <a:solidFill>
                <a:srgbClr val="000000"/>
              </a:solidFill>
              <a:latin typeface="Comic Sans MS" pitchFamily="66" charset="0"/>
            </a:endParaRPr>
          </a:p>
          <a:p>
            <a:pPr lvl="1" eaLnBrk="1" hangingPunct="1">
              <a:lnSpc>
                <a:spcPct val="90000"/>
              </a:lnSpc>
            </a:pPr>
            <a:r>
              <a:rPr lang="en-US" altLang="zh-CN" sz="2400" dirty="0">
                <a:solidFill>
                  <a:srgbClr val="000000"/>
                </a:solidFill>
                <a:latin typeface="Comic Sans MS" pitchFamily="66" charset="0"/>
              </a:rPr>
              <a:t>The goal of SPEC is to ensure that the marketplace has a fair and useful set of metrics to differentiate candidate systems.</a:t>
            </a:r>
          </a:p>
          <a:p>
            <a:pPr lvl="1" eaLnBrk="1" hangingPunct="1">
              <a:lnSpc>
                <a:spcPct val="90000"/>
              </a:lnSpc>
            </a:pPr>
            <a:r>
              <a:rPr lang="en-US" altLang="zh-CN" sz="2400" dirty="0">
                <a:solidFill>
                  <a:srgbClr val="000000"/>
                </a:solidFill>
                <a:latin typeface="Comic Sans MS" pitchFamily="66" charset="0"/>
              </a:rPr>
              <a:t>The basic SPEC methodology is to provide the </a:t>
            </a:r>
            <a:r>
              <a:rPr lang="en-US" altLang="zh-CN" sz="2400" dirty="0" err="1">
                <a:solidFill>
                  <a:srgbClr val="000000"/>
                </a:solidFill>
                <a:latin typeface="Comic Sans MS" pitchFamily="66" charset="0"/>
              </a:rPr>
              <a:t>benchmarker</a:t>
            </a:r>
            <a:r>
              <a:rPr lang="en-US" altLang="zh-CN" sz="2400" dirty="0">
                <a:solidFill>
                  <a:srgbClr val="000000"/>
                </a:solidFill>
                <a:latin typeface="Comic Sans MS" pitchFamily="66" charset="0"/>
              </a:rPr>
              <a:t> with a standardized suite of source code based upon existing applications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7849" y="58579"/>
            <a:ext cx="8621713" cy="936625"/>
          </a:xfrm>
        </p:spPr>
        <p:txBody>
          <a:bodyPr/>
          <a:lstStyle/>
          <a:p>
            <a:r>
              <a:rPr lang="en-US" altLang="zh-CN" dirty="0" smtClean="0"/>
              <a:t>Cost with downtime</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57117406"/>
              </p:ext>
            </p:extLst>
          </p:nvPr>
        </p:nvGraphicFramePr>
        <p:xfrm>
          <a:off x="1271463" y="1008876"/>
          <a:ext cx="9577064" cy="5203050"/>
        </p:xfrm>
        <a:graphic>
          <a:graphicData uri="http://schemas.openxmlformats.org/drawingml/2006/table">
            <a:tbl>
              <a:tblPr firstRow="1" bandRow="1">
                <a:tableStyleId>{5C22544A-7EE6-4342-B048-85BDC9FD1C3A}</a:tableStyleId>
              </a:tblPr>
              <a:tblGrid>
                <a:gridCol w="2670870"/>
                <a:gridCol w="1718960"/>
                <a:gridCol w="1800816"/>
                <a:gridCol w="1800816"/>
                <a:gridCol w="1585602"/>
              </a:tblGrid>
              <a:tr h="795280">
                <a:tc>
                  <a:txBody>
                    <a:bodyPr/>
                    <a:lstStyle/>
                    <a:p>
                      <a:r>
                        <a:rPr lang="en-US" altLang="zh-CN" sz="1600" dirty="0" smtClean="0">
                          <a:solidFill>
                            <a:schemeClr val="tx1"/>
                          </a:solidFill>
                        </a:rPr>
                        <a:t>Application</a:t>
                      </a:r>
                      <a:endParaRPr lang="zh-CN" altLang="en-US" sz="1600" dirty="0">
                        <a:solidFill>
                          <a:schemeClr val="tx1"/>
                        </a:solidFill>
                      </a:endParaRPr>
                    </a:p>
                  </a:txBody>
                  <a:tcPr/>
                </a:tc>
                <a:tc>
                  <a:txBody>
                    <a:bodyPr/>
                    <a:lstStyle/>
                    <a:p>
                      <a:r>
                        <a:rPr lang="en-US" altLang="zh-CN" sz="1600" dirty="0" smtClean="0">
                          <a:solidFill>
                            <a:schemeClr val="tx1"/>
                          </a:solidFill>
                        </a:rPr>
                        <a:t>Cost of downtime per hour</a:t>
                      </a:r>
                      <a:endParaRPr lang="zh-CN" altLang="en-US" sz="1600" dirty="0">
                        <a:solidFill>
                          <a:schemeClr val="tx1"/>
                        </a:solidFill>
                      </a:endParaRPr>
                    </a:p>
                  </a:txBody>
                  <a:tcPr/>
                </a:tc>
                <a:tc>
                  <a:txBody>
                    <a:bodyPr/>
                    <a:lstStyle/>
                    <a:p>
                      <a:r>
                        <a:rPr lang="en-US" altLang="zh-CN" sz="1600" dirty="0" smtClean="0">
                          <a:solidFill>
                            <a:schemeClr val="tx1"/>
                          </a:solidFill>
                        </a:rPr>
                        <a:t>1%</a:t>
                      </a:r>
                    </a:p>
                    <a:p>
                      <a:r>
                        <a:rPr lang="en-US" altLang="zh-CN" sz="1600" dirty="0" smtClean="0">
                          <a:solidFill>
                            <a:schemeClr val="tx1"/>
                          </a:solidFill>
                        </a:rPr>
                        <a:t>87.6 </a:t>
                      </a:r>
                      <a:r>
                        <a:rPr lang="en-US" altLang="zh-CN" sz="1600" dirty="0" err="1" smtClean="0">
                          <a:solidFill>
                            <a:schemeClr val="tx1"/>
                          </a:solidFill>
                        </a:rPr>
                        <a:t>hrs</a:t>
                      </a:r>
                      <a:r>
                        <a:rPr lang="en-US" altLang="zh-CN" sz="1600" dirty="0" smtClean="0">
                          <a:solidFill>
                            <a:schemeClr val="tx1"/>
                          </a:solidFill>
                        </a:rPr>
                        <a:t>/</a:t>
                      </a:r>
                      <a:r>
                        <a:rPr lang="en-US" altLang="zh-CN" sz="1600" dirty="0" err="1" smtClean="0">
                          <a:solidFill>
                            <a:schemeClr val="tx1"/>
                          </a:solidFill>
                        </a:rPr>
                        <a:t>yr</a:t>
                      </a:r>
                      <a:endParaRPr lang="zh-CN" altLang="en-US" sz="1600" dirty="0">
                        <a:solidFill>
                          <a:schemeClr val="tx1"/>
                        </a:solidFill>
                      </a:endParaRPr>
                    </a:p>
                  </a:txBody>
                  <a:tcPr/>
                </a:tc>
                <a:tc>
                  <a:txBody>
                    <a:bodyPr/>
                    <a:lstStyle/>
                    <a:p>
                      <a:r>
                        <a:rPr lang="en-US" altLang="zh-CN" sz="1600" dirty="0" smtClean="0">
                          <a:solidFill>
                            <a:schemeClr val="tx1"/>
                          </a:solidFill>
                        </a:rPr>
                        <a:t>0.5%</a:t>
                      </a:r>
                    </a:p>
                    <a:p>
                      <a:r>
                        <a:rPr lang="en-US" altLang="zh-CN" sz="1600" dirty="0" smtClean="0">
                          <a:solidFill>
                            <a:schemeClr val="tx1"/>
                          </a:solidFill>
                        </a:rPr>
                        <a:t>43.8 </a:t>
                      </a:r>
                      <a:r>
                        <a:rPr lang="en-US" altLang="zh-CN" sz="1600" dirty="0" err="1" smtClean="0">
                          <a:solidFill>
                            <a:schemeClr val="tx1"/>
                          </a:solidFill>
                        </a:rPr>
                        <a:t>hrs</a:t>
                      </a:r>
                      <a:r>
                        <a:rPr lang="en-US" altLang="zh-CN" sz="1600" dirty="0" smtClean="0">
                          <a:solidFill>
                            <a:schemeClr val="tx1"/>
                          </a:solidFill>
                        </a:rPr>
                        <a:t>/</a:t>
                      </a:r>
                      <a:r>
                        <a:rPr lang="en-US" altLang="zh-CN" sz="1600" dirty="0" err="1" smtClean="0">
                          <a:solidFill>
                            <a:schemeClr val="tx1"/>
                          </a:solidFill>
                        </a:rPr>
                        <a:t>yr</a:t>
                      </a:r>
                      <a:endParaRPr lang="zh-CN" altLang="en-US" sz="1600" dirty="0">
                        <a:solidFill>
                          <a:schemeClr val="tx1"/>
                        </a:solidFill>
                      </a:endParaRPr>
                    </a:p>
                  </a:txBody>
                  <a:tcPr/>
                </a:tc>
                <a:tc>
                  <a:txBody>
                    <a:bodyPr/>
                    <a:lstStyle/>
                    <a:p>
                      <a:r>
                        <a:rPr lang="en-US" altLang="zh-CN" sz="1600" dirty="0" smtClean="0">
                          <a:solidFill>
                            <a:schemeClr val="tx1"/>
                          </a:solidFill>
                        </a:rPr>
                        <a:t>0.1%</a:t>
                      </a:r>
                    </a:p>
                    <a:p>
                      <a:r>
                        <a:rPr lang="en-US" altLang="zh-CN" sz="1600" dirty="0" smtClean="0">
                          <a:solidFill>
                            <a:schemeClr val="tx1"/>
                          </a:solidFill>
                        </a:rPr>
                        <a:t>8.8 </a:t>
                      </a:r>
                      <a:r>
                        <a:rPr lang="en-US" altLang="zh-CN" sz="1600" dirty="0" err="1" smtClean="0">
                          <a:solidFill>
                            <a:schemeClr val="tx1"/>
                          </a:solidFill>
                        </a:rPr>
                        <a:t>hrs</a:t>
                      </a:r>
                      <a:r>
                        <a:rPr lang="en-US" altLang="zh-CN" sz="1600" dirty="0" smtClean="0">
                          <a:solidFill>
                            <a:schemeClr val="tx1"/>
                          </a:solidFill>
                        </a:rPr>
                        <a:t>/</a:t>
                      </a:r>
                      <a:r>
                        <a:rPr lang="en-US" altLang="zh-CN" sz="1600" dirty="0" err="1" smtClean="0">
                          <a:solidFill>
                            <a:schemeClr val="tx1"/>
                          </a:solidFill>
                        </a:rPr>
                        <a:t>yr</a:t>
                      </a:r>
                      <a:endParaRPr lang="en-US" altLang="zh-CN" sz="1600" dirty="0" smtClean="0">
                        <a:solidFill>
                          <a:schemeClr val="tx1"/>
                        </a:solidFill>
                      </a:endParaRPr>
                    </a:p>
                  </a:txBody>
                  <a:tcPr/>
                </a:tc>
              </a:tr>
              <a:tr h="356753">
                <a:tc>
                  <a:txBody>
                    <a:bodyPr/>
                    <a:lstStyle/>
                    <a:p>
                      <a:r>
                        <a:rPr lang="en-US" altLang="zh-CN" sz="1600" dirty="0" smtClean="0"/>
                        <a:t>Brokerage</a:t>
                      </a:r>
                      <a:r>
                        <a:rPr lang="en-US" altLang="zh-CN" sz="1600" baseline="0" dirty="0" smtClean="0"/>
                        <a:t> operations</a:t>
                      </a:r>
                      <a:endParaRPr lang="zh-CN" altLang="en-US" sz="1600" dirty="0"/>
                    </a:p>
                  </a:txBody>
                  <a:tcPr/>
                </a:tc>
                <a:tc>
                  <a:txBody>
                    <a:bodyPr/>
                    <a:lstStyle/>
                    <a:p>
                      <a:r>
                        <a:rPr lang="en-US" altLang="zh-CN" sz="1600" dirty="0" smtClean="0"/>
                        <a:t>$6,450,000</a:t>
                      </a:r>
                      <a:endParaRPr lang="zh-CN" altLang="en-US" sz="1600" dirty="0"/>
                    </a:p>
                  </a:txBody>
                  <a:tcPr/>
                </a:tc>
                <a:tc>
                  <a:txBody>
                    <a:bodyPr/>
                    <a:lstStyle/>
                    <a:p>
                      <a:r>
                        <a:rPr lang="en-US" altLang="zh-CN" sz="1600" dirty="0" smtClean="0"/>
                        <a:t>$565,000,000</a:t>
                      </a:r>
                      <a:endParaRPr lang="zh-CN" altLang="en-US" sz="1600" dirty="0"/>
                    </a:p>
                  </a:txBody>
                  <a:tcPr/>
                </a:tc>
                <a:tc>
                  <a:txBody>
                    <a:bodyPr/>
                    <a:lstStyle/>
                    <a:p>
                      <a:r>
                        <a:rPr lang="en-US" altLang="zh-CN" sz="1600" dirty="0" smtClean="0"/>
                        <a:t>$283,000,000</a:t>
                      </a:r>
                      <a:endParaRPr lang="zh-CN" altLang="en-US" sz="1600" dirty="0"/>
                    </a:p>
                  </a:txBody>
                  <a:tcPr/>
                </a:tc>
                <a:tc>
                  <a:txBody>
                    <a:bodyPr/>
                    <a:lstStyle/>
                    <a:p>
                      <a:r>
                        <a:rPr lang="en-US" altLang="zh-CN" sz="1600" dirty="0" smtClean="0"/>
                        <a:t>$56,500,000</a:t>
                      </a:r>
                      <a:endParaRPr lang="zh-CN" altLang="en-US" sz="1600" dirty="0"/>
                    </a:p>
                  </a:txBody>
                  <a:tcPr/>
                </a:tc>
              </a:tr>
              <a:tr h="559641">
                <a:tc>
                  <a:txBody>
                    <a:bodyPr/>
                    <a:lstStyle/>
                    <a:p>
                      <a:r>
                        <a:rPr lang="en-US" altLang="zh-CN" sz="1600" dirty="0" smtClean="0"/>
                        <a:t>Credit card authorization</a:t>
                      </a:r>
                      <a:endParaRPr lang="zh-CN" altLang="en-US" sz="1600" dirty="0"/>
                    </a:p>
                  </a:txBody>
                  <a:tcPr/>
                </a:tc>
                <a:tc>
                  <a:txBody>
                    <a:bodyPr/>
                    <a:lstStyle/>
                    <a:p>
                      <a:r>
                        <a:rPr lang="en-US" altLang="zh-CN" sz="1600" dirty="0" smtClean="0"/>
                        <a:t>$2,600,000</a:t>
                      </a:r>
                      <a:endParaRPr lang="zh-CN" altLang="en-US" sz="1600" dirty="0"/>
                    </a:p>
                  </a:txBody>
                  <a:tcPr/>
                </a:tc>
                <a:tc>
                  <a:txBody>
                    <a:bodyPr/>
                    <a:lstStyle/>
                    <a:p>
                      <a:r>
                        <a:rPr lang="en-US" altLang="zh-CN" sz="1600" dirty="0" smtClean="0"/>
                        <a:t>$228,000,000</a:t>
                      </a:r>
                      <a:endParaRPr lang="zh-CN" altLang="en-US" sz="1600" dirty="0"/>
                    </a:p>
                  </a:txBody>
                  <a:tcPr/>
                </a:tc>
                <a:tc>
                  <a:txBody>
                    <a:bodyPr/>
                    <a:lstStyle/>
                    <a:p>
                      <a:r>
                        <a:rPr lang="en-US" altLang="zh-CN" sz="1600" dirty="0" smtClean="0"/>
                        <a:t>$114,000,000</a:t>
                      </a:r>
                      <a:endParaRPr lang="zh-CN" altLang="en-US" sz="1600" dirty="0"/>
                    </a:p>
                  </a:txBody>
                  <a:tcPr/>
                </a:tc>
                <a:tc>
                  <a:txBody>
                    <a:bodyPr/>
                    <a:lstStyle/>
                    <a:p>
                      <a:r>
                        <a:rPr lang="en-US" altLang="zh-CN" sz="1600" dirty="0" smtClean="0"/>
                        <a:t>$22,800,000</a:t>
                      </a:r>
                      <a:endParaRPr lang="zh-CN" altLang="en-US" sz="1600" dirty="0"/>
                    </a:p>
                  </a:txBody>
                  <a:tcPr/>
                </a:tc>
              </a:tr>
              <a:tr h="559641">
                <a:tc>
                  <a:txBody>
                    <a:bodyPr/>
                    <a:lstStyle/>
                    <a:p>
                      <a:r>
                        <a:rPr lang="en-US" altLang="zh-CN" sz="1600" dirty="0" smtClean="0"/>
                        <a:t>Package</a:t>
                      </a:r>
                      <a:r>
                        <a:rPr lang="en-US" altLang="zh-CN" sz="1600" baseline="0" dirty="0" smtClean="0"/>
                        <a:t> shipping services</a:t>
                      </a:r>
                      <a:endParaRPr lang="zh-CN" altLang="en-US" sz="1600" dirty="0"/>
                    </a:p>
                  </a:txBody>
                  <a:tcPr/>
                </a:tc>
                <a:tc>
                  <a:txBody>
                    <a:bodyPr/>
                    <a:lstStyle/>
                    <a:p>
                      <a:r>
                        <a:rPr lang="en-US" altLang="zh-CN" sz="1600" dirty="0" smtClean="0"/>
                        <a:t>$150,000</a:t>
                      </a:r>
                      <a:endParaRPr lang="zh-CN" altLang="en-US" sz="1600" dirty="0"/>
                    </a:p>
                  </a:txBody>
                  <a:tcPr/>
                </a:tc>
                <a:tc>
                  <a:txBody>
                    <a:bodyPr/>
                    <a:lstStyle/>
                    <a:p>
                      <a:r>
                        <a:rPr lang="en-US" altLang="zh-CN" sz="1600" dirty="0" smtClean="0"/>
                        <a:t>$13,000,000</a:t>
                      </a:r>
                      <a:endParaRPr lang="zh-CN" altLang="en-US" sz="1600" dirty="0"/>
                    </a:p>
                  </a:txBody>
                  <a:tcPr/>
                </a:tc>
                <a:tc>
                  <a:txBody>
                    <a:bodyPr/>
                    <a:lstStyle/>
                    <a:p>
                      <a:r>
                        <a:rPr lang="en-US" altLang="zh-CN" sz="1600" dirty="0" smtClean="0"/>
                        <a:t>$6,600,000</a:t>
                      </a:r>
                      <a:endParaRPr lang="zh-CN" altLang="en-US" sz="1600" dirty="0"/>
                    </a:p>
                  </a:txBody>
                  <a:tcPr/>
                </a:tc>
                <a:tc>
                  <a:txBody>
                    <a:bodyPr/>
                    <a:lstStyle/>
                    <a:p>
                      <a:r>
                        <a:rPr lang="en-US" altLang="zh-CN" sz="1600" dirty="0" smtClean="0"/>
                        <a:t>$1,300,000</a:t>
                      </a:r>
                      <a:endParaRPr lang="zh-CN" altLang="en-US" sz="1600" dirty="0"/>
                    </a:p>
                  </a:txBody>
                  <a:tcPr/>
                </a:tc>
              </a:tr>
              <a:tr h="559641">
                <a:tc>
                  <a:txBody>
                    <a:bodyPr/>
                    <a:lstStyle/>
                    <a:p>
                      <a:r>
                        <a:rPr lang="en-US" altLang="zh-CN" sz="1600" dirty="0" smtClean="0"/>
                        <a:t>Home shopping channel</a:t>
                      </a:r>
                      <a:endParaRPr lang="zh-CN" altLang="en-US" sz="1600" dirty="0"/>
                    </a:p>
                  </a:txBody>
                  <a:tcPr/>
                </a:tc>
                <a:tc>
                  <a:txBody>
                    <a:bodyPr/>
                    <a:lstStyle/>
                    <a:p>
                      <a:r>
                        <a:rPr lang="en-US" altLang="zh-CN" sz="1600" dirty="0" smtClean="0"/>
                        <a:t>$113,000</a:t>
                      </a:r>
                      <a:endParaRPr lang="zh-CN" altLang="en-US" sz="1600" dirty="0"/>
                    </a:p>
                  </a:txBody>
                  <a:tcPr/>
                </a:tc>
                <a:tc>
                  <a:txBody>
                    <a:bodyPr/>
                    <a:lstStyle/>
                    <a:p>
                      <a:r>
                        <a:rPr lang="en-US" altLang="zh-CN" sz="1600" dirty="0" smtClean="0"/>
                        <a:t>$9,900,000</a:t>
                      </a:r>
                      <a:endParaRPr lang="zh-CN" altLang="en-US" sz="1600" dirty="0"/>
                    </a:p>
                  </a:txBody>
                  <a:tcPr/>
                </a:tc>
                <a:tc>
                  <a:txBody>
                    <a:bodyPr/>
                    <a:lstStyle/>
                    <a:p>
                      <a:r>
                        <a:rPr lang="en-US" altLang="zh-CN" sz="1600" dirty="0" smtClean="0"/>
                        <a:t>$4,900,000</a:t>
                      </a:r>
                      <a:endParaRPr lang="zh-CN" altLang="en-US" sz="1600" dirty="0"/>
                    </a:p>
                  </a:txBody>
                  <a:tcPr/>
                </a:tc>
                <a:tc>
                  <a:txBody>
                    <a:bodyPr/>
                    <a:lstStyle/>
                    <a:p>
                      <a:r>
                        <a:rPr lang="en-US" altLang="zh-CN" sz="1600" dirty="0" smtClean="0"/>
                        <a:t>$1,000,000</a:t>
                      </a:r>
                      <a:endParaRPr lang="zh-CN" altLang="en-US" sz="1600" dirty="0"/>
                    </a:p>
                  </a:txBody>
                  <a:tcPr/>
                </a:tc>
              </a:tr>
              <a:tr h="528504">
                <a:tc>
                  <a:txBody>
                    <a:bodyPr/>
                    <a:lstStyle/>
                    <a:p>
                      <a:r>
                        <a:rPr lang="en-US" altLang="zh-CN" sz="1600" dirty="0" smtClean="0"/>
                        <a:t>Catalog sales center</a:t>
                      </a:r>
                      <a:endParaRPr lang="zh-CN" altLang="en-US" sz="1600" dirty="0"/>
                    </a:p>
                  </a:txBody>
                  <a:tcPr/>
                </a:tc>
                <a:tc>
                  <a:txBody>
                    <a:bodyPr/>
                    <a:lstStyle/>
                    <a:p>
                      <a:r>
                        <a:rPr lang="en-US" altLang="zh-CN" sz="1600" dirty="0" smtClean="0"/>
                        <a:t>$90,000</a:t>
                      </a:r>
                      <a:endParaRPr lang="zh-CN" altLang="en-US" sz="1600" dirty="0"/>
                    </a:p>
                  </a:txBody>
                  <a:tcPr/>
                </a:tc>
                <a:tc>
                  <a:txBody>
                    <a:bodyPr/>
                    <a:lstStyle/>
                    <a:p>
                      <a:r>
                        <a:rPr lang="en-US" altLang="zh-CN" sz="1600" dirty="0" smtClean="0"/>
                        <a:t>$7,900,000</a:t>
                      </a:r>
                      <a:endParaRPr lang="zh-CN" altLang="en-US" sz="1600" dirty="0"/>
                    </a:p>
                  </a:txBody>
                  <a:tcPr/>
                </a:tc>
                <a:tc>
                  <a:txBody>
                    <a:bodyPr/>
                    <a:lstStyle/>
                    <a:p>
                      <a:r>
                        <a:rPr lang="en-US" altLang="zh-CN" sz="1600" dirty="0" smtClean="0"/>
                        <a:t>$3,900,000</a:t>
                      </a:r>
                      <a:endParaRPr lang="zh-CN" altLang="en-US" sz="1600" dirty="0"/>
                    </a:p>
                  </a:txBody>
                  <a:tcPr/>
                </a:tc>
                <a:tc>
                  <a:txBody>
                    <a:bodyPr/>
                    <a:lstStyle/>
                    <a:p>
                      <a:r>
                        <a:rPr lang="en-US" altLang="zh-CN" sz="1600" dirty="0" smtClean="0"/>
                        <a:t>$800,000</a:t>
                      </a:r>
                      <a:endParaRPr lang="zh-CN" altLang="en-US" sz="1600" dirty="0"/>
                    </a:p>
                  </a:txBody>
                  <a:tcPr/>
                </a:tc>
              </a:tr>
              <a:tr h="559641">
                <a:tc>
                  <a:txBody>
                    <a:bodyPr/>
                    <a:lstStyle/>
                    <a:p>
                      <a:r>
                        <a:rPr lang="en-US" altLang="zh-CN" sz="1600" dirty="0" smtClean="0"/>
                        <a:t>Airline reservation center</a:t>
                      </a:r>
                      <a:endParaRPr lang="zh-CN" altLang="en-US" sz="1600" dirty="0"/>
                    </a:p>
                  </a:txBody>
                  <a:tcPr/>
                </a:tc>
                <a:tc>
                  <a:txBody>
                    <a:bodyPr/>
                    <a:lstStyle/>
                    <a:p>
                      <a:r>
                        <a:rPr lang="en-US" altLang="zh-CN" sz="1600" dirty="0" smtClean="0"/>
                        <a:t>$89,000</a:t>
                      </a:r>
                    </a:p>
                  </a:txBody>
                  <a:tcPr/>
                </a:tc>
                <a:tc>
                  <a:txBody>
                    <a:bodyPr/>
                    <a:lstStyle/>
                    <a:p>
                      <a:r>
                        <a:rPr lang="en-US" altLang="zh-CN" sz="1600" dirty="0" smtClean="0"/>
                        <a:t>$7,900,000</a:t>
                      </a:r>
                      <a:endParaRPr lang="zh-CN" altLang="en-US" sz="1600" dirty="0"/>
                    </a:p>
                  </a:txBody>
                  <a:tcPr/>
                </a:tc>
                <a:tc>
                  <a:txBody>
                    <a:bodyPr/>
                    <a:lstStyle/>
                    <a:p>
                      <a:r>
                        <a:rPr lang="en-US" altLang="zh-CN" sz="1600" dirty="0" smtClean="0"/>
                        <a:t>$3,900,000</a:t>
                      </a:r>
                      <a:endParaRPr lang="zh-CN" altLang="en-US" sz="1600" dirty="0"/>
                    </a:p>
                  </a:txBody>
                  <a:tcPr/>
                </a:tc>
                <a:tc>
                  <a:txBody>
                    <a:bodyPr/>
                    <a:lstStyle/>
                    <a:p>
                      <a:r>
                        <a:rPr lang="en-US" altLang="zh-CN" sz="1600" dirty="0" smtClean="0"/>
                        <a:t>$800,000</a:t>
                      </a:r>
                      <a:endParaRPr lang="zh-CN" altLang="en-US" sz="1600" dirty="0"/>
                    </a:p>
                  </a:txBody>
                  <a:tcPr/>
                </a:tc>
              </a:tr>
              <a:tr h="559641">
                <a:tc>
                  <a:txBody>
                    <a:bodyPr/>
                    <a:lstStyle/>
                    <a:p>
                      <a:r>
                        <a:rPr lang="en-US" altLang="zh-CN" sz="1600" dirty="0" smtClean="0"/>
                        <a:t>Cellular service activation</a:t>
                      </a:r>
                      <a:endParaRPr lang="zh-CN" altLang="en-US" sz="1600" dirty="0"/>
                    </a:p>
                  </a:txBody>
                  <a:tcPr/>
                </a:tc>
                <a:tc>
                  <a:txBody>
                    <a:bodyPr/>
                    <a:lstStyle/>
                    <a:p>
                      <a:r>
                        <a:rPr lang="en-US" altLang="zh-CN" sz="1600" dirty="0" smtClean="0"/>
                        <a:t>$41,000</a:t>
                      </a:r>
                      <a:endParaRPr lang="zh-CN" altLang="en-US" sz="1600" dirty="0"/>
                    </a:p>
                  </a:txBody>
                  <a:tcPr/>
                </a:tc>
                <a:tc>
                  <a:txBody>
                    <a:bodyPr/>
                    <a:lstStyle/>
                    <a:p>
                      <a:r>
                        <a:rPr lang="en-US" altLang="zh-CN" sz="1600" dirty="0" smtClean="0"/>
                        <a:t>$3,600,000</a:t>
                      </a:r>
                      <a:endParaRPr lang="zh-CN" altLang="en-US" sz="1600" dirty="0"/>
                    </a:p>
                  </a:txBody>
                  <a:tcPr/>
                </a:tc>
                <a:tc>
                  <a:txBody>
                    <a:bodyPr/>
                    <a:lstStyle/>
                    <a:p>
                      <a:r>
                        <a:rPr lang="en-US" altLang="zh-CN" sz="1600" dirty="0" smtClean="0"/>
                        <a:t>$1,800,000</a:t>
                      </a:r>
                      <a:endParaRPr lang="zh-CN" altLang="en-US" sz="1600" dirty="0"/>
                    </a:p>
                  </a:txBody>
                  <a:tcPr/>
                </a:tc>
                <a:tc>
                  <a:txBody>
                    <a:bodyPr/>
                    <a:lstStyle/>
                    <a:p>
                      <a:r>
                        <a:rPr lang="en-US" altLang="zh-CN" sz="1600" dirty="0" smtClean="0"/>
                        <a:t>$400,000</a:t>
                      </a:r>
                      <a:endParaRPr lang="zh-CN" altLang="en-US" sz="1600" dirty="0"/>
                    </a:p>
                  </a:txBody>
                  <a:tcPr/>
                </a:tc>
              </a:tr>
              <a:tr h="361348">
                <a:tc>
                  <a:txBody>
                    <a:bodyPr/>
                    <a:lstStyle/>
                    <a:p>
                      <a:pPr marL="0" algn="l" defTabSz="914400" rtl="0" eaLnBrk="1" latinLnBrk="0" hangingPunct="1"/>
                      <a:r>
                        <a:rPr lang="en-US" altLang="zh-CN" sz="1600" kern="1200" dirty="0" smtClean="0">
                          <a:solidFill>
                            <a:schemeClr val="dk1"/>
                          </a:solidFill>
                          <a:latin typeface="+mn-lt"/>
                          <a:ea typeface="+mn-ea"/>
                          <a:cs typeface="+mn-cs"/>
                        </a:rPr>
                        <a:t>Online network fees</a:t>
                      </a:r>
                      <a:endParaRPr lang="zh-CN" altLang="en-US" sz="1600" kern="1200" dirty="0">
                        <a:solidFill>
                          <a:schemeClr val="dk1"/>
                        </a:solidFill>
                        <a:latin typeface="+mn-lt"/>
                        <a:ea typeface="+mn-ea"/>
                        <a:cs typeface="+mn-cs"/>
                      </a:endParaRPr>
                    </a:p>
                  </a:txBody>
                  <a:tcPr/>
                </a:tc>
                <a:tc>
                  <a:txBody>
                    <a:bodyPr/>
                    <a:lstStyle/>
                    <a:p>
                      <a:r>
                        <a:rPr lang="en-US" altLang="zh-CN" sz="1600" dirty="0" smtClean="0"/>
                        <a:t>$25,000</a:t>
                      </a:r>
                      <a:endParaRPr lang="zh-CN" altLang="en-US" sz="1600" dirty="0"/>
                    </a:p>
                  </a:txBody>
                  <a:tcPr/>
                </a:tc>
                <a:tc>
                  <a:txBody>
                    <a:bodyPr/>
                    <a:lstStyle/>
                    <a:p>
                      <a:r>
                        <a:rPr lang="en-US" altLang="zh-CN" sz="1600" dirty="0" smtClean="0"/>
                        <a:t>$2,200,000</a:t>
                      </a:r>
                      <a:endParaRPr lang="zh-CN" altLang="en-US" sz="1600" dirty="0"/>
                    </a:p>
                  </a:txBody>
                  <a:tcPr/>
                </a:tc>
                <a:tc>
                  <a:txBody>
                    <a:bodyPr/>
                    <a:lstStyle/>
                    <a:p>
                      <a:r>
                        <a:rPr lang="en-US" altLang="zh-CN" sz="1600" dirty="0" smtClean="0"/>
                        <a:t>$1,100,000</a:t>
                      </a:r>
                      <a:endParaRPr lang="zh-CN" altLang="en-US" sz="1600" dirty="0"/>
                    </a:p>
                  </a:txBody>
                  <a:tcPr/>
                </a:tc>
                <a:tc>
                  <a:txBody>
                    <a:bodyPr/>
                    <a:lstStyle/>
                    <a:p>
                      <a:r>
                        <a:rPr lang="en-US" altLang="zh-CN" sz="1600" dirty="0" smtClean="0"/>
                        <a:t>$200,000</a:t>
                      </a:r>
                      <a:endParaRPr lang="zh-CN" altLang="en-US" sz="1600" dirty="0"/>
                    </a:p>
                  </a:txBody>
                  <a:tcPr/>
                </a:tc>
              </a:tr>
              <a:tr h="331420">
                <a:tc>
                  <a:txBody>
                    <a:bodyPr/>
                    <a:lstStyle/>
                    <a:p>
                      <a:pPr marL="0" algn="l" defTabSz="914400" rtl="0" eaLnBrk="1" latinLnBrk="0" hangingPunct="1"/>
                      <a:r>
                        <a:rPr lang="en-US" altLang="zh-CN" sz="1600" kern="1200" dirty="0" smtClean="0">
                          <a:solidFill>
                            <a:schemeClr val="dk1"/>
                          </a:solidFill>
                          <a:latin typeface="+mn-lt"/>
                          <a:ea typeface="+mn-ea"/>
                          <a:cs typeface="+mn-cs"/>
                        </a:rPr>
                        <a:t>ATM service fees</a:t>
                      </a:r>
                      <a:endParaRPr lang="zh-CN" altLang="en-US" sz="1600" kern="1200" dirty="0">
                        <a:solidFill>
                          <a:schemeClr val="dk1"/>
                        </a:solidFill>
                        <a:latin typeface="+mn-lt"/>
                        <a:ea typeface="+mn-ea"/>
                        <a:cs typeface="+mn-cs"/>
                      </a:endParaRPr>
                    </a:p>
                  </a:txBody>
                  <a:tcPr/>
                </a:tc>
                <a:tc>
                  <a:txBody>
                    <a:bodyPr/>
                    <a:lstStyle/>
                    <a:p>
                      <a:r>
                        <a:rPr lang="en-US" altLang="zh-CN" sz="1600" dirty="0" smtClean="0"/>
                        <a:t>$14,000</a:t>
                      </a:r>
                      <a:endParaRPr lang="zh-CN" altLang="en-US" sz="1600" dirty="0"/>
                    </a:p>
                  </a:txBody>
                  <a:tcPr/>
                </a:tc>
                <a:tc>
                  <a:txBody>
                    <a:bodyPr/>
                    <a:lstStyle/>
                    <a:p>
                      <a:r>
                        <a:rPr lang="en-US" altLang="zh-CN" sz="1600" dirty="0" smtClean="0"/>
                        <a:t>$1,200,000</a:t>
                      </a:r>
                      <a:endParaRPr lang="zh-CN" altLang="en-US" sz="1600" dirty="0"/>
                    </a:p>
                  </a:txBody>
                  <a:tcPr/>
                </a:tc>
                <a:tc>
                  <a:txBody>
                    <a:bodyPr/>
                    <a:lstStyle/>
                    <a:p>
                      <a:r>
                        <a:rPr lang="en-US" altLang="zh-CN" sz="1600" dirty="0" smtClean="0"/>
                        <a:t>$600,000</a:t>
                      </a:r>
                    </a:p>
                  </a:txBody>
                  <a:tcPr/>
                </a:tc>
                <a:tc>
                  <a:txBody>
                    <a:bodyPr/>
                    <a:lstStyle/>
                    <a:p>
                      <a:r>
                        <a:rPr lang="en-US" altLang="zh-CN" sz="1600" dirty="0" smtClean="0"/>
                        <a:t>$100,000</a:t>
                      </a:r>
                      <a:endParaRPr lang="zh-CN" altLang="en-US" sz="1600" dirty="0"/>
                    </a:p>
                  </a:txBody>
                  <a:tcPr/>
                </a:tc>
              </a:tr>
            </a:tbl>
          </a:graphicData>
        </a:graphic>
      </p:graphicFrame>
    </p:spTree>
    <p:extLst>
      <p:ext uri="{BB962C8B-B14F-4D97-AF65-F5344CB8AC3E}">
        <p14:creationId xmlns:p14="http://schemas.microsoft.com/office/powerpoint/2010/main" val="3376926206"/>
      </p:ext>
    </p:extLst>
  </p:cSld>
  <p:clrMapOvr>
    <a:masterClrMapping/>
  </p:clrMapOvr>
  <p:transition spd="slow">
    <p:pull dir="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2063552" y="1"/>
            <a:ext cx="9793088" cy="981075"/>
          </a:xfrm>
        </p:spPr>
        <p:txBody>
          <a:bodyPr>
            <a:normAutofit fontScale="90000"/>
          </a:bodyPr>
          <a:lstStyle/>
          <a:p>
            <a:pPr eaLnBrk="1" hangingPunct="1"/>
            <a:r>
              <a:rPr lang="en-US" altLang="zh-CN" sz="3600" dirty="0"/>
              <a:t>SPEC </a:t>
            </a:r>
            <a:r>
              <a:rPr lang="en-US" altLang="zh-CN" sz="3600" dirty="0" smtClean="0"/>
              <a:t>benchmarks</a:t>
            </a:r>
            <a:r>
              <a:rPr lang="zh-CN" altLang="en-US" sz="3600" dirty="0" smtClean="0"/>
              <a:t>：</a:t>
            </a:r>
            <a:r>
              <a:rPr lang="en-US" altLang="zh-CN" sz="4800" dirty="0" smtClean="0"/>
              <a:t> </a:t>
            </a:r>
            <a:r>
              <a:rPr lang="en-US" altLang="zh-CN" dirty="0" smtClean="0"/>
              <a:t>Desktop </a:t>
            </a:r>
            <a:r>
              <a:rPr lang="en-US" altLang="zh-CN" dirty="0" smtClean="0"/>
              <a:t>Benchmarks</a:t>
            </a:r>
            <a:endParaRPr lang="en-US" altLang="zh-CN" sz="4000" i="1" dirty="0">
              <a:latin typeface="MyriadMM-It_400_600_" charset="0"/>
            </a:endParaRPr>
          </a:p>
        </p:txBody>
      </p:sp>
      <p:sp>
        <p:nvSpPr>
          <p:cNvPr id="46083" name="Rectangle 3"/>
          <p:cNvSpPr>
            <a:spLocks noGrp="1" noRot="1" noChangeArrowheads="1"/>
          </p:cNvSpPr>
          <p:nvPr>
            <p:ph idx="1"/>
          </p:nvPr>
        </p:nvSpPr>
        <p:spPr>
          <a:xfrm>
            <a:off x="1631504" y="1124744"/>
            <a:ext cx="9001000" cy="5472608"/>
          </a:xfrm>
        </p:spPr>
        <p:txBody>
          <a:bodyPr>
            <a:normAutofit lnSpcReduction="10000"/>
          </a:bodyPr>
          <a:lstStyle/>
          <a:p>
            <a:pPr eaLnBrk="1" hangingPunct="1">
              <a:lnSpc>
                <a:spcPct val="90000"/>
              </a:lnSpc>
            </a:pPr>
            <a:r>
              <a:rPr lang="en-US" altLang="zh-CN" sz="3200" dirty="0">
                <a:latin typeface="Comic Sans MS" pitchFamily="66" charset="0"/>
              </a:rPr>
              <a:t>CPU-intensive benchmarks</a:t>
            </a:r>
          </a:p>
          <a:p>
            <a:pPr lvl="1" eaLnBrk="1" hangingPunct="1">
              <a:lnSpc>
                <a:spcPct val="90000"/>
              </a:lnSpc>
            </a:pPr>
            <a:r>
              <a:rPr lang="en-US" altLang="zh-CN" dirty="0">
                <a:latin typeface="Comic Sans MS" pitchFamily="66" charset="0"/>
              </a:rPr>
              <a:t>SPEC89</a:t>
            </a:r>
            <a:endParaRPr lang="en-US" altLang="zh-CN" dirty="0">
              <a:latin typeface="Comic Sans MS" pitchFamily="66" charset="0"/>
              <a:sym typeface="Wingdings" pitchFamily="2" charset="2"/>
            </a:endParaRPr>
          </a:p>
          <a:p>
            <a:pPr lvl="1" eaLnBrk="1" hangingPunct="1">
              <a:lnSpc>
                <a:spcPct val="90000"/>
              </a:lnSpc>
            </a:pPr>
            <a:r>
              <a:rPr lang="en-US" altLang="zh-CN" dirty="0">
                <a:latin typeface="Comic Sans MS" pitchFamily="66" charset="0"/>
                <a:sym typeface="Wingdings" pitchFamily="2" charset="2"/>
              </a:rPr>
              <a:t>SPEC92</a:t>
            </a:r>
          </a:p>
          <a:p>
            <a:pPr lvl="1" eaLnBrk="1" hangingPunct="1">
              <a:lnSpc>
                <a:spcPct val="90000"/>
              </a:lnSpc>
            </a:pPr>
            <a:r>
              <a:rPr lang="en-US" altLang="zh-CN" dirty="0">
                <a:latin typeface="Comic Sans MS" pitchFamily="66" charset="0"/>
                <a:sym typeface="Wingdings" pitchFamily="2" charset="2"/>
              </a:rPr>
              <a:t>SPEC95</a:t>
            </a:r>
          </a:p>
          <a:p>
            <a:pPr lvl="1" eaLnBrk="1" hangingPunct="1">
              <a:lnSpc>
                <a:spcPct val="90000"/>
              </a:lnSpc>
            </a:pPr>
            <a:r>
              <a:rPr lang="en-US" altLang="zh-CN" dirty="0">
                <a:latin typeface="Comic Sans MS" pitchFamily="66" charset="0"/>
                <a:sym typeface="Wingdings" pitchFamily="2" charset="2"/>
              </a:rPr>
              <a:t>SPEC2000</a:t>
            </a:r>
          </a:p>
          <a:p>
            <a:pPr lvl="1" eaLnBrk="1" hangingPunct="1">
              <a:lnSpc>
                <a:spcPct val="90000"/>
              </a:lnSpc>
            </a:pPr>
            <a:r>
              <a:rPr lang="en-US" altLang="zh-CN" dirty="0">
                <a:latin typeface="Comic Sans MS" pitchFamily="66" charset="0"/>
                <a:sym typeface="Wingdings" pitchFamily="2" charset="2"/>
              </a:rPr>
              <a:t>SPEC CPU2006 ( 12 CINT2006, 17 CFP2006)</a:t>
            </a:r>
            <a:r>
              <a:rPr lang="en-US" altLang="zh-CN" sz="2800" dirty="0">
                <a:latin typeface="Comic Sans MS" pitchFamily="66" charset="0"/>
              </a:rPr>
              <a:t> </a:t>
            </a:r>
          </a:p>
          <a:p>
            <a:pPr eaLnBrk="1" hangingPunct="1">
              <a:lnSpc>
                <a:spcPct val="90000"/>
              </a:lnSpc>
            </a:pPr>
            <a:r>
              <a:rPr lang="en-US" altLang="zh-CN" sz="3200" dirty="0">
                <a:latin typeface="Comic Sans MS" pitchFamily="66" charset="0"/>
              </a:rPr>
              <a:t>graphics-intensive benchmarks</a:t>
            </a:r>
          </a:p>
          <a:p>
            <a:pPr lvl="1" eaLnBrk="1" hangingPunct="1">
              <a:lnSpc>
                <a:spcPct val="90000"/>
              </a:lnSpc>
            </a:pPr>
            <a:r>
              <a:rPr lang="en-US" altLang="zh-CN" sz="2800" dirty="0">
                <a:latin typeface="Comic Sans MS" pitchFamily="66" charset="0"/>
                <a:sym typeface="Wingdings" pitchFamily="2" charset="2"/>
              </a:rPr>
              <a:t>SPEC2000</a:t>
            </a:r>
          </a:p>
          <a:p>
            <a:pPr lvl="2" eaLnBrk="1" hangingPunct="1">
              <a:lnSpc>
                <a:spcPct val="90000"/>
              </a:lnSpc>
            </a:pPr>
            <a:r>
              <a:rPr lang="en-US" altLang="zh-CN" sz="2400" dirty="0" err="1">
                <a:latin typeface="Comic Sans MS" pitchFamily="66" charset="0"/>
                <a:sym typeface="Wingdings" pitchFamily="2" charset="2"/>
              </a:rPr>
              <a:t>SPECviewperf</a:t>
            </a:r>
            <a:endParaRPr lang="en-US" altLang="zh-CN" sz="2400" dirty="0">
              <a:latin typeface="Comic Sans MS" pitchFamily="66" charset="0"/>
              <a:sym typeface="Wingdings" pitchFamily="2" charset="2"/>
            </a:endParaRPr>
          </a:p>
          <a:p>
            <a:pPr lvl="3" eaLnBrk="1" hangingPunct="1">
              <a:lnSpc>
                <a:spcPct val="90000"/>
              </a:lnSpc>
            </a:pPr>
            <a:r>
              <a:rPr lang="en-US" altLang="zh-CN" sz="2000" dirty="0">
                <a:latin typeface="Comic Sans MS" pitchFamily="66" charset="0"/>
                <a:sym typeface="Wingdings" pitchFamily="2" charset="2"/>
              </a:rPr>
              <a:t>is used for benchmarking systems supporting the OpenGL graphics library</a:t>
            </a:r>
          </a:p>
          <a:p>
            <a:pPr lvl="2" eaLnBrk="1" hangingPunct="1">
              <a:lnSpc>
                <a:spcPct val="90000"/>
              </a:lnSpc>
            </a:pPr>
            <a:r>
              <a:rPr lang="en-US" altLang="zh-CN" sz="2400" dirty="0" err="1">
                <a:latin typeface="Comic Sans MS" pitchFamily="66" charset="0"/>
                <a:sym typeface="Wingdings" pitchFamily="2" charset="2"/>
              </a:rPr>
              <a:t>SPECapc</a:t>
            </a:r>
            <a:endParaRPr lang="en-US" altLang="zh-CN" sz="2400" dirty="0">
              <a:latin typeface="Comic Sans MS" pitchFamily="66" charset="0"/>
              <a:sym typeface="Wingdings" pitchFamily="2" charset="2"/>
            </a:endParaRPr>
          </a:p>
          <a:p>
            <a:pPr lvl="3" eaLnBrk="1" hangingPunct="1">
              <a:lnSpc>
                <a:spcPct val="90000"/>
              </a:lnSpc>
            </a:pPr>
            <a:r>
              <a:rPr lang="en-US" altLang="zh-CN" sz="2000" dirty="0">
                <a:latin typeface="Comic Sans MS" pitchFamily="66" charset="0"/>
                <a:sym typeface="Wingdings" pitchFamily="2" charset="2"/>
              </a:rPr>
              <a:t>consists of applications that make extensive use of graphics.</a:t>
            </a:r>
            <a:endParaRPr lang="en-US" altLang="zh-CN" sz="2000" dirty="0">
              <a:latin typeface="Times-Roman" charset="0"/>
              <a:sym typeface="Wingdings" pitchFamily="2" charset="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a:xfrm>
            <a:off x="1524000" y="0"/>
            <a:ext cx="9144000" cy="990600"/>
          </a:xfrm>
        </p:spPr>
        <p:txBody>
          <a:bodyPr/>
          <a:lstStyle/>
          <a:p>
            <a:pPr eaLnBrk="1" hangingPunct="1"/>
            <a:r>
              <a:rPr lang="en-US" altLang="zh-CN" sz="4000" dirty="0">
                <a:solidFill>
                  <a:srgbClr val="FF0000"/>
                </a:solidFill>
              </a:rPr>
              <a:t>SPEC INT 95 </a:t>
            </a:r>
            <a:r>
              <a:rPr lang="en-US" altLang="zh-CN" sz="3600" dirty="0">
                <a:solidFill>
                  <a:srgbClr val="FF0000"/>
                </a:solidFill>
              </a:rPr>
              <a:t>Benchmark</a:t>
            </a:r>
            <a:r>
              <a:rPr lang="en-US" altLang="zh-CN" sz="4000" dirty="0">
                <a:solidFill>
                  <a:srgbClr val="FF0000"/>
                </a:solidFill>
              </a:rPr>
              <a:t> </a:t>
            </a:r>
            <a:r>
              <a:rPr lang="en-US" altLang="zh-CN" sz="3600" dirty="0">
                <a:solidFill>
                  <a:srgbClr val="FF0000"/>
                </a:solidFill>
              </a:rPr>
              <a:t>descriptions</a:t>
            </a:r>
            <a:endParaRPr lang="en-US" altLang="zh-CN" sz="3600" dirty="0">
              <a:solidFill>
                <a:srgbClr val="FF0000"/>
              </a:solidFill>
              <a:latin typeface="Arial Narrow" pitchFamily="34" charset="0"/>
            </a:endParaRPr>
          </a:p>
        </p:txBody>
      </p:sp>
      <p:pic>
        <p:nvPicPr>
          <p:cNvPr id="47107" name="Picture 3"/>
          <p:cNvPicPr>
            <a:picLocks noChangeAspect="1" noChangeArrowheads="1"/>
          </p:cNvPicPr>
          <p:nvPr/>
        </p:nvPicPr>
        <p:blipFill>
          <a:blip r:embed="rId2"/>
          <a:srcRect/>
          <a:stretch>
            <a:fillRect/>
          </a:stretch>
        </p:blipFill>
        <p:spPr bwMode="auto">
          <a:xfrm>
            <a:off x="1524000" y="1124743"/>
            <a:ext cx="9144000" cy="54163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1524000" y="0"/>
            <a:ext cx="9144000" cy="762000"/>
          </a:xfrm>
        </p:spPr>
        <p:txBody>
          <a:bodyPr/>
          <a:lstStyle/>
          <a:p>
            <a:pPr eaLnBrk="1" hangingPunct="1"/>
            <a:r>
              <a:rPr lang="en-US" altLang="zh-CN" sz="4000" dirty="0">
                <a:solidFill>
                  <a:srgbClr val="FF0000"/>
                </a:solidFill>
              </a:rPr>
              <a:t>SPEC FP 95 Benchmark Descriptions</a:t>
            </a:r>
            <a:endParaRPr lang="en-US" altLang="zh-CN" sz="4000" dirty="0">
              <a:solidFill>
                <a:srgbClr val="FF0000"/>
              </a:solidFill>
              <a:latin typeface="Arial Narrow" pitchFamily="34" charset="0"/>
            </a:endParaRPr>
          </a:p>
        </p:txBody>
      </p:sp>
      <p:sp>
        <p:nvSpPr>
          <p:cNvPr id="48131" name="Rectangle 3"/>
          <p:cNvSpPr>
            <a:spLocks noGrp="1" noRot="1" noChangeArrowheads="1"/>
          </p:cNvSpPr>
          <p:nvPr>
            <p:ph idx="1"/>
          </p:nvPr>
        </p:nvSpPr>
        <p:spPr/>
        <p:txBody>
          <a:bodyPr/>
          <a:lstStyle/>
          <a:p>
            <a:pPr eaLnBrk="1" hangingPunct="1"/>
            <a:endParaRPr lang="zh-CN" altLang="zh-CN" smtClean="0"/>
          </a:p>
        </p:txBody>
      </p:sp>
      <p:pic>
        <p:nvPicPr>
          <p:cNvPr id="48132" name="Picture 4"/>
          <p:cNvPicPr>
            <a:picLocks noChangeAspect="1" noChangeArrowheads="1"/>
          </p:cNvPicPr>
          <p:nvPr/>
        </p:nvPicPr>
        <p:blipFill>
          <a:blip r:embed="rId2"/>
          <a:srcRect/>
          <a:stretch>
            <a:fillRect/>
          </a:stretch>
        </p:blipFill>
        <p:spPr bwMode="auto">
          <a:xfrm>
            <a:off x="1199456" y="1113692"/>
            <a:ext cx="9577064" cy="54135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a:xfrm>
            <a:off x="1524000" y="188640"/>
            <a:ext cx="9144000" cy="609600"/>
          </a:xfrm>
        </p:spPr>
        <p:txBody>
          <a:bodyPr>
            <a:normAutofit fontScale="90000"/>
          </a:bodyPr>
          <a:lstStyle/>
          <a:p>
            <a:pPr eaLnBrk="1" hangingPunct="1"/>
            <a:r>
              <a:rPr lang="en-US" altLang="zh-CN" dirty="0" smtClean="0">
                <a:solidFill>
                  <a:srgbClr val="FF0000"/>
                </a:solidFill>
              </a:rPr>
              <a:t>New SPEC </a:t>
            </a:r>
            <a:r>
              <a:rPr lang="en-US" altLang="zh-CN" dirty="0" err="1" smtClean="0">
                <a:solidFill>
                  <a:srgbClr val="FF0000"/>
                </a:solidFill>
              </a:rPr>
              <a:t>Int</a:t>
            </a:r>
            <a:r>
              <a:rPr lang="en-US" altLang="zh-CN" dirty="0" smtClean="0">
                <a:solidFill>
                  <a:srgbClr val="FF0000"/>
                </a:solidFill>
              </a:rPr>
              <a:t> 2000 Benchmarks</a:t>
            </a:r>
            <a:endParaRPr lang="en-US" altLang="zh-CN" b="1" dirty="0" smtClean="0">
              <a:solidFill>
                <a:srgbClr val="FF0000"/>
              </a:solidFill>
              <a:latin typeface="Arial Narrow" pitchFamily="34" charset="0"/>
            </a:endParaRPr>
          </a:p>
        </p:txBody>
      </p:sp>
      <p:pic>
        <p:nvPicPr>
          <p:cNvPr id="49155" name="Picture 3"/>
          <p:cNvPicPr>
            <a:picLocks noChangeAspect="1" noChangeArrowheads="1"/>
          </p:cNvPicPr>
          <p:nvPr/>
        </p:nvPicPr>
        <p:blipFill>
          <a:blip r:embed="rId2"/>
          <a:srcRect/>
          <a:stretch>
            <a:fillRect/>
          </a:stretch>
        </p:blipFill>
        <p:spPr bwMode="auto">
          <a:xfrm>
            <a:off x="1524000" y="1124744"/>
            <a:ext cx="8820472" cy="5376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1524001" y="0"/>
            <a:ext cx="8945563" cy="762000"/>
          </a:xfrm>
        </p:spPr>
        <p:txBody>
          <a:bodyPr/>
          <a:lstStyle/>
          <a:p>
            <a:pPr eaLnBrk="1" hangingPunct="1"/>
            <a:r>
              <a:rPr lang="en-US" altLang="zh-CN" dirty="0" smtClean="0">
                <a:solidFill>
                  <a:srgbClr val="FF0000"/>
                </a:solidFill>
              </a:rPr>
              <a:t>New SPEC FP 2000 Benchmarks</a:t>
            </a:r>
            <a:endParaRPr lang="en-US" altLang="zh-CN" b="1" dirty="0" smtClean="0">
              <a:solidFill>
                <a:srgbClr val="FF0000"/>
              </a:solidFill>
              <a:latin typeface="Arial Narrow" pitchFamily="34" charset="0"/>
            </a:endParaRPr>
          </a:p>
        </p:txBody>
      </p:sp>
      <p:sp>
        <p:nvSpPr>
          <p:cNvPr id="50179" name="Rectangle 3"/>
          <p:cNvSpPr>
            <a:spLocks noGrp="1" noRot="1" noChangeArrowheads="1"/>
          </p:cNvSpPr>
          <p:nvPr>
            <p:ph idx="1"/>
          </p:nvPr>
        </p:nvSpPr>
        <p:spPr/>
        <p:txBody>
          <a:bodyPr/>
          <a:lstStyle/>
          <a:p>
            <a:pPr eaLnBrk="1" hangingPunct="1"/>
            <a:endParaRPr lang="zh-CN" altLang="zh-CN" smtClean="0"/>
          </a:p>
        </p:txBody>
      </p:sp>
      <p:pic>
        <p:nvPicPr>
          <p:cNvPr id="50180" name="Picture 4"/>
          <p:cNvPicPr>
            <a:picLocks noChangeAspect="1" noChangeArrowheads="1"/>
          </p:cNvPicPr>
          <p:nvPr/>
        </p:nvPicPr>
        <p:blipFill>
          <a:blip r:embed="rId2"/>
          <a:srcRect/>
          <a:stretch>
            <a:fillRect/>
          </a:stretch>
        </p:blipFill>
        <p:spPr bwMode="auto">
          <a:xfrm>
            <a:off x="1752601" y="1219200"/>
            <a:ext cx="8658225" cy="5048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a:xfrm>
            <a:off x="1524001" y="0"/>
            <a:ext cx="8945563" cy="990600"/>
          </a:xfrm>
        </p:spPr>
        <p:txBody>
          <a:bodyPr>
            <a:normAutofit/>
          </a:bodyPr>
          <a:lstStyle/>
          <a:p>
            <a:pPr eaLnBrk="1" hangingPunct="1"/>
            <a:r>
              <a:rPr lang="en-US" altLang="zh-CN" sz="3200" dirty="0"/>
              <a:t>SPEC benchmarks</a:t>
            </a:r>
            <a:r>
              <a:rPr lang="en-US" altLang="zh-CN" dirty="0" smtClean="0"/>
              <a:t>  Server Benchmarks</a:t>
            </a:r>
            <a:endParaRPr lang="en-US" altLang="zh-CN" dirty="0" smtClean="0">
              <a:latin typeface="MyriadMM-It_400_600_" charset="0"/>
            </a:endParaRPr>
          </a:p>
        </p:txBody>
      </p:sp>
      <p:sp>
        <p:nvSpPr>
          <p:cNvPr id="51203" name="Rectangle 3"/>
          <p:cNvSpPr>
            <a:spLocks noGrp="1" noRot="1" noChangeArrowheads="1"/>
          </p:cNvSpPr>
          <p:nvPr>
            <p:ph idx="1"/>
          </p:nvPr>
        </p:nvSpPr>
        <p:spPr>
          <a:xfrm>
            <a:off x="1244254" y="1196752"/>
            <a:ext cx="9505056" cy="4718050"/>
          </a:xfrm>
        </p:spPr>
        <p:txBody>
          <a:bodyPr>
            <a:noAutofit/>
          </a:bodyPr>
          <a:lstStyle/>
          <a:p>
            <a:pPr eaLnBrk="1" hangingPunct="1">
              <a:lnSpc>
                <a:spcPct val="90000"/>
              </a:lnSpc>
            </a:pPr>
            <a:r>
              <a:rPr lang="en-US" altLang="zh-CN" dirty="0" err="1">
                <a:latin typeface="Comic Sans MS" pitchFamily="66" charset="0"/>
              </a:rPr>
              <a:t>SPECrate</a:t>
            </a:r>
            <a:r>
              <a:rPr lang="en-US" altLang="zh-CN" dirty="0">
                <a:latin typeface="Comic Sans MS" pitchFamily="66" charset="0"/>
              </a:rPr>
              <a:t>--processing rate of a multiprocessor</a:t>
            </a:r>
          </a:p>
          <a:p>
            <a:pPr lvl="1" eaLnBrk="1" hangingPunct="1">
              <a:lnSpc>
                <a:spcPct val="90000"/>
              </a:lnSpc>
            </a:pPr>
            <a:r>
              <a:rPr lang="en-US" altLang="zh-CN" dirty="0">
                <a:latin typeface="Comic Sans MS" pitchFamily="66" charset="0"/>
              </a:rPr>
              <a:t>SPEC CPU2000—throughput-oriented benchmark</a:t>
            </a:r>
          </a:p>
          <a:p>
            <a:pPr lvl="1" eaLnBrk="1" hangingPunct="1">
              <a:lnSpc>
                <a:spcPct val="90000"/>
              </a:lnSpc>
            </a:pPr>
            <a:r>
              <a:rPr lang="en-US" altLang="zh-CN" dirty="0" err="1">
                <a:latin typeface="Comic Sans MS" pitchFamily="66" charset="0"/>
              </a:rPr>
              <a:t>SPECrate</a:t>
            </a:r>
            <a:r>
              <a:rPr lang="en-US" altLang="zh-CN" dirty="0">
                <a:latin typeface="Comic Sans MS" pitchFamily="66" charset="0"/>
              </a:rPr>
              <a:t>—processing rate of a multiprocessor</a:t>
            </a:r>
          </a:p>
          <a:p>
            <a:pPr lvl="1" eaLnBrk="1" hangingPunct="1">
              <a:lnSpc>
                <a:spcPct val="90000"/>
              </a:lnSpc>
            </a:pPr>
            <a:r>
              <a:rPr lang="en-US" altLang="zh-CN" dirty="0">
                <a:latin typeface="Comic Sans MS" pitchFamily="66" charset="0"/>
              </a:rPr>
              <a:t>SPECSFS--file server benchmark</a:t>
            </a:r>
          </a:p>
          <a:p>
            <a:pPr lvl="1" eaLnBrk="1" hangingPunct="1">
              <a:lnSpc>
                <a:spcPct val="90000"/>
              </a:lnSpc>
            </a:pPr>
            <a:r>
              <a:rPr lang="en-US" altLang="zh-CN" dirty="0" err="1">
                <a:latin typeface="Comic Sans MS" pitchFamily="66" charset="0"/>
              </a:rPr>
              <a:t>SPECWeb</a:t>
            </a:r>
            <a:r>
              <a:rPr lang="en-US" altLang="zh-CN" dirty="0">
                <a:latin typeface="Comic Sans MS" pitchFamily="66" charset="0"/>
              </a:rPr>
              <a:t>--Web server benchmark</a:t>
            </a:r>
          </a:p>
          <a:p>
            <a:pPr lvl="1" eaLnBrk="1" hangingPunct="1">
              <a:lnSpc>
                <a:spcPct val="90000"/>
              </a:lnSpc>
            </a:pPr>
            <a:r>
              <a:rPr lang="en-US" altLang="zh-CN" dirty="0">
                <a:latin typeface="Comic Sans MS" pitchFamily="66" charset="0"/>
              </a:rPr>
              <a:t>Transaction-processing (TP) benchmarks</a:t>
            </a:r>
          </a:p>
          <a:p>
            <a:pPr lvl="1" eaLnBrk="1" hangingPunct="1">
              <a:lnSpc>
                <a:spcPct val="90000"/>
              </a:lnSpc>
            </a:pPr>
            <a:r>
              <a:rPr lang="en-US" altLang="zh-CN" dirty="0">
                <a:latin typeface="Comic Sans MS" pitchFamily="66" charset="0"/>
              </a:rPr>
              <a:t>TPC benchmark—Transaction Processing Council</a:t>
            </a:r>
          </a:p>
          <a:p>
            <a:pPr lvl="2" eaLnBrk="1" hangingPunct="1">
              <a:lnSpc>
                <a:spcPct val="90000"/>
              </a:lnSpc>
            </a:pPr>
            <a:r>
              <a:rPr lang="en-US" altLang="zh-CN" dirty="0">
                <a:latin typeface="Comic Sans MS" pitchFamily="66" charset="0"/>
              </a:rPr>
              <a:t>TPC-A, 1985</a:t>
            </a:r>
          </a:p>
          <a:p>
            <a:pPr lvl="2" eaLnBrk="1" hangingPunct="1">
              <a:lnSpc>
                <a:spcPct val="90000"/>
              </a:lnSpc>
            </a:pPr>
            <a:r>
              <a:rPr lang="en-US" altLang="zh-CN" dirty="0">
                <a:latin typeface="Comic Sans MS" pitchFamily="66" charset="0"/>
              </a:rPr>
              <a:t>TPC-C, 1992,</a:t>
            </a:r>
          </a:p>
          <a:p>
            <a:pPr lvl="2" eaLnBrk="1" hangingPunct="1">
              <a:lnSpc>
                <a:spcPct val="90000"/>
              </a:lnSpc>
            </a:pPr>
            <a:r>
              <a:rPr lang="en-US" altLang="zh-CN" dirty="0">
                <a:latin typeface="Comic Sans MS" pitchFamily="66" charset="0"/>
              </a:rPr>
              <a:t>TPC-H</a:t>
            </a:r>
            <a:r>
              <a:rPr lang="en-US" altLang="zh-CN" dirty="0">
                <a:latin typeface="Comic Sans MS" pitchFamily="66" charset="0"/>
                <a:sym typeface="Wingdings" pitchFamily="2" charset="2"/>
              </a:rPr>
              <a:t></a:t>
            </a:r>
            <a:r>
              <a:rPr lang="en-US" altLang="zh-CN" dirty="0">
                <a:latin typeface="Comic Sans MS" pitchFamily="66" charset="0"/>
              </a:rPr>
              <a:t> TPC-R</a:t>
            </a:r>
            <a:r>
              <a:rPr lang="en-US" altLang="zh-CN" dirty="0">
                <a:latin typeface="Comic Sans MS" pitchFamily="66" charset="0"/>
                <a:sym typeface="Wingdings" pitchFamily="2" charset="2"/>
              </a:rPr>
              <a:t></a:t>
            </a:r>
            <a:r>
              <a:rPr lang="en-US" altLang="zh-CN" dirty="0">
                <a:latin typeface="Comic Sans MS" pitchFamily="66" charset="0"/>
              </a:rPr>
              <a:t>TPC-W</a:t>
            </a:r>
            <a:endParaRPr lang="en-US" altLang="zh-CN" dirty="0">
              <a:latin typeface="Times-Roman"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1847528" y="50104"/>
            <a:ext cx="9517453" cy="981075"/>
          </a:xfrm>
        </p:spPr>
        <p:txBody>
          <a:bodyPr>
            <a:normAutofit fontScale="90000"/>
          </a:bodyPr>
          <a:lstStyle/>
          <a:p>
            <a:pPr eaLnBrk="1" hangingPunct="1"/>
            <a:r>
              <a:rPr lang="en-US" altLang="zh-CN" sz="3200" dirty="0"/>
              <a:t>SPEC benchmarks</a:t>
            </a:r>
            <a:r>
              <a:rPr lang="en-US" altLang="zh-CN" dirty="0" smtClean="0"/>
              <a:t>  Embedded Benchmarks</a:t>
            </a:r>
            <a:endParaRPr lang="en-US" altLang="zh-CN" dirty="0" smtClean="0">
              <a:latin typeface="MyriadMM-It_400_600_" charset="0"/>
            </a:endParaRPr>
          </a:p>
        </p:txBody>
      </p:sp>
      <p:sp>
        <p:nvSpPr>
          <p:cNvPr id="52227" name="Rectangle 3"/>
          <p:cNvSpPr>
            <a:spLocks noGrp="1" noRot="1" noChangeArrowheads="1"/>
          </p:cNvSpPr>
          <p:nvPr>
            <p:ph idx="1"/>
          </p:nvPr>
        </p:nvSpPr>
        <p:spPr>
          <a:xfrm>
            <a:off x="1271464" y="1125538"/>
            <a:ext cx="9721080" cy="4176712"/>
          </a:xfrm>
        </p:spPr>
        <p:txBody>
          <a:bodyPr/>
          <a:lstStyle/>
          <a:p>
            <a:pPr eaLnBrk="1" hangingPunct="1"/>
            <a:r>
              <a:rPr lang="en-US" altLang="zh-CN" sz="2800" dirty="0">
                <a:latin typeface="Comic Sans MS" pitchFamily="66" charset="0"/>
              </a:rPr>
              <a:t>EDN Embedded Microprocessor Benchmark Consortium (or </a:t>
            </a:r>
            <a:r>
              <a:rPr lang="en-US" altLang="zh-CN" sz="2800" dirty="0">
                <a:solidFill>
                  <a:schemeClr val="hlink"/>
                </a:solidFill>
                <a:latin typeface="Comic Sans MS" pitchFamily="66" charset="0"/>
              </a:rPr>
              <a:t>EEMBC</a:t>
            </a:r>
            <a:r>
              <a:rPr lang="en-US" altLang="zh-CN" sz="2800" dirty="0">
                <a:latin typeface="Comic Sans MS" pitchFamily="66" charset="0"/>
              </a:rPr>
              <a:t>, pronounced “embassy”).</a:t>
            </a:r>
          </a:p>
        </p:txBody>
      </p:sp>
      <p:pic>
        <p:nvPicPr>
          <p:cNvPr id="52228" name="Picture 4"/>
          <p:cNvPicPr>
            <a:picLocks noChangeAspect="1" noChangeArrowheads="1"/>
          </p:cNvPicPr>
          <p:nvPr/>
        </p:nvPicPr>
        <p:blipFill>
          <a:blip r:embed="rId2"/>
          <a:srcRect/>
          <a:stretch>
            <a:fillRect/>
          </a:stretch>
        </p:blipFill>
        <p:spPr bwMode="auto">
          <a:xfrm>
            <a:off x="1415479" y="2132856"/>
            <a:ext cx="9949501" cy="4038600"/>
          </a:xfrm>
          <a:prstGeom prst="rect">
            <a:avLst/>
          </a:prstGeom>
          <a:noFill/>
          <a:ln w="9525">
            <a:noFill/>
            <a:miter lim="800000"/>
            <a:headEnd type="none" w="sm" len="sm"/>
            <a:tailEnd type="none" w="sm" len="sm"/>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a:xfrm>
            <a:off x="2063552" y="116632"/>
            <a:ext cx="6880225" cy="654050"/>
          </a:xfrm>
        </p:spPr>
        <p:txBody>
          <a:bodyPr>
            <a:normAutofit fontScale="90000"/>
          </a:bodyPr>
          <a:lstStyle/>
          <a:p>
            <a:pPr eaLnBrk="1" hangingPunct="1"/>
            <a:r>
              <a:rPr lang="en-US" altLang="zh-CN" dirty="0" smtClean="0">
                <a:solidFill>
                  <a:srgbClr val="FF0000"/>
                </a:solidFill>
              </a:rPr>
              <a:t>Running Benchmarks </a:t>
            </a:r>
          </a:p>
        </p:txBody>
      </p:sp>
      <p:sp>
        <p:nvSpPr>
          <p:cNvPr id="53251" name="Rectangle 3"/>
          <p:cNvSpPr>
            <a:spLocks noGrp="1" noRot="1" noChangeArrowheads="1"/>
          </p:cNvSpPr>
          <p:nvPr>
            <p:ph idx="1"/>
          </p:nvPr>
        </p:nvSpPr>
        <p:spPr>
          <a:xfrm>
            <a:off x="1559496" y="1268760"/>
            <a:ext cx="9255402" cy="4800600"/>
          </a:xfrm>
        </p:spPr>
        <p:txBody>
          <a:bodyPr/>
          <a:lstStyle/>
          <a:p>
            <a:pPr eaLnBrk="1" hangingPunct="1"/>
            <a:r>
              <a:rPr lang="en-US" altLang="zh-CN" sz="2800" dirty="0">
                <a:latin typeface="Comic Sans MS" pitchFamily="66" charset="0"/>
              </a:rPr>
              <a:t>Key factor: </a:t>
            </a:r>
            <a:r>
              <a:rPr lang="en-US" altLang="zh-CN" sz="2800" dirty="0">
                <a:solidFill>
                  <a:srgbClr val="FF0000"/>
                </a:solidFill>
                <a:latin typeface="Comic Sans MS" pitchFamily="66" charset="0"/>
              </a:rPr>
              <a:t>Reproducibility</a:t>
            </a:r>
            <a:r>
              <a:rPr lang="en-US" altLang="zh-CN" sz="2800" dirty="0">
                <a:latin typeface="Comic Sans MS" pitchFamily="66" charset="0"/>
              </a:rPr>
              <a:t> by other experimenters.</a:t>
            </a:r>
            <a:r>
              <a:rPr lang="en-US" altLang="zh-CN" dirty="0" smtClean="0"/>
              <a:t> </a:t>
            </a:r>
          </a:p>
          <a:p>
            <a:pPr eaLnBrk="1" hangingPunct="1"/>
            <a:r>
              <a:rPr lang="en-US" altLang="zh-CN" sz="2800" dirty="0">
                <a:solidFill>
                  <a:srgbClr val="FF0000"/>
                </a:solidFill>
                <a:latin typeface="Comic Sans MS" pitchFamily="66" charset="0"/>
              </a:rPr>
              <a:t>Details, details, and more details !!!</a:t>
            </a:r>
            <a:r>
              <a:rPr lang="en-US" altLang="zh-CN" sz="2800" dirty="0">
                <a:latin typeface="Comic Sans MS" pitchFamily="66" charset="0"/>
              </a:rPr>
              <a:t> List all assumptions and conditions of your experiments.</a:t>
            </a:r>
            <a:r>
              <a:rPr lang="en-US" altLang="zh-CN" dirty="0" smtClean="0">
                <a:latin typeface="Comic Sans MS" pitchFamily="66" charset="0"/>
              </a:rPr>
              <a:t> </a:t>
            </a:r>
          </a:p>
          <a:p>
            <a:pPr lvl="1" eaLnBrk="1" hangingPunct="1"/>
            <a:r>
              <a:rPr lang="en-US" altLang="zh-CN" sz="2400" dirty="0">
                <a:latin typeface="Comic Sans MS" pitchFamily="66" charset="0"/>
              </a:rPr>
              <a:t>i.e. program input, version of the program, version of the compiler, optimization level, OS version, main memory size, disk types, etc</a:t>
            </a:r>
            <a:r>
              <a:rPr lang="en-US" altLang="zh-CN" dirty="0" smtClean="0">
                <a:latin typeface="Comic Sans MS" pitchFamily="66" charset="0"/>
              </a:rPr>
              <a:t>. </a:t>
            </a:r>
          </a:p>
          <a:p>
            <a:pPr eaLnBrk="1" hangingPunct="1"/>
            <a:r>
              <a:rPr lang="en-US" altLang="zh-CN" sz="2800" dirty="0">
                <a:latin typeface="Comic Sans MS" pitchFamily="66" charset="0"/>
              </a:rPr>
              <a:t>A system’s </a:t>
            </a:r>
            <a:r>
              <a:rPr lang="en-US" altLang="zh-CN" sz="2800" dirty="0">
                <a:solidFill>
                  <a:srgbClr val="0000FF"/>
                </a:solidFill>
                <a:latin typeface="Comic Sans MS" pitchFamily="66" charset="0"/>
              </a:rPr>
              <a:t>software configuration </a:t>
            </a:r>
            <a:r>
              <a:rPr lang="en-US" altLang="zh-CN" sz="2800" dirty="0">
                <a:latin typeface="Comic Sans MS" pitchFamily="66" charset="0"/>
              </a:rPr>
              <a:t>can significantly affect the performance results for a benchmark.</a:t>
            </a:r>
            <a:endParaRPr lang="en-US" altLang="zh-CN" dirty="0" smtClean="0">
              <a:latin typeface="Times-Roman" charset="0"/>
            </a:endParaRPr>
          </a:p>
        </p:txBody>
      </p:sp>
    </p:spTree>
  </p:cSld>
  <p:clrMapOvr>
    <a:masterClrMapping/>
  </p:clrMapOvr>
  <p:transition spd="slow">
    <p:pull dir="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1919536" y="1"/>
            <a:ext cx="8356353" cy="980727"/>
          </a:xfrm>
        </p:spPr>
        <p:txBody>
          <a:bodyPr>
            <a:normAutofit/>
          </a:bodyPr>
          <a:lstStyle/>
          <a:p>
            <a:pPr eaLnBrk="1" hangingPunct="1"/>
            <a:r>
              <a:rPr lang="en-US" altLang="zh-CN" dirty="0" smtClean="0">
                <a:solidFill>
                  <a:srgbClr val="FF0000"/>
                </a:solidFill>
              </a:rPr>
              <a:t>Comparing Two Machines</a:t>
            </a:r>
            <a:endParaRPr lang="en-US" altLang="zh-CN" b="1" dirty="0" smtClean="0">
              <a:solidFill>
                <a:srgbClr val="FF0000"/>
              </a:solidFill>
              <a:latin typeface="Arial Narrow" pitchFamily="34" charset="0"/>
            </a:endParaRPr>
          </a:p>
        </p:txBody>
      </p:sp>
      <p:sp>
        <p:nvSpPr>
          <p:cNvPr id="54275" name="Rectangle 3"/>
          <p:cNvSpPr>
            <a:spLocks noGrp="1" noRot="1" noChangeArrowheads="1"/>
          </p:cNvSpPr>
          <p:nvPr>
            <p:ph idx="1"/>
          </p:nvPr>
        </p:nvSpPr>
        <p:spPr>
          <a:xfrm>
            <a:off x="1919536" y="1772816"/>
            <a:ext cx="8856984" cy="4323928"/>
          </a:xfrm>
        </p:spPr>
        <p:txBody>
          <a:bodyPr>
            <a:normAutofit/>
          </a:bodyPr>
          <a:lstStyle/>
          <a:p>
            <a:pPr eaLnBrk="1" hangingPunct="1">
              <a:lnSpc>
                <a:spcPct val="90000"/>
              </a:lnSpc>
              <a:buFont typeface="Wingdings" pitchFamily="2" charset="2"/>
              <a:buNone/>
            </a:pPr>
            <a:r>
              <a:rPr lang="en-US" altLang="zh-CN" sz="2000" b="1" dirty="0">
                <a:solidFill>
                  <a:srgbClr val="000000"/>
                </a:solidFill>
              </a:rPr>
              <a:t>	Machine        CPI       Clock Period   </a:t>
            </a:r>
            <a:r>
              <a:rPr lang="en-US" altLang="zh-CN" sz="2000" b="1" dirty="0" err="1">
                <a:solidFill>
                  <a:srgbClr val="000000"/>
                </a:solidFill>
              </a:rPr>
              <a:t>Avg</a:t>
            </a:r>
            <a:r>
              <a:rPr lang="en-US" altLang="zh-CN" sz="2000" b="1" dirty="0">
                <a:solidFill>
                  <a:srgbClr val="000000"/>
                </a:solidFill>
              </a:rPr>
              <a:t> Instruction Time (secs)</a:t>
            </a:r>
          </a:p>
          <a:p>
            <a:pPr eaLnBrk="1" hangingPunct="1">
              <a:lnSpc>
                <a:spcPct val="90000"/>
              </a:lnSpc>
              <a:buFont typeface="Wingdings" pitchFamily="2" charset="2"/>
              <a:buNone/>
            </a:pPr>
            <a:r>
              <a:rPr lang="en-US" altLang="zh-CN" sz="2000" b="1" dirty="0">
                <a:solidFill>
                  <a:srgbClr val="000000"/>
                </a:solidFill>
              </a:rPr>
              <a:t>	Machine A     1.2                    2 ns	</a:t>
            </a:r>
          </a:p>
          <a:p>
            <a:pPr eaLnBrk="1" hangingPunct="1">
              <a:lnSpc>
                <a:spcPct val="90000"/>
              </a:lnSpc>
              <a:buFont typeface="Wingdings" pitchFamily="2" charset="2"/>
              <a:buNone/>
            </a:pPr>
            <a:r>
              <a:rPr lang="en-US" altLang="zh-CN" sz="2000" b="1" dirty="0">
                <a:solidFill>
                  <a:srgbClr val="000000"/>
                </a:solidFill>
              </a:rPr>
              <a:t>	Machine B      2.5                   1 ns</a:t>
            </a:r>
            <a:endParaRPr lang="en-US" altLang="zh-CN" sz="2400" b="1" dirty="0">
              <a:solidFill>
                <a:srgbClr val="000000"/>
              </a:solidFill>
            </a:endParaRPr>
          </a:p>
          <a:p>
            <a:pPr eaLnBrk="1" hangingPunct="1">
              <a:lnSpc>
                <a:spcPct val="90000"/>
              </a:lnSpc>
            </a:pPr>
            <a:endParaRPr lang="en-US" altLang="zh-CN" sz="2200" dirty="0">
              <a:solidFill>
                <a:srgbClr val="FF0000"/>
              </a:solidFill>
              <a:latin typeface="Comic Sans MS" pitchFamily="66" charset="0"/>
            </a:endParaRPr>
          </a:p>
          <a:p>
            <a:pPr eaLnBrk="1" hangingPunct="1">
              <a:lnSpc>
                <a:spcPct val="90000"/>
              </a:lnSpc>
            </a:pPr>
            <a:r>
              <a:rPr lang="en-US" altLang="zh-CN" sz="2200" dirty="0">
                <a:solidFill>
                  <a:srgbClr val="FF0000"/>
                </a:solidFill>
                <a:latin typeface="Comic Sans MS" pitchFamily="66" charset="0"/>
              </a:rPr>
              <a:t>CPU Time = # of instructions executed * </a:t>
            </a:r>
            <a:r>
              <a:rPr lang="en-US" altLang="zh-CN" sz="2200" dirty="0" err="1">
                <a:solidFill>
                  <a:srgbClr val="FF0000"/>
                </a:solidFill>
                <a:latin typeface="Comic Sans MS" pitchFamily="66" charset="0"/>
              </a:rPr>
              <a:t>avg</a:t>
            </a:r>
            <a:r>
              <a:rPr lang="en-US" altLang="zh-CN" sz="2200" dirty="0">
                <a:solidFill>
                  <a:srgbClr val="FF0000"/>
                </a:solidFill>
                <a:latin typeface="Comic Sans MS" pitchFamily="66" charset="0"/>
              </a:rPr>
              <a:t> instruction time</a:t>
            </a:r>
            <a:endParaRPr lang="en-US" altLang="zh-CN" b="1" dirty="0" smtClean="0">
              <a:solidFill>
                <a:srgbClr val="000000"/>
              </a:solidFill>
              <a:latin typeface="Arial Narrow" pitchFamily="34" charset="0"/>
            </a:endParaRPr>
          </a:p>
          <a:p>
            <a:pPr eaLnBrk="1" hangingPunct="1">
              <a:lnSpc>
                <a:spcPct val="90000"/>
              </a:lnSpc>
            </a:pPr>
            <a:r>
              <a:rPr lang="en-US" altLang="zh-CN" sz="2400" dirty="0">
                <a:latin typeface="Comic Sans MS" pitchFamily="66" charset="0"/>
              </a:rPr>
              <a:t>Assume 1,000,000, 000 instructions</a:t>
            </a:r>
            <a:endParaRPr lang="en-US" altLang="zh-CN" dirty="0" smtClean="0"/>
          </a:p>
          <a:p>
            <a:pPr eaLnBrk="1" hangingPunct="1">
              <a:lnSpc>
                <a:spcPct val="90000"/>
              </a:lnSpc>
            </a:pPr>
            <a:endParaRPr lang="en-US" altLang="zh-CN" sz="2400" dirty="0">
              <a:solidFill>
                <a:srgbClr val="000000"/>
              </a:solidFill>
            </a:endParaRPr>
          </a:p>
          <a:p>
            <a:pPr eaLnBrk="1" hangingPunct="1">
              <a:lnSpc>
                <a:spcPct val="90000"/>
              </a:lnSpc>
            </a:pPr>
            <a:r>
              <a:rPr lang="en-US" altLang="zh-CN" sz="2400" dirty="0">
                <a:solidFill>
                  <a:srgbClr val="000000"/>
                </a:solidFill>
              </a:rPr>
              <a:t>Machine A:   </a:t>
            </a:r>
            <a:r>
              <a:rPr lang="en-US" altLang="zh-CN" sz="2400" dirty="0">
                <a:solidFill>
                  <a:srgbClr val="FD0128"/>
                </a:solidFill>
                <a:latin typeface="Comic Sans MS" pitchFamily="66" charset="0"/>
              </a:rPr>
              <a:t>1,000,000,000 * 2.4ns = 2.4 seconds</a:t>
            </a:r>
            <a:endParaRPr lang="en-US" altLang="zh-CN" sz="2400" dirty="0">
              <a:solidFill>
                <a:srgbClr val="000000"/>
              </a:solidFill>
              <a:latin typeface="Comic Sans MS" pitchFamily="66" charset="0"/>
            </a:endParaRPr>
          </a:p>
          <a:p>
            <a:pPr eaLnBrk="1" hangingPunct="1">
              <a:lnSpc>
                <a:spcPct val="90000"/>
              </a:lnSpc>
            </a:pPr>
            <a:r>
              <a:rPr lang="en-US" altLang="zh-CN" sz="2400" dirty="0">
                <a:solidFill>
                  <a:srgbClr val="000000"/>
                </a:solidFill>
              </a:rPr>
              <a:t>Machine B:   </a:t>
            </a:r>
            <a:r>
              <a:rPr lang="en-US" altLang="zh-CN" sz="2400" dirty="0">
                <a:solidFill>
                  <a:srgbClr val="FD0128"/>
                </a:solidFill>
                <a:latin typeface="Comic Sans MS" pitchFamily="66" charset="0"/>
              </a:rPr>
              <a:t>1,000,000,000 * 2.5ns = 2.5 seconds</a:t>
            </a:r>
            <a:endParaRPr lang="en-US" altLang="zh-CN" sz="2400" dirty="0">
              <a:solidFill>
                <a:srgbClr val="000000"/>
              </a:solidFill>
              <a:latin typeface="Comic Sans MS" pitchFamily="66" charset="0"/>
            </a:endParaRPr>
          </a:p>
          <a:p>
            <a:pPr eaLnBrk="1" hangingPunct="1">
              <a:lnSpc>
                <a:spcPct val="90000"/>
              </a:lnSpc>
            </a:pPr>
            <a:r>
              <a:rPr lang="en-US" altLang="zh-CN" sz="2400" dirty="0">
                <a:solidFill>
                  <a:srgbClr val="000000"/>
                </a:solidFill>
              </a:rPr>
              <a:t>Which machine is faster? </a:t>
            </a:r>
            <a:r>
              <a:rPr lang="en-US" altLang="zh-CN" sz="2800" dirty="0">
                <a:solidFill>
                  <a:srgbClr val="FD0128"/>
                </a:solidFill>
              </a:rPr>
              <a:t>Machine A</a:t>
            </a:r>
            <a:endParaRPr lang="en-US" altLang="zh-CN" sz="2400" dirty="0">
              <a:solidFill>
                <a:srgbClr val="000000"/>
              </a:solidFill>
            </a:endParaRPr>
          </a:p>
          <a:p>
            <a:pPr eaLnBrk="1" hangingPunct="1">
              <a:lnSpc>
                <a:spcPct val="90000"/>
              </a:lnSpc>
            </a:pPr>
            <a:r>
              <a:rPr lang="en-US" altLang="zh-CN" sz="2400" dirty="0">
                <a:solidFill>
                  <a:srgbClr val="000000"/>
                </a:solidFill>
              </a:rPr>
              <a:t>How much faster?             </a:t>
            </a:r>
            <a:r>
              <a:rPr lang="en-US" altLang="zh-CN" sz="2400" dirty="0">
                <a:solidFill>
                  <a:srgbClr val="FD0128"/>
                </a:solidFill>
                <a:latin typeface="Comic Sans MS" pitchFamily="66" charset="0"/>
              </a:rPr>
              <a:t>2.5 / 2.4 = 1.04 times faster</a:t>
            </a:r>
            <a:endParaRPr lang="en-US" altLang="zh-CN" sz="2400" dirty="0">
              <a:solidFill>
                <a:srgbClr val="000000"/>
              </a:solidFill>
            </a:endParaRPr>
          </a:p>
        </p:txBody>
      </p:sp>
      <p:grpSp>
        <p:nvGrpSpPr>
          <p:cNvPr id="2" name="Group 4"/>
          <p:cNvGrpSpPr>
            <a:grpSpLocks/>
          </p:cNvGrpSpPr>
          <p:nvPr/>
        </p:nvGrpSpPr>
        <p:grpSpPr bwMode="auto">
          <a:xfrm>
            <a:off x="2063552" y="2136304"/>
            <a:ext cx="7086600" cy="685800"/>
            <a:chOff x="240" y="1152"/>
            <a:chExt cx="4464" cy="432"/>
          </a:xfrm>
        </p:grpSpPr>
        <p:sp>
          <p:nvSpPr>
            <p:cNvPr id="54277" name="Line 5"/>
            <p:cNvSpPr>
              <a:spLocks noChangeShapeType="1"/>
            </p:cNvSpPr>
            <p:nvPr/>
          </p:nvSpPr>
          <p:spPr bwMode="auto">
            <a:xfrm>
              <a:off x="240" y="1152"/>
              <a:ext cx="4424" cy="0"/>
            </a:xfrm>
            <a:prstGeom prst="line">
              <a:avLst/>
            </a:prstGeom>
            <a:noFill/>
            <a:ln w="9525">
              <a:solidFill>
                <a:schemeClr val="tx1"/>
              </a:solidFill>
              <a:round/>
              <a:headEnd/>
              <a:tailEnd/>
            </a:ln>
          </p:spPr>
          <p:txBody>
            <a:bodyPr wrap="none" anchor="ctr"/>
            <a:lstStyle/>
            <a:p>
              <a:endParaRPr lang="zh-CN" altLang="en-US"/>
            </a:p>
          </p:txBody>
        </p:sp>
        <p:sp>
          <p:nvSpPr>
            <p:cNvPr id="54278" name="Line 6"/>
            <p:cNvSpPr>
              <a:spLocks noChangeShapeType="1"/>
            </p:cNvSpPr>
            <p:nvPr/>
          </p:nvSpPr>
          <p:spPr bwMode="auto">
            <a:xfrm>
              <a:off x="240" y="1392"/>
              <a:ext cx="4464" cy="0"/>
            </a:xfrm>
            <a:prstGeom prst="line">
              <a:avLst/>
            </a:prstGeom>
            <a:noFill/>
            <a:ln w="9525">
              <a:solidFill>
                <a:schemeClr val="tx1"/>
              </a:solidFill>
              <a:round/>
              <a:headEnd/>
              <a:tailEnd/>
            </a:ln>
          </p:spPr>
          <p:txBody>
            <a:bodyPr wrap="none" anchor="ctr"/>
            <a:lstStyle/>
            <a:p>
              <a:endParaRPr lang="zh-CN" altLang="en-US"/>
            </a:p>
          </p:txBody>
        </p:sp>
        <p:sp>
          <p:nvSpPr>
            <p:cNvPr id="54279" name="Line 7"/>
            <p:cNvSpPr>
              <a:spLocks noChangeShapeType="1"/>
            </p:cNvSpPr>
            <p:nvPr/>
          </p:nvSpPr>
          <p:spPr bwMode="auto">
            <a:xfrm>
              <a:off x="240" y="1584"/>
              <a:ext cx="4464" cy="0"/>
            </a:xfrm>
            <a:prstGeom prst="line">
              <a:avLst/>
            </a:prstGeom>
            <a:noFill/>
            <a:ln w="9525">
              <a:solidFill>
                <a:schemeClr val="tx1"/>
              </a:solidFill>
              <a:round/>
              <a:headEnd/>
              <a:tailEnd/>
            </a:ln>
          </p:spPr>
          <p:txBody>
            <a:bodyPr wrap="none" anchor="ctr"/>
            <a:lstStyle/>
            <a:p>
              <a:endParaRPr lang="zh-CN" altLang="en-US"/>
            </a:p>
          </p:txBody>
        </p:sp>
      </p:grpSp>
    </p:spTree>
  </p:cSld>
  <p:clrMapOvr>
    <a:masterClrMapping/>
  </p:clrMapOvr>
  <p:transition spd="slow">
    <p:pull dir="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a:xfrm>
            <a:off x="2063552" y="150145"/>
            <a:ext cx="6880225" cy="647746"/>
          </a:xfrm>
        </p:spPr>
        <p:txBody>
          <a:bodyPr/>
          <a:lstStyle/>
          <a:p>
            <a:pPr eaLnBrk="1" hangingPunct="1"/>
            <a:r>
              <a:rPr lang="en-US" altLang="zh-CN" b="1" dirty="0" smtClean="0">
                <a:solidFill>
                  <a:srgbClr val="FF0000"/>
                </a:solidFill>
              </a:rPr>
              <a:t>Comparing Performance</a:t>
            </a:r>
            <a:endParaRPr lang="en-US" altLang="zh-CN" b="1" dirty="0" smtClean="0">
              <a:solidFill>
                <a:srgbClr val="FF0000"/>
              </a:solidFill>
              <a:latin typeface="Arial Narrow" pitchFamily="34" charset="0"/>
            </a:endParaRPr>
          </a:p>
        </p:txBody>
      </p:sp>
      <p:sp>
        <p:nvSpPr>
          <p:cNvPr id="55299" name="Rectangle 3"/>
          <p:cNvSpPr>
            <a:spLocks noGrp="1" noRot="1" noChangeArrowheads="1"/>
          </p:cNvSpPr>
          <p:nvPr>
            <p:ph idx="1"/>
          </p:nvPr>
        </p:nvSpPr>
        <p:spPr/>
        <p:txBody>
          <a:bodyPr/>
          <a:lstStyle/>
          <a:p>
            <a:pPr eaLnBrk="1" hangingPunct="1"/>
            <a:endParaRPr lang="en-US" altLang="zh-CN" smtClean="0">
              <a:solidFill>
                <a:srgbClr val="000000"/>
              </a:solidFill>
              <a:latin typeface="Arial Narrow" pitchFamily="34" charset="0"/>
            </a:endParaRPr>
          </a:p>
          <a:p>
            <a:pPr eaLnBrk="1" hangingPunct="1"/>
            <a:endParaRPr lang="en-US" altLang="zh-CN" smtClean="0"/>
          </a:p>
        </p:txBody>
      </p:sp>
      <p:sp>
        <p:nvSpPr>
          <p:cNvPr id="55300" name="Rectangle 4"/>
          <p:cNvSpPr>
            <a:spLocks noChangeArrowheads="1"/>
          </p:cNvSpPr>
          <p:nvPr/>
        </p:nvSpPr>
        <p:spPr bwMode="auto">
          <a:xfrm>
            <a:off x="1524001" y="1071563"/>
            <a:ext cx="8848725" cy="3884140"/>
          </a:xfrm>
          <a:prstGeom prst="rect">
            <a:avLst/>
          </a:prstGeom>
          <a:noFill/>
          <a:ln w="9525">
            <a:noFill/>
            <a:miter lim="800000"/>
            <a:headEnd/>
            <a:tailEnd/>
          </a:ln>
        </p:spPr>
        <p:txBody>
          <a:bodyPr>
            <a:spAutoFit/>
          </a:bodyPr>
          <a:lstStyle/>
          <a:p>
            <a:pPr eaLnBrk="0" hangingPunct="0">
              <a:lnSpc>
                <a:spcPct val="110000"/>
              </a:lnSpc>
              <a:buFontTx/>
              <a:buChar char="•"/>
            </a:pPr>
            <a:r>
              <a:rPr kumimoji="1" lang="en-US" altLang="zh-CN" sz="2000" b="1" dirty="0">
                <a:solidFill>
                  <a:srgbClr val="000000"/>
                </a:solidFill>
                <a:latin typeface="Comic Sans MS" pitchFamily="66" charset="0"/>
              </a:rPr>
              <a:t> </a:t>
            </a:r>
            <a:r>
              <a:rPr kumimoji="1" lang="en-US" altLang="zh-CN" sz="2400" dirty="0">
                <a:solidFill>
                  <a:srgbClr val="000000"/>
                </a:solidFill>
                <a:latin typeface="Comic Sans MS" pitchFamily="66" charset="0"/>
              </a:rPr>
              <a:t>Often, we want to compare the performance of different machines or different programs. Why?</a:t>
            </a:r>
            <a:endParaRPr kumimoji="1" lang="en-US" altLang="zh-CN" sz="2400" b="1" dirty="0">
              <a:solidFill>
                <a:srgbClr val="000000"/>
              </a:solidFill>
              <a:latin typeface="Comic Sans MS" pitchFamily="66" charset="0"/>
            </a:endParaRPr>
          </a:p>
          <a:p>
            <a:pPr lvl="1" eaLnBrk="0" hangingPunct="0">
              <a:lnSpc>
                <a:spcPct val="110000"/>
              </a:lnSpc>
              <a:buFontTx/>
              <a:buChar char="•"/>
            </a:pPr>
            <a:r>
              <a:rPr kumimoji="1" lang="en-US" altLang="zh-CN" sz="2000" dirty="0">
                <a:solidFill>
                  <a:srgbClr val="000000"/>
                </a:solidFill>
                <a:latin typeface="Comic Sans MS" pitchFamily="66" charset="0"/>
              </a:rPr>
              <a:t>To help engineers understand which is “better”</a:t>
            </a:r>
          </a:p>
          <a:p>
            <a:pPr lvl="1" eaLnBrk="0" hangingPunct="0">
              <a:lnSpc>
                <a:spcPct val="110000"/>
              </a:lnSpc>
              <a:buFontTx/>
              <a:buChar char="•"/>
            </a:pPr>
            <a:r>
              <a:rPr kumimoji="1" lang="en-US" altLang="zh-CN" sz="2000" dirty="0">
                <a:solidFill>
                  <a:srgbClr val="000000"/>
                </a:solidFill>
                <a:latin typeface="Comic Sans MS" pitchFamily="66" charset="0"/>
              </a:rPr>
              <a:t>To give marketing a “silver bullet” for the press release</a:t>
            </a:r>
          </a:p>
          <a:p>
            <a:pPr lvl="1" eaLnBrk="0" hangingPunct="0">
              <a:lnSpc>
                <a:spcPct val="110000"/>
              </a:lnSpc>
              <a:buFontTx/>
              <a:buChar char="•"/>
            </a:pPr>
            <a:r>
              <a:rPr kumimoji="1" lang="en-US" altLang="zh-CN" sz="2000" dirty="0">
                <a:solidFill>
                  <a:srgbClr val="000000"/>
                </a:solidFill>
                <a:latin typeface="Comic Sans MS" pitchFamily="66" charset="0"/>
              </a:rPr>
              <a:t>To help customers understand why they should buy &lt;my machine&gt;</a:t>
            </a:r>
          </a:p>
          <a:p>
            <a:pPr eaLnBrk="0" hangingPunct="0">
              <a:lnSpc>
                <a:spcPct val="110000"/>
              </a:lnSpc>
              <a:buFontTx/>
              <a:buChar char="•"/>
            </a:pPr>
            <a:r>
              <a:rPr kumimoji="1" lang="en-US" altLang="zh-CN" sz="2400" b="1" dirty="0">
                <a:solidFill>
                  <a:srgbClr val="000000"/>
                </a:solidFill>
                <a:latin typeface="Comic Sans MS" pitchFamily="66" charset="0"/>
              </a:rPr>
              <a:t> </a:t>
            </a:r>
          </a:p>
          <a:p>
            <a:pPr eaLnBrk="0" hangingPunct="0">
              <a:lnSpc>
                <a:spcPct val="110000"/>
              </a:lnSpc>
              <a:buFontTx/>
              <a:buChar char="•"/>
            </a:pPr>
            <a:r>
              <a:rPr kumimoji="1" lang="en-US" altLang="zh-CN" sz="2400" b="1" dirty="0">
                <a:solidFill>
                  <a:srgbClr val="000000"/>
                </a:solidFill>
                <a:latin typeface="Comic Sans MS" pitchFamily="66" charset="0"/>
              </a:rPr>
              <a:t> </a:t>
            </a:r>
            <a:r>
              <a:rPr kumimoji="1" lang="en-US" altLang="zh-CN" sz="2400" dirty="0">
                <a:solidFill>
                  <a:srgbClr val="000000"/>
                </a:solidFill>
                <a:latin typeface="Comic Sans MS" pitchFamily="66" charset="0"/>
              </a:rPr>
              <a:t>Performance and Execution time are </a:t>
            </a:r>
            <a:r>
              <a:rPr kumimoji="1" lang="en-US" altLang="zh-CN" sz="2400" i="1" dirty="0">
                <a:solidFill>
                  <a:srgbClr val="FF0000"/>
                </a:solidFill>
                <a:latin typeface="Comic Sans MS" pitchFamily="66" charset="0"/>
              </a:rPr>
              <a:t>reciprocals</a:t>
            </a:r>
            <a:endParaRPr kumimoji="1" lang="en-US" altLang="zh-CN" sz="2000" i="1" dirty="0">
              <a:solidFill>
                <a:srgbClr val="FF0000"/>
              </a:solidFill>
              <a:latin typeface="Comic Sans MS" pitchFamily="66" charset="0"/>
            </a:endParaRPr>
          </a:p>
          <a:p>
            <a:pPr eaLnBrk="0" hangingPunct="0">
              <a:lnSpc>
                <a:spcPct val="110000"/>
              </a:lnSpc>
            </a:pPr>
            <a:r>
              <a:rPr kumimoji="1" lang="en-US" altLang="zh-CN" sz="2000" dirty="0">
                <a:solidFill>
                  <a:srgbClr val="FD0128"/>
                </a:solidFill>
                <a:latin typeface="Comic Sans MS" pitchFamily="66" charset="0"/>
              </a:rPr>
              <a:t>            </a:t>
            </a:r>
            <a:r>
              <a:rPr kumimoji="1" lang="en-US" altLang="zh-CN" sz="2400" dirty="0">
                <a:solidFill>
                  <a:srgbClr val="FF0000"/>
                </a:solidFill>
                <a:latin typeface="Comic Sans MS" pitchFamily="66" charset="0"/>
              </a:rPr>
              <a:t>Maximizing performance means minimizing response (execution) time</a:t>
            </a:r>
            <a:endParaRPr kumimoji="1" lang="en-US" altLang="zh-CN" dirty="0">
              <a:latin typeface="Comic Sans MS" pitchFamily="66" charset="0"/>
            </a:endParaRPr>
          </a:p>
          <a:p>
            <a:pPr eaLnBrk="0" hangingPunct="0">
              <a:lnSpc>
                <a:spcPct val="110000"/>
              </a:lnSpc>
            </a:pPr>
            <a:endParaRPr kumimoji="1" lang="en-US" altLang="zh-CN" sz="2000" dirty="0">
              <a:solidFill>
                <a:srgbClr val="FD0128"/>
              </a:solidFill>
              <a:latin typeface="Comic Sans MS" pitchFamily="66" charset="0"/>
            </a:endParaRPr>
          </a:p>
        </p:txBody>
      </p:sp>
      <p:pic>
        <p:nvPicPr>
          <p:cNvPr id="55301" name="Picture 5" descr="chap1_2-2new"/>
          <p:cNvPicPr>
            <a:picLocks noChangeAspect="1" noChangeArrowheads="1"/>
          </p:cNvPicPr>
          <p:nvPr/>
        </p:nvPicPr>
        <p:blipFill>
          <a:blip r:embed="rId3"/>
          <a:srcRect/>
          <a:stretch>
            <a:fillRect/>
          </a:stretch>
        </p:blipFill>
        <p:spPr bwMode="auto">
          <a:xfrm>
            <a:off x="3810000" y="4786313"/>
            <a:ext cx="4648200" cy="838200"/>
          </a:xfrm>
          <a:prstGeom prst="rect">
            <a:avLst/>
          </a:prstGeom>
          <a:noFill/>
          <a:ln w="9525">
            <a:solidFill>
              <a:srgbClr val="FF0000"/>
            </a:solidFill>
            <a:miter lim="800000"/>
            <a:headEnd/>
            <a:tailEnd/>
          </a:ln>
        </p:spPr>
      </p:pic>
    </p:spTree>
  </p:cSld>
  <p:clrMapOvr>
    <a:masterClrMapping/>
  </p:clrMapOvr>
  <p:transition spd="slow">
    <p:pull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7528" y="0"/>
            <a:ext cx="8928670" cy="936625"/>
          </a:xfrm>
        </p:spPr>
        <p:txBody>
          <a:bodyPr/>
          <a:lstStyle/>
          <a:p>
            <a:r>
              <a:rPr lang="en-US" altLang="zh-CN" sz="4000" dirty="0"/>
              <a:t>Cluster/</a:t>
            </a:r>
            <a:r>
              <a:rPr lang="en-US" altLang="zh-CN" sz="4000" dirty="0" err="1"/>
              <a:t>Warehourse</a:t>
            </a:r>
            <a:r>
              <a:rPr lang="en-US" altLang="zh-CN" sz="4000" dirty="0"/>
              <a:t>-Scale Computers</a:t>
            </a:r>
            <a:endParaRPr lang="zh-CN" altLang="en-US" sz="4000" dirty="0"/>
          </a:p>
        </p:txBody>
      </p:sp>
      <p:sp>
        <p:nvSpPr>
          <p:cNvPr id="3" name="内容占位符 2"/>
          <p:cNvSpPr>
            <a:spLocks noGrp="1"/>
          </p:cNvSpPr>
          <p:nvPr>
            <p:ph idx="1"/>
          </p:nvPr>
        </p:nvSpPr>
        <p:spPr>
          <a:xfrm>
            <a:off x="1271464" y="1125539"/>
            <a:ext cx="10586103" cy="4795837"/>
          </a:xfrm>
        </p:spPr>
        <p:txBody>
          <a:bodyPr/>
          <a:lstStyle/>
          <a:p>
            <a:r>
              <a:rPr lang="en-US" altLang="zh-CN" dirty="0" smtClean="0"/>
              <a:t>SaaS  (</a:t>
            </a:r>
            <a:r>
              <a:rPr lang="en-US" altLang="zh-CN" dirty="0" err="1" smtClean="0"/>
              <a:t>Search,social</a:t>
            </a:r>
            <a:r>
              <a:rPr lang="en-US" altLang="zh-CN" dirty="0" smtClean="0"/>
              <a:t> networking, video sharing, multiplayer games, online-shopping)</a:t>
            </a:r>
          </a:p>
          <a:p>
            <a:r>
              <a:rPr lang="en-US" altLang="zh-CN" dirty="0" smtClean="0"/>
              <a:t>WSC—</a:t>
            </a:r>
            <a:r>
              <a:rPr lang="en-US" altLang="zh-CN" sz="2800" dirty="0"/>
              <a:t>tens of thousands of servers act as one</a:t>
            </a:r>
          </a:p>
          <a:p>
            <a:r>
              <a:rPr lang="en-US" altLang="zh-CN" sz="2800" dirty="0"/>
              <a:t>Requirements:</a:t>
            </a:r>
          </a:p>
          <a:p>
            <a:pPr lvl="1"/>
            <a:r>
              <a:rPr lang="en-US" altLang="zh-CN" sz="2400" dirty="0"/>
              <a:t>Price-performance, Power  ( 10% saves $7M )</a:t>
            </a:r>
          </a:p>
          <a:p>
            <a:pPr lvl="1"/>
            <a:r>
              <a:rPr lang="en-US" altLang="zh-CN" sz="2400" dirty="0"/>
              <a:t>Availability is critical</a:t>
            </a:r>
          </a:p>
          <a:p>
            <a:pPr lvl="1"/>
            <a:r>
              <a:rPr lang="en-US" altLang="zh-CN" sz="2400" dirty="0"/>
              <a:t>Scalability    ( </a:t>
            </a:r>
            <a:r>
              <a:rPr lang="en-US" altLang="zh-CN" sz="2400" dirty="0">
                <a:solidFill>
                  <a:srgbClr val="0000FF"/>
                </a:solidFill>
              </a:rPr>
              <a:t>Note the difference with server</a:t>
            </a:r>
            <a:r>
              <a:rPr lang="en-US" altLang="zh-CN" sz="2400" dirty="0"/>
              <a:t> )</a:t>
            </a:r>
          </a:p>
          <a:p>
            <a:pPr lvl="1"/>
            <a:r>
              <a:rPr lang="en-US" altLang="zh-CN" sz="2400" dirty="0"/>
              <a:t>                    (</a:t>
            </a:r>
            <a:r>
              <a:rPr lang="en-US" altLang="zh-CN" sz="2400" dirty="0">
                <a:solidFill>
                  <a:srgbClr val="0000FF"/>
                </a:solidFill>
              </a:rPr>
              <a:t>Note the difference with supercomputer</a:t>
            </a:r>
            <a:r>
              <a:rPr lang="en-US" altLang="zh-CN" sz="2400" dirty="0"/>
              <a:t>)</a:t>
            </a:r>
          </a:p>
          <a:p>
            <a:pPr marL="457200" lvl="1" indent="0">
              <a:buNone/>
            </a:pPr>
            <a:endParaRPr lang="en-US" altLang="zh-CN" sz="2400" dirty="0"/>
          </a:p>
          <a:p>
            <a:pPr lvl="1"/>
            <a:endParaRPr lang="en-US" altLang="zh-CN" sz="2400" dirty="0"/>
          </a:p>
          <a:p>
            <a:pPr lvl="1"/>
            <a:endParaRPr lang="zh-CN" altLang="en-US" sz="2400" dirty="0"/>
          </a:p>
        </p:txBody>
      </p:sp>
    </p:spTree>
    <p:extLst>
      <p:ext uri="{BB962C8B-B14F-4D97-AF65-F5344CB8AC3E}">
        <p14:creationId xmlns:p14="http://schemas.microsoft.com/office/powerpoint/2010/main" val="1154410793"/>
      </p:ext>
    </p:extLst>
  </p:cSld>
  <p:clrMapOvr>
    <a:masterClrMapping/>
  </p:clrMapOvr>
  <p:transition spd="slow">
    <p:pull dir="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a:xfrm>
            <a:off x="3327401" y="0"/>
            <a:ext cx="6881813" cy="654050"/>
          </a:xfrm>
        </p:spPr>
        <p:txBody>
          <a:bodyPr>
            <a:normAutofit fontScale="90000"/>
          </a:bodyPr>
          <a:lstStyle/>
          <a:p>
            <a:pPr eaLnBrk="1" hangingPunct="1"/>
            <a:r>
              <a:rPr lang="en-US" altLang="zh-CN" smtClean="0"/>
              <a:t>Common used phrases</a:t>
            </a:r>
          </a:p>
        </p:txBody>
      </p:sp>
      <p:sp>
        <p:nvSpPr>
          <p:cNvPr id="56323" name="Rectangle 3"/>
          <p:cNvSpPr>
            <a:spLocks noGrp="1" noRot="1" noChangeArrowheads="1"/>
          </p:cNvSpPr>
          <p:nvPr>
            <p:ph idx="1"/>
          </p:nvPr>
        </p:nvSpPr>
        <p:spPr>
          <a:xfrm>
            <a:off x="1487488" y="1098550"/>
            <a:ext cx="8305800" cy="4114800"/>
          </a:xfrm>
        </p:spPr>
        <p:txBody>
          <a:bodyPr/>
          <a:lstStyle/>
          <a:p>
            <a:pPr eaLnBrk="1" hangingPunct="1"/>
            <a:r>
              <a:rPr lang="en-US" altLang="zh-CN" sz="2400" dirty="0">
                <a:latin typeface="Comic Sans MS" pitchFamily="66" charset="0"/>
              </a:rPr>
              <a:t>“</a:t>
            </a:r>
            <a:r>
              <a:rPr lang="en-US" altLang="zh-CN" sz="2400" dirty="0">
                <a:solidFill>
                  <a:srgbClr val="0000FF"/>
                </a:solidFill>
                <a:latin typeface="Comic Sans MS" pitchFamily="66" charset="0"/>
              </a:rPr>
              <a:t>Performance of </a:t>
            </a:r>
            <a:r>
              <a:rPr lang="en-US" altLang="zh-CN" sz="2400" i="1" dirty="0" err="1">
                <a:solidFill>
                  <a:srgbClr val="0000FF"/>
                </a:solidFill>
                <a:latin typeface="Comic Sans MS" pitchFamily="66" charset="0"/>
              </a:rPr>
              <a:t>P</a:t>
            </a:r>
            <a:r>
              <a:rPr lang="en-US" altLang="zh-CN" sz="2400" i="1" baseline="-25000" dirty="0" err="1">
                <a:solidFill>
                  <a:srgbClr val="0000FF"/>
                </a:solidFill>
                <a:latin typeface="Comic Sans MS" pitchFamily="66" charset="0"/>
              </a:rPr>
              <a:t>1</a:t>
            </a:r>
            <a:r>
              <a:rPr lang="en-US" altLang="zh-CN" sz="2400" dirty="0">
                <a:solidFill>
                  <a:srgbClr val="0000FF"/>
                </a:solidFill>
                <a:latin typeface="Comic Sans MS" pitchFamily="66" charset="0"/>
              </a:rPr>
              <a:t> is better than </a:t>
            </a:r>
            <a:r>
              <a:rPr lang="en-US" altLang="zh-CN" sz="2400" i="1" dirty="0" err="1">
                <a:solidFill>
                  <a:srgbClr val="0000FF"/>
                </a:solidFill>
                <a:latin typeface="Comic Sans MS" pitchFamily="66" charset="0"/>
              </a:rPr>
              <a:t>P</a:t>
            </a:r>
            <a:r>
              <a:rPr lang="en-US" altLang="zh-CN" sz="2400" i="1" baseline="-25000" dirty="0" err="1">
                <a:solidFill>
                  <a:srgbClr val="0000FF"/>
                </a:solidFill>
                <a:latin typeface="Comic Sans MS" pitchFamily="66" charset="0"/>
              </a:rPr>
              <a:t>2</a:t>
            </a:r>
            <a:r>
              <a:rPr lang="en-US" altLang="zh-CN" sz="2400" i="1" baseline="-25000" dirty="0">
                <a:solidFill>
                  <a:srgbClr val="0000FF"/>
                </a:solidFill>
                <a:latin typeface="Comic Sans MS" pitchFamily="66" charset="0"/>
              </a:rPr>
              <a:t>  </a:t>
            </a:r>
            <a:r>
              <a:rPr lang="en-US" altLang="zh-CN" sz="2400" dirty="0">
                <a:latin typeface="Comic Sans MS" pitchFamily="66" charset="0"/>
              </a:rPr>
              <a:t>” is, for a given work load </a:t>
            </a:r>
            <a:r>
              <a:rPr lang="en-US" altLang="zh-CN" sz="2400" i="1" dirty="0">
                <a:latin typeface="Comic Sans MS" pitchFamily="66" charset="0"/>
              </a:rPr>
              <a:t>L</a:t>
            </a:r>
            <a:r>
              <a:rPr lang="en-US" altLang="zh-CN" sz="2400" dirty="0">
                <a:latin typeface="Comic Sans MS" pitchFamily="66" charset="0"/>
              </a:rPr>
              <a:t>, </a:t>
            </a:r>
            <a:r>
              <a:rPr lang="en-US" altLang="zh-CN" sz="2400" i="1" dirty="0" err="1">
                <a:latin typeface="Comic Sans MS" pitchFamily="66" charset="0"/>
              </a:rPr>
              <a:t>P</a:t>
            </a:r>
            <a:r>
              <a:rPr lang="en-US" altLang="zh-CN" sz="2400" i="1" baseline="-25000" dirty="0" err="1">
                <a:latin typeface="Comic Sans MS" pitchFamily="66" charset="0"/>
              </a:rPr>
              <a:t>1</a:t>
            </a:r>
            <a:r>
              <a:rPr lang="en-US" altLang="zh-CN" sz="2400" i="1" baseline="-25000" dirty="0">
                <a:latin typeface="Comic Sans MS" pitchFamily="66" charset="0"/>
              </a:rPr>
              <a:t> </a:t>
            </a:r>
            <a:r>
              <a:rPr lang="en-US" altLang="zh-CN" sz="2400" dirty="0">
                <a:latin typeface="Comic Sans MS" pitchFamily="66" charset="0"/>
              </a:rPr>
              <a:t>takes less time to execute </a:t>
            </a:r>
            <a:r>
              <a:rPr lang="en-US" altLang="zh-CN" sz="2400" i="1" dirty="0">
                <a:latin typeface="Comic Sans MS" pitchFamily="66" charset="0"/>
              </a:rPr>
              <a:t>L</a:t>
            </a:r>
            <a:r>
              <a:rPr lang="en-US" altLang="zh-CN" sz="2400" dirty="0">
                <a:latin typeface="Comic Sans MS" pitchFamily="66" charset="0"/>
              </a:rPr>
              <a:t> than </a:t>
            </a:r>
            <a:r>
              <a:rPr lang="en-US" altLang="zh-CN" sz="2400" dirty="0" err="1">
                <a:latin typeface="Comic Sans MS" pitchFamily="66" charset="0"/>
              </a:rPr>
              <a:t>P</a:t>
            </a:r>
            <a:r>
              <a:rPr lang="en-US" altLang="zh-CN" sz="2400" baseline="-25000" dirty="0" err="1">
                <a:latin typeface="Comic Sans MS" pitchFamily="66" charset="0"/>
              </a:rPr>
              <a:t>2</a:t>
            </a:r>
            <a:r>
              <a:rPr lang="en-US" altLang="zh-CN" sz="2400" baseline="-25000" dirty="0">
                <a:latin typeface="Comic Sans MS" pitchFamily="66" charset="0"/>
              </a:rPr>
              <a:t> </a:t>
            </a:r>
            <a:r>
              <a:rPr lang="en-US" altLang="zh-CN" sz="2400" dirty="0">
                <a:latin typeface="Comic Sans MS" pitchFamily="66" charset="0"/>
              </a:rPr>
              <a:t>does</a:t>
            </a:r>
          </a:p>
          <a:p>
            <a:pPr eaLnBrk="1" hangingPunct="1">
              <a:buFont typeface="Wingdings" pitchFamily="2" charset="2"/>
              <a:buNone/>
            </a:pPr>
            <a:r>
              <a:rPr lang="en-US" altLang="zh-CN" sz="2400" dirty="0">
                <a:latin typeface="Comic Sans MS" pitchFamily="66" charset="0"/>
              </a:rPr>
              <a:t>       </a:t>
            </a:r>
            <a:r>
              <a:rPr lang="en-US" altLang="zh-CN" sz="2400" dirty="0">
                <a:solidFill>
                  <a:srgbClr val="0000FF"/>
                </a:solidFill>
                <a:latin typeface="Comic Sans MS" pitchFamily="66" charset="0"/>
              </a:rPr>
              <a:t>performance(</a:t>
            </a:r>
            <a:r>
              <a:rPr lang="en-US" altLang="zh-CN" sz="2400" dirty="0" err="1">
                <a:solidFill>
                  <a:srgbClr val="0000FF"/>
                </a:solidFill>
                <a:latin typeface="Comic Sans MS" pitchFamily="66" charset="0"/>
              </a:rPr>
              <a:t>P1</a:t>
            </a:r>
            <a:r>
              <a:rPr lang="en-US" altLang="zh-CN" sz="2400" dirty="0">
                <a:solidFill>
                  <a:srgbClr val="0000FF"/>
                </a:solidFill>
                <a:latin typeface="Comic Sans MS" pitchFamily="66" charset="0"/>
              </a:rPr>
              <a:t>) &gt; Performance(</a:t>
            </a:r>
            <a:r>
              <a:rPr lang="en-US" altLang="zh-CN" sz="2400" dirty="0" err="1">
                <a:solidFill>
                  <a:srgbClr val="0000FF"/>
                </a:solidFill>
                <a:latin typeface="Comic Sans MS" pitchFamily="66" charset="0"/>
              </a:rPr>
              <a:t>P2</a:t>
            </a:r>
            <a:r>
              <a:rPr lang="en-US" altLang="zh-CN" sz="2400" dirty="0">
                <a:solidFill>
                  <a:srgbClr val="0000FF"/>
                </a:solidFill>
                <a:latin typeface="Comic Sans MS" pitchFamily="66" charset="0"/>
              </a:rPr>
              <a:t>)</a:t>
            </a:r>
          </a:p>
          <a:p>
            <a:pPr eaLnBrk="1" hangingPunct="1">
              <a:buFont typeface="Wingdings" pitchFamily="2" charset="2"/>
              <a:buNone/>
            </a:pPr>
            <a:r>
              <a:rPr lang="en-US" altLang="zh-CN" sz="2400" dirty="0">
                <a:solidFill>
                  <a:srgbClr val="0000FF"/>
                </a:solidFill>
                <a:latin typeface="Comic Sans MS" pitchFamily="66" charset="0"/>
                <a:sym typeface="Symbol" pitchFamily="18" charset="2"/>
              </a:rPr>
              <a:t>            Execution Time(</a:t>
            </a:r>
            <a:r>
              <a:rPr lang="en-US" altLang="zh-CN" sz="2400" dirty="0" err="1">
                <a:solidFill>
                  <a:srgbClr val="0000FF"/>
                </a:solidFill>
                <a:latin typeface="Comic Sans MS" pitchFamily="66" charset="0"/>
                <a:sym typeface="Symbol" pitchFamily="18" charset="2"/>
              </a:rPr>
              <a:t>P1</a:t>
            </a:r>
            <a:r>
              <a:rPr lang="en-US" altLang="zh-CN" sz="2400" dirty="0">
                <a:solidFill>
                  <a:srgbClr val="0000FF"/>
                </a:solidFill>
                <a:latin typeface="Comic Sans MS" pitchFamily="66" charset="0"/>
                <a:sym typeface="Symbol" pitchFamily="18" charset="2"/>
              </a:rPr>
              <a:t>, L) &lt; Execution Time(</a:t>
            </a:r>
            <a:r>
              <a:rPr lang="en-US" altLang="zh-CN" sz="2400" dirty="0" err="1">
                <a:solidFill>
                  <a:srgbClr val="0000FF"/>
                </a:solidFill>
                <a:latin typeface="Comic Sans MS" pitchFamily="66" charset="0"/>
                <a:sym typeface="Symbol" pitchFamily="18" charset="2"/>
              </a:rPr>
              <a:t>P1</a:t>
            </a:r>
            <a:r>
              <a:rPr lang="en-US" altLang="zh-CN" sz="2400" dirty="0">
                <a:solidFill>
                  <a:srgbClr val="0000FF"/>
                </a:solidFill>
                <a:latin typeface="Comic Sans MS" pitchFamily="66" charset="0"/>
                <a:sym typeface="Symbol" pitchFamily="18" charset="2"/>
              </a:rPr>
              <a:t>, L)</a:t>
            </a:r>
          </a:p>
          <a:p>
            <a:pPr eaLnBrk="1" hangingPunct="1"/>
            <a:endParaRPr lang="en-US" altLang="zh-CN" sz="2400" dirty="0">
              <a:latin typeface="Comic Sans MS" pitchFamily="66" charset="0"/>
              <a:sym typeface="Symbol" pitchFamily="18" charset="2"/>
            </a:endParaRPr>
          </a:p>
          <a:p>
            <a:pPr eaLnBrk="1" hangingPunct="1"/>
            <a:r>
              <a:rPr lang="en-US" altLang="zh-CN" sz="2400" dirty="0">
                <a:latin typeface="Comic Sans MS" pitchFamily="66" charset="0"/>
                <a:sym typeface="Symbol" pitchFamily="18" charset="2"/>
              </a:rPr>
              <a:t>“Processor </a:t>
            </a:r>
            <a:r>
              <a:rPr lang="en-US" altLang="zh-CN" sz="2400" dirty="0">
                <a:solidFill>
                  <a:srgbClr val="FF0000"/>
                </a:solidFill>
                <a:latin typeface="Comic Sans MS" pitchFamily="66" charset="0"/>
                <a:sym typeface="Symbol" pitchFamily="18" charset="2"/>
              </a:rPr>
              <a:t>X is n times fast than Y</a:t>
            </a:r>
            <a:r>
              <a:rPr lang="en-US" altLang="zh-CN" sz="2400" dirty="0">
                <a:latin typeface="Comic Sans MS" pitchFamily="66" charset="0"/>
                <a:sym typeface="Symbol" pitchFamily="18" charset="2"/>
              </a:rPr>
              <a:t>” is </a:t>
            </a:r>
            <a:r>
              <a:rPr lang="en-US" altLang="zh-CN" sz="2400" dirty="0">
                <a:solidFill>
                  <a:schemeClr val="accent2"/>
                </a:solidFill>
                <a:sym typeface="Symbol" pitchFamily="18" charset="2"/>
              </a:rPr>
              <a:t> </a:t>
            </a:r>
            <a:endParaRPr lang="en-US" altLang="zh-CN" sz="2400" dirty="0">
              <a:solidFill>
                <a:schemeClr val="accent2"/>
              </a:solidFill>
            </a:endParaRPr>
          </a:p>
        </p:txBody>
      </p:sp>
      <p:pic>
        <p:nvPicPr>
          <p:cNvPr id="56324" name="Picture 4" descr="chap1_2-1new"/>
          <p:cNvPicPr>
            <a:picLocks noChangeAspect="1" noChangeArrowheads="1"/>
          </p:cNvPicPr>
          <p:nvPr/>
        </p:nvPicPr>
        <p:blipFill>
          <a:blip r:embed="rId2"/>
          <a:srcRect/>
          <a:stretch>
            <a:fillRect/>
          </a:stretch>
        </p:blipFill>
        <p:spPr bwMode="auto">
          <a:xfrm>
            <a:off x="3524250" y="4429125"/>
            <a:ext cx="3352800" cy="990600"/>
          </a:xfrm>
          <a:prstGeom prst="rect">
            <a:avLst/>
          </a:prstGeom>
          <a:noFill/>
          <a:ln w="9525">
            <a:solidFill>
              <a:srgbClr val="FF0000"/>
            </a:solidFill>
            <a:miter lim="800000"/>
            <a:headEnd/>
            <a:tailEnd/>
          </a:ln>
        </p:spPr>
      </p:pic>
      <p:pic>
        <p:nvPicPr>
          <p:cNvPr id="56325" name="Picture 5"/>
          <p:cNvPicPr>
            <a:picLocks noChangeAspect="1" noChangeArrowheads="1"/>
          </p:cNvPicPr>
          <p:nvPr/>
        </p:nvPicPr>
        <p:blipFill>
          <a:blip r:embed="rId3"/>
          <a:srcRect/>
          <a:stretch>
            <a:fillRect/>
          </a:stretch>
        </p:blipFill>
        <p:spPr bwMode="auto">
          <a:xfrm>
            <a:off x="8382001" y="3200400"/>
            <a:ext cx="1685925" cy="2362200"/>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a:xfrm>
            <a:off x="1905688" y="-99392"/>
            <a:ext cx="9734928" cy="1143000"/>
          </a:xfrm>
        </p:spPr>
        <p:txBody>
          <a:bodyPr>
            <a:normAutofit/>
          </a:bodyPr>
          <a:lstStyle/>
          <a:p>
            <a:pPr eaLnBrk="1" hangingPunct="1"/>
            <a:r>
              <a:rPr lang="en-US" altLang="zh-CN" sz="3200" dirty="0">
                <a:solidFill>
                  <a:srgbClr val="FF0000"/>
                </a:solidFill>
              </a:rPr>
              <a:t>Comparing Performance Across Multiple Programs</a:t>
            </a:r>
            <a:endParaRPr lang="en-US" altLang="zh-CN" sz="3200" dirty="0">
              <a:solidFill>
                <a:srgbClr val="FF0000"/>
              </a:solidFill>
              <a:latin typeface="Arial Narrow" pitchFamily="34" charset="0"/>
            </a:endParaRPr>
          </a:p>
        </p:txBody>
      </p:sp>
      <p:sp>
        <p:nvSpPr>
          <p:cNvPr id="57347" name="Rectangle 3"/>
          <p:cNvSpPr>
            <a:spLocks noGrp="1" noRot="1" noChangeArrowheads="1"/>
          </p:cNvSpPr>
          <p:nvPr>
            <p:ph idx="1"/>
          </p:nvPr>
        </p:nvSpPr>
        <p:spPr>
          <a:xfrm>
            <a:off x="1775520" y="2827669"/>
            <a:ext cx="8642350" cy="3424238"/>
          </a:xfrm>
        </p:spPr>
        <p:txBody>
          <a:bodyPr/>
          <a:lstStyle/>
          <a:p>
            <a:pPr lvl="1" eaLnBrk="1" hangingPunct="1"/>
            <a:r>
              <a:rPr lang="en-US" altLang="zh-CN" sz="2000" b="1" dirty="0">
                <a:solidFill>
                  <a:srgbClr val="000000"/>
                </a:solidFill>
                <a:latin typeface="Comic Sans MS" pitchFamily="66" charset="0"/>
              </a:rPr>
              <a:t>A is 10 times faster than B for program 1</a:t>
            </a:r>
          </a:p>
          <a:p>
            <a:pPr lvl="1" eaLnBrk="1" hangingPunct="1"/>
            <a:r>
              <a:rPr lang="en-US" altLang="zh-CN" sz="2000" b="1" dirty="0">
                <a:solidFill>
                  <a:srgbClr val="000000"/>
                </a:solidFill>
                <a:latin typeface="Comic Sans MS" pitchFamily="66" charset="0"/>
              </a:rPr>
              <a:t>B is 10 times faster than A for program 2</a:t>
            </a:r>
          </a:p>
          <a:p>
            <a:pPr lvl="1" eaLnBrk="1" hangingPunct="1"/>
            <a:r>
              <a:rPr lang="en-US" altLang="zh-CN" sz="2000" b="1" dirty="0">
                <a:solidFill>
                  <a:srgbClr val="000000"/>
                </a:solidFill>
                <a:latin typeface="Comic Sans MS" pitchFamily="66" charset="0"/>
              </a:rPr>
              <a:t>A is 20 times faster than C for program 1</a:t>
            </a:r>
          </a:p>
          <a:p>
            <a:pPr lvl="1" eaLnBrk="1" hangingPunct="1"/>
            <a:r>
              <a:rPr lang="en-US" altLang="zh-CN" sz="2000" b="1" dirty="0">
                <a:solidFill>
                  <a:srgbClr val="000000"/>
                </a:solidFill>
                <a:latin typeface="Comic Sans MS" pitchFamily="66" charset="0"/>
              </a:rPr>
              <a:t>C is 50 times faster than A for program 2</a:t>
            </a:r>
          </a:p>
          <a:p>
            <a:pPr lvl="1" eaLnBrk="1" hangingPunct="1"/>
            <a:r>
              <a:rPr lang="en-US" altLang="zh-CN" sz="2000" b="1" dirty="0">
                <a:solidFill>
                  <a:srgbClr val="000000"/>
                </a:solidFill>
                <a:latin typeface="Comic Sans MS" pitchFamily="66" charset="0"/>
              </a:rPr>
              <a:t>B is 2 times faster than C for program 1</a:t>
            </a:r>
          </a:p>
          <a:p>
            <a:pPr lvl="1" eaLnBrk="1" hangingPunct="1"/>
            <a:r>
              <a:rPr lang="en-US" altLang="zh-CN" sz="2000" b="1" dirty="0">
                <a:solidFill>
                  <a:srgbClr val="000000"/>
                </a:solidFill>
                <a:latin typeface="Comic Sans MS" pitchFamily="66" charset="0"/>
              </a:rPr>
              <a:t>C is 5 times faster than B for program 2</a:t>
            </a:r>
            <a:endParaRPr lang="en-US" altLang="zh-CN" dirty="0" smtClean="0"/>
          </a:p>
          <a:p>
            <a:pPr eaLnBrk="1" hangingPunct="1">
              <a:spcBef>
                <a:spcPct val="40000"/>
              </a:spcBef>
            </a:pPr>
            <a:r>
              <a:rPr lang="en-US" altLang="zh-CN" sz="2800" dirty="0">
                <a:latin typeface="Comic Sans MS" pitchFamily="66" charset="0"/>
              </a:rPr>
              <a:t>Each statement above is correct…,</a:t>
            </a:r>
          </a:p>
          <a:p>
            <a:pPr eaLnBrk="1" hangingPunct="1">
              <a:spcBef>
                <a:spcPct val="15000"/>
              </a:spcBef>
              <a:buFont typeface="Wingdings" pitchFamily="2" charset="2"/>
              <a:buNone/>
            </a:pPr>
            <a:r>
              <a:rPr lang="en-US" altLang="zh-CN" sz="2800" dirty="0">
                <a:latin typeface="Comic Sans MS" pitchFamily="66" charset="0"/>
              </a:rPr>
              <a:t>…but we want to know </a:t>
            </a:r>
            <a:r>
              <a:rPr lang="en-US" altLang="zh-CN" sz="2800" dirty="0">
                <a:solidFill>
                  <a:srgbClr val="FF0000"/>
                </a:solidFill>
                <a:latin typeface="Comic Sans MS" pitchFamily="66" charset="0"/>
              </a:rPr>
              <a:t>which machine is the best</a:t>
            </a:r>
            <a:r>
              <a:rPr lang="en-US" altLang="zh-CN" sz="2800" dirty="0">
                <a:latin typeface="Comic Sans MS" pitchFamily="66" charset="0"/>
              </a:rPr>
              <a:t>?</a:t>
            </a:r>
          </a:p>
        </p:txBody>
      </p:sp>
      <p:pic>
        <p:nvPicPr>
          <p:cNvPr id="57348" name="Picture 4"/>
          <p:cNvPicPr>
            <a:picLocks noChangeAspect="1" noChangeArrowheads="1"/>
          </p:cNvPicPr>
          <p:nvPr/>
        </p:nvPicPr>
        <p:blipFill>
          <a:blip r:embed="rId2"/>
          <a:srcRect/>
          <a:stretch>
            <a:fillRect/>
          </a:stretch>
        </p:blipFill>
        <p:spPr bwMode="auto">
          <a:xfrm>
            <a:off x="2351584" y="1043608"/>
            <a:ext cx="7915275" cy="1362075"/>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a:xfrm>
            <a:off x="1881159" y="1"/>
            <a:ext cx="8259792" cy="914399"/>
          </a:xfrm>
        </p:spPr>
        <p:txBody>
          <a:bodyPr>
            <a:normAutofit/>
          </a:bodyPr>
          <a:lstStyle/>
          <a:p>
            <a:pPr eaLnBrk="1" hangingPunct="1"/>
            <a:r>
              <a:rPr lang="en-US" altLang="zh-CN" sz="4000" dirty="0">
                <a:solidFill>
                  <a:srgbClr val="FF0000"/>
                </a:solidFill>
              </a:rPr>
              <a:t>Let’s Try a Simpler Example</a:t>
            </a:r>
            <a:endParaRPr lang="en-US" altLang="zh-CN" sz="4000" dirty="0">
              <a:solidFill>
                <a:srgbClr val="FF0000"/>
              </a:solidFill>
              <a:latin typeface="Arial Narrow" pitchFamily="34" charset="0"/>
            </a:endParaRPr>
          </a:p>
        </p:txBody>
      </p:sp>
      <p:sp>
        <p:nvSpPr>
          <p:cNvPr id="58371" name="Rectangle 3"/>
          <p:cNvSpPr>
            <a:spLocks noGrp="1" noRot="1" noChangeArrowheads="1"/>
          </p:cNvSpPr>
          <p:nvPr>
            <p:ph idx="1"/>
          </p:nvPr>
        </p:nvSpPr>
        <p:spPr>
          <a:xfrm>
            <a:off x="2057400" y="914400"/>
            <a:ext cx="8229600" cy="5257800"/>
          </a:xfrm>
        </p:spPr>
        <p:txBody>
          <a:bodyPr/>
          <a:lstStyle/>
          <a:p>
            <a:pPr eaLnBrk="1" hangingPunct="1"/>
            <a:r>
              <a:rPr lang="en-US" altLang="zh-CN" sz="2400" b="1" dirty="0">
                <a:latin typeface="Comic Sans MS" pitchFamily="66" charset="0"/>
              </a:rPr>
              <a:t>Two machines timed on two benchmarks</a:t>
            </a:r>
            <a:endParaRPr lang="en-US" altLang="zh-CN" sz="2400" dirty="0">
              <a:latin typeface="Comic Sans MS" pitchFamily="66" charset="0"/>
            </a:endParaRPr>
          </a:p>
          <a:p>
            <a:pPr lvl="1" eaLnBrk="1" hangingPunct="1"/>
            <a:r>
              <a:rPr lang="en-US" altLang="zh-CN" sz="2000" dirty="0">
                <a:solidFill>
                  <a:srgbClr val="000000"/>
                </a:solidFill>
                <a:latin typeface="Comic Sans MS" pitchFamily="66" charset="0"/>
              </a:rPr>
              <a:t>How much faster is Machine A than Machine B?</a:t>
            </a:r>
          </a:p>
          <a:p>
            <a:pPr eaLnBrk="1" hangingPunct="1"/>
            <a:endParaRPr lang="en-US" altLang="zh-CN" sz="2400" dirty="0">
              <a:solidFill>
                <a:schemeClr val="accent2"/>
              </a:solidFill>
              <a:latin typeface="Comic Sans MS" pitchFamily="66" charset="0"/>
            </a:endParaRPr>
          </a:p>
          <a:p>
            <a:pPr eaLnBrk="1" hangingPunct="1"/>
            <a:endParaRPr lang="en-US" altLang="zh-CN" sz="2400" dirty="0">
              <a:solidFill>
                <a:schemeClr val="accent2"/>
              </a:solidFill>
              <a:latin typeface="Comic Sans MS" pitchFamily="66" charset="0"/>
            </a:endParaRPr>
          </a:p>
          <a:p>
            <a:pPr eaLnBrk="1" hangingPunct="1"/>
            <a:r>
              <a:rPr lang="en-US" altLang="zh-CN" sz="2400" dirty="0">
                <a:solidFill>
                  <a:schemeClr val="tx2"/>
                </a:solidFill>
                <a:latin typeface="Comic Sans MS" pitchFamily="66" charset="0"/>
              </a:rPr>
              <a:t>Attempt 1:</a:t>
            </a:r>
            <a:r>
              <a:rPr lang="en-US" altLang="zh-CN" sz="2400" dirty="0">
                <a:solidFill>
                  <a:srgbClr val="000000"/>
                </a:solidFill>
                <a:latin typeface="Comic Sans MS" pitchFamily="66" charset="0"/>
              </a:rPr>
              <a:t> </a:t>
            </a:r>
            <a:r>
              <a:rPr lang="en-US" altLang="zh-CN" sz="2400" dirty="0">
                <a:solidFill>
                  <a:srgbClr val="FD0128"/>
                </a:solidFill>
                <a:latin typeface="Comic Sans MS" pitchFamily="66" charset="0"/>
              </a:rPr>
              <a:t>ratio of run times, normalized to Machine A times</a:t>
            </a:r>
            <a:endParaRPr lang="en-US" altLang="zh-CN" sz="2800" b="1" dirty="0">
              <a:solidFill>
                <a:srgbClr val="FD0128"/>
              </a:solidFill>
              <a:latin typeface="Comic Sans MS" pitchFamily="66" charset="0"/>
            </a:endParaRPr>
          </a:p>
          <a:p>
            <a:pPr lvl="1" eaLnBrk="1" hangingPunct="1"/>
            <a:r>
              <a:rPr lang="en-US" altLang="zh-CN" sz="2000" b="1" dirty="0">
                <a:solidFill>
                  <a:srgbClr val="000000"/>
                </a:solidFill>
                <a:latin typeface="Comic Sans MS" pitchFamily="66" charset="0"/>
              </a:rPr>
              <a:t>program1: 4/2 program2 : 8/12</a:t>
            </a:r>
          </a:p>
          <a:p>
            <a:pPr lvl="1" eaLnBrk="1" hangingPunct="1"/>
            <a:r>
              <a:rPr lang="en-US" altLang="zh-CN" sz="2000" b="1" dirty="0">
                <a:solidFill>
                  <a:srgbClr val="000000"/>
                </a:solidFill>
                <a:latin typeface="Comic Sans MS" pitchFamily="66" charset="0"/>
              </a:rPr>
              <a:t>Machine A ran 2 times faster on program 1, 2/3 times faster on program 2</a:t>
            </a:r>
          </a:p>
          <a:p>
            <a:pPr lvl="1" eaLnBrk="1" hangingPunct="1"/>
            <a:r>
              <a:rPr lang="en-US" altLang="zh-CN" sz="2000" b="1" dirty="0">
                <a:solidFill>
                  <a:srgbClr val="000000"/>
                </a:solidFill>
                <a:latin typeface="Comic Sans MS" pitchFamily="66" charset="0"/>
              </a:rPr>
              <a:t>On </a:t>
            </a:r>
            <a:r>
              <a:rPr lang="en-US" altLang="zh-CN" sz="2000" b="1" i="1" dirty="0">
                <a:solidFill>
                  <a:srgbClr val="FD0128"/>
                </a:solidFill>
                <a:latin typeface="Comic Sans MS" pitchFamily="66" charset="0"/>
              </a:rPr>
              <a:t>average</a:t>
            </a:r>
            <a:r>
              <a:rPr lang="en-US" altLang="zh-CN" sz="2000" b="1" dirty="0">
                <a:solidFill>
                  <a:srgbClr val="000000"/>
                </a:solidFill>
                <a:latin typeface="Comic Sans MS" pitchFamily="66" charset="0"/>
              </a:rPr>
              <a:t>, Machine A is </a:t>
            </a:r>
            <a:r>
              <a:rPr lang="en-US" altLang="zh-CN" sz="2000" b="1" dirty="0">
                <a:solidFill>
                  <a:srgbClr val="FD0128"/>
                </a:solidFill>
                <a:latin typeface="Comic Sans MS" pitchFamily="66" charset="0"/>
              </a:rPr>
              <a:t>(2 + 2/3) /2 = 4/3 </a:t>
            </a:r>
            <a:r>
              <a:rPr lang="en-US" altLang="zh-CN" sz="2000" b="1" dirty="0">
                <a:solidFill>
                  <a:srgbClr val="000000"/>
                </a:solidFill>
                <a:latin typeface="Comic Sans MS" pitchFamily="66" charset="0"/>
              </a:rPr>
              <a:t>times faster than Machine B</a:t>
            </a:r>
          </a:p>
          <a:p>
            <a:pPr eaLnBrk="1" hangingPunct="1"/>
            <a:r>
              <a:rPr lang="en-US" altLang="zh-CN" sz="2800" b="1" dirty="0">
                <a:solidFill>
                  <a:srgbClr val="000000"/>
                </a:solidFill>
                <a:latin typeface="Comic Sans MS" pitchFamily="66" charset="0"/>
              </a:rPr>
              <a:t>It turns this “</a:t>
            </a:r>
            <a:r>
              <a:rPr lang="en-US" altLang="zh-CN" sz="2800" b="1" dirty="0">
                <a:solidFill>
                  <a:srgbClr val="FD0128"/>
                </a:solidFill>
                <a:latin typeface="Comic Sans MS" pitchFamily="66" charset="0"/>
              </a:rPr>
              <a:t>averaging</a:t>
            </a:r>
            <a:r>
              <a:rPr lang="en-US" altLang="zh-CN" sz="2800" b="1" dirty="0">
                <a:solidFill>
                  <a:srgbClr val="000000"/>
                </a:solidFill>
                <a:latin typeface="Comic Sans MS" pitchFamily="66" charset="0"/>
              </a:rPr>
              <a:t>” stuff can fool us</a:t>
            </a:r>
            <a:endParaRPr lang="en-US" altLang="zh-CN" sz="2800" b="1" dirty="0">
              <a:latin typeface="Comic Sans MS" pitchFamily="66" charset="0"/>
            </a:endParaRPr>
          </a:p>
        </p:txBody>
      </p:sp>
      <p:pic>
        <p:nvPicPr>
          <p:cNvPr id="58372" name="Picture 4"/>
          <p:cNvPicPr>
            <a:picLocks noChangeAspect="1" noChangeArrowheads="1"/>
          </p:cNvPicPr>
          <p:nvPr/>
        </p:nvPicPr>
        <p:blipFill>
          <a:blip r:embed="rId3"/>
          <a:srcRect/>
          <a:stretch>
            <a:fillRect/>
          </a:stretch>
        </p:blipFill>
        <p:spPr bwMode="auto">
          <a:xfrm>
            <a:off x="3276600" y="1676400"/>
            <a:ext cx="5410200" cy="838200"/>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2667000" y="0"/>
            <a:ext cx="7772400" cy="762000"/>
          </a:xfrm>
        </p:spPr>
        <p:txBody>
          <a:bodyPr/>
          <a:lstStyle/>
          <a:p>
            <a:pPr eaLnBrk="1" hangingPunct="1"/>
            <a:r>
              <a:rPr lang="en-US" altLang="zh-CN" dirty="0" smtClean="0">
                <a:solidFill>
                  <a:srgbClr val="FF0000"/>
                </a:solidFill>
              </a:rPr>
              <a:t>Example: Second answer </a:t>
            </a:r>
          </a:p>
        </p:txBody>
      </p:sp>
      <p:sp>
        <p:nvSpPr>
          <p:cNvPr id="59395" name="Rectangle 3"/>
          <p:cNvSpPr>
            <a:spLocks noGrp="1" noRot="1" noChangeArrowheads="1"/>
          </p:cNvSpPr>
          <p:nvPr>
            <p:ph idx="1"/>
          </p:nvPr>
        </p:nvSpPr>
        <p:spPr>
          <a:xfrm>
            <a:off x="1524000" y="1071563"/>
            <a:ext cx="9144000" cy="5029200"/>
          </a:xfrm>
        </p:spPr>
        <p:txBody>
          <a:bodyPr/>
          <a:lstStyle/>
          <a:p>
            <a:pPr eaLnBrk="1" hangingPunct="1"/>
            <a:r>
              <a:rPr lang="en-US" altLang="zh-CN" sz="2400" b="1">
                <a:latin typeface="Comic Sans MS" pitchFamily="66" charset="0"/>
              </a:rPr>
              <a:t>Two machines timed on two benchmarks</a:t>
            </a:r>
            <a:endParaRPr lang="en-US" altLang="zh-CN" sz="2400">
              <a:latin typeface="Comic Sans MS" pitchFamily="66" charset="0"/>
            </a:endParaRPr>
          </a:p>
          <a:p>
            <a:pPr lvl="1" eaLnBrk="1" hangingPunct="1"/>
            <a:r>
              <a:rPr lang="en-US" altLang="zh-CN" sz="2000">
                <a:solidFill>
                  <a:srgbClr val="000000"/>
                </a:solidFill>
                <a:latin typeface="Comic Sans MS" pitchFamily="66" charset="0"/>
              </a:rPr>
              <a:t>How much faster is Machine A than Machine B?</a:t>
            </a:r>
          </a:p>
          <a:p>
            <a:pPr eaLnBrk="1" hangingPunct="1"/>
            <a:endParaRPr lang="en-US" altLang="zh-CN" sz="2400">
              <a:solidFill>
                <a:srgbClr val="000000"/>
              </a:solidFill>
              <a:latin typeface="Comic Sans MS" pitchFamily="66" charset="0"/>
            </a:endParaRPr>
          </a:p>
          <a:p>
            <a:pPr eaLnBrk="1" hangingPunct="1"/>
            <a:endParaRPr lang="en-US" altLang="zh-CN" sz="2400">
              <a:solidFill>
                <a:srgbClr val="000000"/>
              </a:solidFill>
              <a:latin typeface="Comic Sans MS" pitchFamily="66" charset="0"/>
            </a:endParaRPr>
          </a:p>
          <a:p>
            <a:pPr eaLnBrk="1" hangingPunct="1"/>
            <a:endParaRPr lang="en-US" altLang="zh-CN" sz="2400">
              <a:solidFill>
                <a:srgbClr val="000000"/>
              </a:solidFill>
              <a:latin typeface="Comic Sans MS" pitchFamily="66" charset="0"/>
            </a:endParaRPr>
          </a:p>
          <a:p>
            <a:pPr eaLnBrk="1" hangingPunct="1"/>
            <a:r>
              <a:rPr lang="en-US" altLang="zh-CN" sz="2400">
                <a:solidFill>
                  <a:schemeClr val="tx2"/>
                </a:solidFill>
                <a:latin typeface="Comic Sans MS" pitchFamily="66" charset="0"/>
              </a:rPr>
              <a:t>Attempt 2:</a:t>
            </a:r>
            <a:r>
              <a:rPr lang="en-US" altLang="zh-CN" sz="2400">
                <a:solidFill>
                  <a:srgbClr val="000000"/>
                </a:solidFill>
                <a:latin typeface="Comic Sans MS" pitchFamily="66" charset="0"/>
              </a:rPr>
              <a:t> </a:t>
            </a:r>
            <a:r>
              <a:rPr lang="en-US" altLang="zh-CN" sz="2400" b="1">
                <a:solidFill>
                  <a:srgbClr val="FD0128"/>
                </a:solidFill>
                <a:latin typeface="Comic Sans MS" pitchFamily="66" charset="0"/>
              </a:rPr>
              <a:t>ratio of run times, normalized to Machine B times</a:t>
            </a:r>
          </a:p>
          <a:p>
            <a:pPr lvl="1" eaLnBrk="1" hangingPunct="1"/>
            <a:r>
              <a:rPr lang="en-US" altLang="zh-CN" sz="2000" b="1">
                <a:solidFill>
                  <a:srgbClr val="000000"/>
                </a:solidFill>
                <a:latin typeface="Comic Sans MS" pitchFamily="66" charset="0"/>
              </a:rPr>
              <a:t>program 1: 2/4 program 2 : 12/8</a:t>
            </a:r>
          </a:p>
          <a:p>
            <a:pPr lvl="1" eaLnBrk="1" hangingPunct="1"/>
            <a:r>
              <a:rPr lang="en-US" altLang="zh-CN" sz="2000" b="1">
                <a:solidFill>
                  <a:srgbClr val="000000"/>
                </a:solidFill>
                <a:latin typeface="Comic Sans MS" pitchFamily="66" charset="0"/>
              </a:rPr>
              <a:t>Machine A ran program 1 in 1/2 the time and program 2 in 3/2 the time</a:t>
            </a:r>
          </a:p>
          <a:p>
            <a:pPr lvl="1" eaLnBrk="1" hangingPunct="1"/>
            <a:r>
              <a:rPr lang="en-US" altLang="zh-CN" sz="2000" b="1">
                <a:solidFill>
                  <a:srgbClr val="000000"/>
                </a:solidFill>
                <a:latin typeface="Comic Sans MS" pitchFamily="66" charset="0"/>
              </a:rPr>
              <a:t>On </a:t>
            </a:r>
            <a:r>
              <a:rPr lang="en-US" altLang="zh-CN" sz="2000" b="1">
                <a:solidFill>
                  <a:srgbClr val="FD0128"/>
                </a:solidFill>
                <a:latin typeface="Comic Sans MS" pitchFamily="66" charset="0"/>
              </a:rPr>
              <a:t>average, (1/2 + 3/2) / 2 = 1</a:t>
            </a:r>
          </a:p>
          <a:p>
            <a:pPr lvl="1" eaLnBrk="1" hangingPunct="1"/>
            <a:r>
              <a:rPr lang="en-US" altLang="zh-CN" sz="2000" b="1">
                <a:solidFill>
                  <a:srgbClr val="000000"/>
                </a:solidFill>
                <a:latin typeface="Comic Sans MS" pitchFamily="66" charset="0"/>
              </a:rPr>
              <a:t>Put another way, Machine A is </a:t>
            </a:r>
            <a:r>
              <a:rPr lang="en-US" altLang="zh-CN" sz="2000" b="1">
                <a:solidFill>
                  <a:srgbClr val="FD0128"/>
                </a:solidFill>
                <a:latin typeface="Comic Sans MS" pitchFamily="66" charset="0"/>
              </a:rPr>
              <a:t>1.0 times faster </a:t>
            </a:r>
            <a:r>
              <a:rPr lang="en-US" altLang="zh-CN" sz="2000" b="1">
                <a:solidFill>
                  <a:srgbClr val="000000"/>
                </a:solidFill>
                <a:latin typeface="Comic Sans MS" pitchFamily="66" charset="0"/>
              </a:rPr>
              <a:t>than Machine B</a:t>
            </a:r>
            <a:endParaRPr lang="en-US" altLang="zh-CN" sz="2000">
              <a:solidFill>
                <a:srgbClr val="000000"/>
              </a:solidFill>
              <a:latin typeface="Comic Sans MS" pitchFamily="66" charset="0"/>
            </a:endParaRPr>
          </a:p>
        </p:txBody>
      </p:sp>
      <p:pic>
        <p:nvPicPr>
          <p:cNvPr id="59396" name="Picture 4"/>
          <p:cNvPicPr>
            <a:picLocks noChangeAspect="1" noChangeArrowheads="1"/>
          </p:cNvPicPr>
          <p:nvPr/>
        </p:nvPicPr>
        <p:blipFill>
          <a:blip r:embed="rId2"/>
          <a:srcRect/>
          <a:stretch>
            <a:fillRect/>
          </a:stretch>
        </p:blipFill>
        <p:spPr bwMode="auto">
          <a:xfrm>
            <a:off x="3595688" y="2071688"/>
            <a:ext cx="5410200" cy="990600"/>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2423592" y="161131"/>
            <a:ext cx="6881813" cy="588963"/>
          </a:xfrm>
        </p:spPr>
        <p:txBody>
          <a:bodyPr>
            <a:normAutofit fontScale="90000"/>
          </a:bodyPr>
          <a:lstStyle/>
          <a:p>
            <a:pPr eaLnBrk="1" hangingPunct="1"/>
            <a:r>
              <a:rPr lang="en-US" altLang="zh-CN" dirty="0" smtClean="0">
                <a:solidFill>
                  <a:srgbClr val="FF0000"/>
                </a:solidFill>
              </a:rPr>
              <a:t>Example: Third answer</a:t>
            </a:r>
          </a:p>
        </p:txBody>
      </p:sp>
      <p:sp>
        <p:nvSpPr>
          <p:cNvPr id="60419" name="Rectangle 3"/>
          <p:cNvSpPr>
            <a:spLocks noGrp="1" noRot="1" noChangeArrowheads="1"/>
          </p:cNvSpPr>
          <p:nvPr>
            <p:ph idx="1"/>
          </p:nvPr>
        </p:nvSpPr>
        <p:spPr>
          <a:xfrm>
            <a:off x="1828800" y="1214438"/>
            <a:ext cx="8839200" cy="4800600"/>
          </a:xfrm>
        </p:spPr>
        <p:txBody>
          <a:bodyPr/>
          <a:lstStyle/>
          <a:p>
            <a:pPr eaLnBrk="1" hangingPunct="1"/>
            <a:r>
              <a:rPr lang="en-US" altLang="zh-CN" sz="2400" b="1">
                <a:latin typeface="Comic Sans MS" pitchFamily="66" charset="0"/>
              </a:rPr>
              <a:t>Two machines timed on two benchmarks</a:t>
            </a:r>
            <a:endParaRPr lang="en-US" altLang="zh-CN" sz="2400">
              <a:latin typeface="Comic Sans MS" pitchFamily="66" charset="0"/>
            </a:endParaRPr>
          </a:p>
          <a:p>
            <a:pPr lvl="1" eaLnBrk="1" hangingPunct="1"/>
            <a:r>
              <a:rPr lang="en-US" altLang="zh-CN" sz="2000">
                <a:solidFill>
                  <a:srgbClr val="000000"/>
                </a:solidFill>
                <a:latin typeface="Comic Sans MS" pitchFamily="66" charset="0"/>
              </a:rPr>
              <a:t>How much faster is Machine A than Machine B?</a:t>
            </a:r>
            <a:endParaRPr lang="en-US" altLang="zh-CN" sz="2000">
              <a:solidFill>
                <a:srgbClr val="000000"/>
              </a:solidFill>
            </a:endParaRPr>
          </a:p>
          <a:p>
            <a:pPr eaLnBrk="1" hangingPunct="1"/>
            <a:endParaRPr lang="en-US" altLang="zh-CN" sz="2400">
              <a:solidFill>
                <a:srgbClr val="000000"/>
              </a:solidFill>
            </a:endParaRPr>
          </a:p>
          <a:p>
            <a:pPr eaLnBrk="1" hangingPunct="1"/>
            <a:endParaRPr lang="en-US" altLang="zh-CN" sz="2400">
              <a:solidFill>
                <a:srgbClr val="000000"/>
              </a:solidFill>
            </a:endParaRPr>
          </a:p>
          <a:p>
            <a:pPr eaLnBrk="1" hangingPunct="1"/>
            <a:endParaRPr lang="en-US" altLang="zh-CN" sz="2400">
              <a:solidFill>
                <a:srgbClr val="000000"/>
              </a:solidFill>
            </a:endParaRPr>
          </a:p>
          <a:p>
            <a:pPr eaLnBrk="1" hangingPunct="1"/>
            <a:r>
              <a:rPr lang="en-US" altLang="zh-CN" sz="2400">
                <a:solidFill>
                  <a:schemeClr val="tx2"/>
                </a:solidFill>
                <a:latin typeface="Comic Sans MS" pitchFamily="66" charset="0"/>
              </a:rPr>
              <a:t>Attempt 3:</a:t>
            </a:r>
            <a:r>
              <a:rPr lang="en-US" altLang="zh-CN" sz="2400">
                <a:solidFill>
                  <a:srgbClr val="000000"/>
                </a:solidFill>
                <a:latin typeface="Comic Sans MS" pitchFamily="66" charset="0"/>
              </a:rPr>
              <a:t> </a:t>
            </a:r>
            <a:r>
              <a:rPr lang="en-US" altLang="zh-CN" sz="2400" b="1">
                <a:solidFill>
                  <a:srgbClr val="FD0128"/>
                </a:solidFill>
                <a:latin typeface="Comic Sans MS" pitchFamily="66" charset="0"/>
              </a:rPr>
              <a:t>ratio of run times, aggregate (total sum) times, </a:t>
            </a:r>
          </a:p>
          <a:p>
            <a:pPr lvl="1" eaLnBrk="1" hangingPunct="1"/>
            <a:r>
              <a:rPr lang="en-US" altLang="zh-CN" sz="2000" b="1">
                <a:solidFill>
                  <a:srgbClr val="000000"/>
                </a:solidFill>
                <a:latin typeface="Comic Sans MS" pitchFamily="66" charset="0"/>
              </a:rPr>
              <a:t>Machine A took </a:t>
            </a:r>
            <a:r>
              <a:rPr lang="en-US" altLang="zh-CN" sz="2000" b="1">
                <a:solidFill>
                  <a:srgbClr val="FF0000"/>
                </a:solidFill>
                <a:latin typeface="Comic Sans MS" pitchFamily="66" charset="0"/>
              </a:rPr>
              <a:t>14</a:t>
            </a:r>
            <a:r>
              <a:rPr lang="en-US" altLang="zh-CN" sz="2000" b="1">
                <a:solidFill>
                  <a:srgbClr val="000000"/>
                </a:solidFill>
                <a:latin typeface="Comic Sans MS" pitchFamily="66" charset="0"/>
              </a:rPr>
              <a:t> seconds for both programs</a:t>
            </a:r>
          </a:p>
          <a:p>
            <a:pPr lvl="1" eaLnBrk="1" hangingPunct="1"/>
            <a:r>
              <a:rPr lang="en-US" altLang="zh-CN" sz="2000" b="1">
                <a:solidFill>
                  <a:srgbClr val="000000"/>
                </a:solidFill>
                <a:latin typeface="Comic Sans MS" pitchFamily="66" charset="0"/>
              </a:rPr>
              <a:t>Machine B took </a:t>
            </a:r>
            <a:r>
              <a:rPr lang="en-US" altLang="zh-CN" sz="2000" b="1">
                <a:solidFill>
                  <a:srgbClr val="FF0000"/>
                </a:solidFill>
                <a:latin typeface="Comic Sans MS" pitchFamily="66" charset="0"/>
              </a:rPr>
              <a:t>12</a:t>
            </a:r>
            <a:r>
              <a:rPr lang="en-US" altLang="zh-CN" sz="2000" b="1">
                <a:solidFill>
                  <a:schemeClr val="accent2"/>
                </a:solidFill>
                <a:latin typeface="Comic Sans MS" pitchFamily="66" charset="0"/>
              </a:rPr>
              <a:t> </a:t>
            </a:r>
            <a:r>
              <a:rPr lang="en-US" altLang="zh-CN" sz="2000" b="1">
                <a:solidFill>
                  <a:srgbClr val="000000"/>
                </a:solidFill>
                <a:latin typeface="Comic Sans MS" pitchFamily="66" charset="0"/>
              </a:rPr>
              <a:t>seconds for both programs</a:t>
            </a:r>
          </a:p>
          <a:p>
            <a:pPr lvl="1" eaLnBrk="1" hangingPunct="1"/>
            <a:r>
              <a:rPr lang="en-US" altLang="zh-CN" sz="2000" b="1">
                <a:solidFill>
                  <a:srgbClr val="000000"/>
                </a:solidFill>
                <a:latin typeface="Comic Sans MS" pitchFamily="66" charset="0"/>
              </a:rPr>
              <a:t>Therefore, Machine A takes 14/12 of the time of Machine B</a:t>
            </a:r>
          </a:p>
          <a:p>
            <a:pPr lvl="1" eaLnBrk="1" hangingPunct="1"/>
            <a:r>
              <a:rPr lang="en-US" altLang="zh-CN" sz="2000" b="1">
                <a:solidFill>
                  <a:srgbClr val="000000"/>
                </a:solidFill>
                <a:latin typeface="Comic Sans MS" pitchFamily="66" charset="0"/>
              </a:rPr>
              <a:t>Put another way, Machine A is </a:t>
            </a:r>
            <a:r>
              <a:rPr lang="en-US" altLang="zh-CN" sz="2000" b="1">
                <a:solidFill>
                  <a:srgbClr val="FD0128"/>
                </a:solidFill>
                <a:latin typeface="Comic Sans MS" pitchFamily="66" charset="0"/>
              </a:rPr>
              <a:t>6/7 faster </a:t>
            </a:r>
            <a:r>
              <a:rPr lang="en-US" altLang="zh-CN" sz="2000" b="1">
                <a:solidFill>
                  <a:srgbClr val="000000"/>
                </a:solidFill>
                <a:latin typeface="Comic Sans MS" pitchFamily="66" charset="0"/>
              </a:rPr>
              <a:t>than Machine B</a:t>
            </a:r>
            <a:endParaRPr lang="en-US" altLang="zh-CN" sz="2000">
              <a:solidFill>
                <a:srgbClr val="000000"/>
              </a:solidFill>
              <a:latin typeface="Comic Sans MS" pitchFamily="66" charset="0"/>
            </a:endParaRPr>
          </a:p>
          <a:p>
            <a:pPr eaLnBrk="1" hangingPunct="1"/>
            <a:endParaRPr lang="en-US" altLang="zh-CN" smtClean="0"/>
          </a:p>
        </p:txBody>
      </p:sp>
      <p:pic>
        <p:nvPicPr>
          <p:cNvPr id="60420" name="Picture 4"/>
          <p:cNvPicPr>
            <a:picLocks noChangeAspect="1" noChangeArrowheads="1"/>
          </p:cNvPicPr>
          <p:nvPr/>
        </p:nvPicPr>
        <p:blipFill>
          <a:blip r:embed="rId2"/>
          <a:srcRect/>
          <a:stretch>
            <a:fillRect/>
          </a:stretch>
        </p:blipFill>
        <p:spPr bwMode="auto">
          <a:xfrm>
            <a:off x="3524250" y="2143125"/>
            <a:ext cx="5410200" cy="990600"/>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a:xfrm>
            <a:off x="2423592" y="116632"/>
            <a:ext cx="6880225" cy="654050"/>
          </a:xfrm>
        </p:spPr>
        <p:txBody>
          <a:bodyPr>
            <a:normAutofit fontScale="90000"/>
          </a:bodyPr>
          <a:lstStyle/>
          <a:p>
            <a:pPr eaLnBrk="1" hangingPunct="1"/>
            <a:r>
              <a:rPr lang="en-US" altLang="zh-CN" dirty="0" smtClean="0">
                <a:solidFill>
                  <a:srgbClr val="FF0000"/>
                </a:solidFill>
              </a:rPr>
              <a:t>Which is Right?</a:t>
            </a:r>
            <a:endParaRPr lang="en-US" altLang="zh-CN" b="1" dirty="0" smtClean="0">
              <a:solidFill>
                <a:srgbClr val="FF0000"/>
              </a:solidFill>
              <a:latin typeface="Arial Narrow" pitchFamily="34" charset="0"/>
            </a:endParaRPr>
          </a:p>
        </p:txBody>
      </p:sp>
      <p:sp>
        <p:nvSpPr>
          <p:cNvPr id="61443" name="Rectangle 3"/>
          <p:cNvSpPr>
            <a:spLocks noGrp="1" noRot="1" noChangeArrowheads="1"/>
          </p:cNvSpPr>
          <p:nvPr>
            <p:ph idx="1"/>
          </p:nvPr>
        </p:nvSpPr>
        <p:spPr>
          <a:xfrm>
            <a:off x="1952625" y="1285875"/>
            <a:ext cx="9327951" cy="4267200"/>
          </a:xfrm>
        </p:spPr>
        <p:txBody>
          <a:bodyPr>
            <a:normAutofit/>
          </a:bodyPr>
          <a:lstStyle/>
          <a:p>
            <a:pPr eaLnBrk="1" hangingPunct="1">
              <a:lnSpc>
                <a:spcPct val="90000"/>
              </a:lnSpc>
            </a:pPr>
            <a:r>
              <a:rPr lang="en-US" altLang="zh-CN" sz="2800" b="1" dirty="0">
                <a:solidFill>
                  <a:srgbClr val="000000"/>
                </a:solidFill>
                <a:latin typeface="Comic Sans MS" pitchFamily="66" charset="0"/>
              </a:rPr>
              <a:t>Question:</a:t>
            </a:r>
          </a:p>
          <a:p>
            <a:pPr lvl="1" eaLnBrk="1" hangingPunct="1">
              <a:lnSpc>
                <a:spcPct val="90000"/>
              </a:lnSpc>
            </a:pPr>
            <a:r>
              <a:rPr lang="en-US" altLang="zh-CN" sz="2400" dirty="0">
                <a:solidFill>
                  <a:srgbClr val="000000"/>
                </a:solidFill>
                <a:latin typeface="Comic Sans MS" pitchFamily="66" charset="0"/>
              </a:rPr>
              <a:t>How can we get </a:t>
            </a:r>
            <a:r>
              <a:rPr lang="en-US" altLang="zh-CN" sz="2400" dirty="0">
                <a:solidFill>
                  <a:srgbClr val="FD0128"/>
                </a:solidFill>
                <a:latin typeface="Comic Sans MS" pitchFamily="66" charset="0"/>
              </a:rPr>
              <a:t>three different answers</a:t>
            </a:r>
            <a:r>
              <a:rPr lang="en-US" altLang="zh-CN" sz="2400" dirty="0">
                <a:solidFill>
                  <a:srgbClr val="000000"/>
                </a:solidFill>
                <a:latin typeface="Comic Sans MS" pitchFamily="66" charset="0"/>
              </a:rPr>
              <a:t>?</a:t>
            </a:r>
          </a:p>
          <a:p>
            <a:pPr eaLnBrk="1" hangingPunct="1">
              <a:lnSpc>
                <a:spcPct val="90000"/>
              </a:lnSpc>
            </a:pPr>
            <a:endParaRPr lang="en-US" altLang="zh-CN" sz="2800" b="1" dirty="0">
              <a:solidFill>
                <a:srgbClr val="000000"/>
              </a:solidFill>
              <a:latin typeface="Comic Sans MS" pitchFamily="66" charset="0"/>
            </a:endParaRPr>
          </a:p>
          <a:p>
            <a:pPr eaLnBrk="1" hangingPunct="1">
              <a:lnSpc>
                <a:spcPct val="90000"/>
              </a:lnSpc>
            </a:pPr>
            <a:r>
              <a:rPr lang="en-US" altLang="zh-CN" sz="2800" b="1" dirty="0">
                <a:solidFill>
                  <a:srgbClr val="000000"/>
                </a:solidFill>
                <a:latin typeface="Comic Sans MS" pitchFamily="66" charset="0"/>
              </a:rPr>
              <a:t>Solution</a:t>
            </a:r>
          </a:p>
          <a:p>
            <a:pPr lvl="1" eaLnBrk="1" hangingPunct="1">
              <a:lnSpc>
                <a:spcPct val="90000"/>
              </a:lnSpc>
            </a:pPr>
            <a:r>
              <a:rPr lang="en-US" altLang="zh-CN" sz="2400" dirty="0">
                <a:solidFill>
                  <a:srgbClr val="000000"/>
                </a:solidFill>
                <a:latin typeface="Comic Sans MS" pitchFamily="66" charset="0"/>
              </a:rPr>
              <a:t>Because, while they are all</a:t>
            </a:r>
            <a:r>
              <a:rPr lang="en-US" altLang="zh-CN" sz="2400" b="1" dirty="0">
                <a:solidFill>
                  <a:srgbClr val="000000"/>
                </a:solidFill>
                <a:latin typeface="Comic Sans MS" pitchFamily="66" charset="0"/>
              </a:rPr>
              <a:t> </a:t>
            </a:r>
            <a:r>
              <a:rPr lang="en-US" altLang="zh-CN" sz="2400" dirty="0">
                <a:solidFill>
                  <a:srgbClr val="FD0128"/>
                </a:solidFill>
                <a:latin typeface="Comic Sans MS" pitchFamily="66" charset="0"/>
              </a:rPr>
              <a:t>reasonable</a:t>
            </a:r>
            <a:r>
              <a:rPr lang="en-US" altLang="zh-CN" sz="2400" b="1" dirty="0">
                <a:solidFill>
                  <a:srgbClr val="FD0128"/>
                </a:solidFill>
                <a:latin typeface="Comic Sans MS" pitchFamily="66" charset="0"/>
              </a:rPr>
              <a:t> </a:t>
            </a:r>
            <a:r>
              <a:rPr lang="en-US" altLang="zh-CN" sz="2400" dirty="0">
                <a:solidFill>
                  <a:srgbClr val="000000"/>
                </a:solidFill>
                <a:latin typeface="Comic Sans MS" pitchFamily="66" charset="0"/>
              </a:rPr>
              <a:t>calculations…</a:t>
            </a:r>
          </a:p>
          <a:p>
            <a:pPr lvl="1" eaLnBrk="1" hangingPunct="1">
              <a:lnSpc>
                <a:spcPct val="90000"/>
              </a:lnSpc>
            </a:pPr>
            <a:r>
              <a:rPr lang="en-US" altLang="zh-CN" sz="2400" b="1" dirty="0">
                <a:solidFill>
                  <a:srgbClr val="FD0128"/>
                </a:solidFill>
                <a:latin typeface="Comic Sans MS" pitchFamily="66" charset="0"/>
              </a:rPr>
              <a:t>…</a:t>
            </a:r>
            <a:r>
              <a:rPr lang="en-US" altLang="zh-CN" sz="2400" dirty="0">
                <a:solidFill>
                  <a:srgbClr val="FD0128"/>
                </a:solidFill>
                <a:latin typeface="Comic Sans MS" pitchFamily="66" charset="0"/>
              </a:rPr>
              <a:t>each answers a </a:t>
            </a:r>
            <a:r>
              <a:rPr lang="en-US" altLang="zh-CN" sz="2400" i="1" dirty="0">
                <a:solidFill>
                  <a:srgbClr val="FD0128"/>
                </a:solidFill>
                <a:latin typeface="Comic Sans MS" pitchFamily="66" charset="0"/>
              </a:rPr>
              <a:t>different </a:t>
            </a:r>
            <a:r>
              <a:rPr lang="en-US" altLang="zh-CN" sz="2400" dirty="0">
                <a:solidFill>
                  <a:srgbClr val="FD0128"/>
                </a:solidFill>
                <a:latin typeface="Comic Sans MS" pitchFamily="66" charset="0"/>
              </a:rPr>
              <a:t>question</a:t>
            </a:r>
          </a:p>
          <a:p>
            <a:pPr eaLnBrk="1" hangingPunct="1">
              <a:lnSpc>
                <a:spcPct val="90000"/>
              </a:lnSpc>
            </a:pPr>
            <a:endParaRPr lang="en-US" altLang="zh-CN" sz="2800" dirty="0">
              <a:solidFill>
                <a:srgbClr val="000000"/>
              </a:solidFill>
              <a:latin typeface="Comic Sans MS" pitchFamily="66" charset="0"/>
            </a:endParaRPr>
          </a:p>
          <a:p>
            <a:pPr eaLnBrk="1" hangingPunct="1">
              <a:lnSpc>
                <a:spcPct val="90000"/>
              </a:lnSpc>
            </a:pPr>
            <a:r>
              <a:rPr lang="en-US" altLang="zh-CN" sz="2800" dirty="0">
                <a:solidFill>
                  <a:srgbClr val="000000"/>
                </a:solidFill>
                <a:latin typeface="Comic Sans MS" pitchFamily="66" charset="0"/>
              </a:rPr>
              <a:t>We need to be more precise in understanding and posing these performance &amp; metric questions</a:t>
            </a:r>
            <a:endParaRPr lang="en-US" altLang="zh-CN" dirty="0" smtClean="0"/>
          </a:p>
        </p:txBody>
      </p:sp>
    </p:spTree>
  </p:cSld>
  <p:clrMapOvr>
    <a:masterClrMapping/>
  </p:clrMapOvr>
  <p:transition spd="slow">
    <p:pull dir="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a:xfrm>
            <a:off x="2150165" y="0"/>
            <a:ext cx="7929562" cy="762000"/>
          </a:xfrm>
        </p:spPr>
        <p:txBody>
          <a:bodyPr/>
          <a:lstStyle/>
          <a:p>
            <a:pPr eaLnBrk="1" hangingPunct="1"/>
            <a:r>
              <a:rPr lang="en-US" altLang="zh-CN" sz="4000" dirty="0">
                <a:solidFill>
                  <a:srgbClr val="FF0000"/>
                </a:solidFill>
              </a:rPr>
              <a:t>Arithmetic and Harmonic </a:t>
            </a:r>
            <a:r>
              <a:rPr lang="en-US" altLang="zh-CN" sz="4000" dirty="0">
                <a:solidFill>
                  <a:schemeClr val="bg1"/>
                </a:solidFill>
              </a:rPr>
              <a:t>Mean</a:t>
            </a:r>
            <a:endParaRPr lang="en-US" altLang="zh-CN" sz="4000" dirty="0">
              <a:solidFill>
                <a:schemeClr val="bg1"/>
              </a:solidFill>
              <a:latin typeface="Arial Narrow" pitchFamily="34" charset="0"/>
            </a:endParaRPr>
          </a:p>
        </p:txBody>
      </p:sp>
      <p:sp>
        <p:nvSpPr>
          <p:cNvPr id="62467" name="Rectangle 3"/>
          <p:cNvSpPr>
            <a:spLocks noGrp="1" noRot="1" noChangeArrowheads="1"/>
          </p:cNvSpPr>
          <p:nvPr>
            <p:ph idx="1"/>
          </p:nvPr>
        </p:nvSpPr>
        <p:spPr>
          <a:xfrm>
            <a:off x="1991544" y="1322388"/>
            <a:ext cx="8111307" cy="4266852"/>
          </a:xfrm>
        </p:spPr>
        <p:txBody>
          <a:bodyPr/>
          <a:lstStyle/>
          <a:p>
            <a:pPr eaLnBrk="1" hangingPunct="1"/>
            <a:r>
              <a:rPr lang="en-US" altLang="zh-CN" sz="2800">
                <a:solidFill>
                  <a:schemeClr val="tx2"/>
                </a:solidFill>
                <a:latin typeface="Comic Sans MS" pitchFamily="66" charset="0"/>
              </a:rPr>
              <a:t>Total Execution Time:</a:t>
            </a:r>
            <a:r>
              <a:rPr lang="en-US" altLang="zh-CN" sz="2800">
                <a:latin typeface="Comic Sans MS" pitchFamily="66" charset="0"/>
              </a:rPr>
              <a:t> </a:t>
            </a:r>
            <a:r>
              <a:rPr lang="en-US" altLang="zh-CN" sz="2800" u="sng">
                <a:solidFill>
                  <a:srgbClr val="0000FF"/>
                </a:solidFill>
                <a:latin typeface="Comic Sans MS" pitchFamily="66" charset="0"/>
              </a:rPr>
              <a:t>A Consistent Summary Measure</a:t>
            </a:r>
            <a:endParaRPr lang="en-US" altLang="zh-CN" sz="2400" u="sng">
              <a:solidFill>
                <a:srgbClr val="0000FF"/>
              </a:solidFill>
              <a:latin typeface="Comic Sans MS" pitchFamily="66" charset="0"/>
            </a:endParaRPr>
          </a:p>
          <a:p>
            <a:pPr lvl="1" eaLnBrk="1" hangingPunct="1"/>
            <a:r>
              <a:rPr lang="en-US" altLang="zh-CN" sz="2000" b="1">
                <a:solidFill>
                  <a:srgbClr val="FD0128"/>
                </a:solidFill>
                <a:latin typeface="Comic Sans MS" pitchFamily="66" charset="0"/>
              </a:rPr>
              <a:t>Arithmetic mean</a:t>
            </a:r>
            <a:r>
              <a:rPr lang="en-US" altLang="zh-CN" sz="2000" b="1">
                <a:solidFill>
                  <a:srgbClr val="000000"/>
                </a:solidFill>
                <a:latin typeface="Comic Sans MS" pitchFamily="66" charset="0"/>
              </a:rPr>
              <a:t> is the average of the execution time that tracks total execution time.</a:t>
            </a:r>
          </a:p>
          <a:p>
            <a:pPr eaLnBrk="1" hangingPunct="1"/>
            <a:endParaRPr lang="en-US" altLang="zh-CN" sz="2400" b="1">
              <a:solidFill>
                <a:srgbClr val="000000"/>
              </a:solidFill>
              <a:latin typeface="Comic Sans MS" pitchFamily="66" charset="0"/>
            </a:endParaRPr>
          </a:p>
          <a:p>
            <a:pPr eaLnBrk="1" hangingPunct="1"/>
            <a:endParaRPr lang="en-US" altLang="zh-CN" sz="2400" b="1">
              <a:solidFill>
                <a:srgbClr val="000000"/>
              </a:solidFill>
              <a:latin typeface="Comic Sans MS" pitchFamily="66" charset="0"/>
            </a:endParaRPr>
          </a:p>
          <a:p>
            <a:pPr lvl="1" eaLnBrk="1" hangingPunct="1"/>
            <a:r>
              <a:rPr lang="en-US" altLang="zh-CN" sz="2000" b="1">
                <a:solidFill>
                  <a:srgbClr val="000000"/>
                </a:solidFill>
                <a:latin typeface="Comic Sans MS" pitchFamily="66" charset="0"/>
              </a:rPr>
              <a:t>If performance is expressed as a </a:t>
            </a:r>
            <a:r>
              <a:rPr lang="en-US" altLang="zh-CN" sz="2000" b="1">
                <a:solidFill>
                  <a:srgbClr val="FD0128"/>
                </a:solidFill>
                <a:latin typeface="Comic Sans MS" pitchFamily="66" charset="0"/>
              </a:rPr>
              <a:t>rate</a:t>
            </a:r>
            <a:r>
              <a:rPr lang="en-US" altLang="zh-CN" sz="2000" b="1">
                <a:solidFill>
                  <a:srgbClr val="000000"/>
                </a:solidFill>
                <a:latin typeface="Comic Sans MS" pitchFamily="66" charset="0"/>
              </a:rPr>
              <a:t>, then the average that tracks total execution time is the </a:t>
            </a:r>
            <a:r>
              <a:rPr lang="en-US" altLang="zh-CN" sz="2000" b="1">
                <a:solidFill>
                  <a:srgbClr val="FD0128"/>
                </a:solidFill>
                <a:latin typeface="Comic Sans MS" pitchFamily="66" charset="0"/>
              </a:rPr>
              <a:t>harmonic mean</a:t>
            </a:r>
            <a:endParaRPr lang="en-US" altLang="zh-CN" b="1" smtClean="0">
              <a:solidFill>
                <a:srgbClr val="000000"/>
              </a:solidFill>
              <a:latin typeface="Arial Narrow" pitchFamily="34" charset="0"/>
            </a:endParaRPr>
          </a:p>
          <a:p>
            <a:pPr eaLnBrk="1" hangingPunct="1"/>
            <a:endParaRPr lang="en-US" altLang="zh-CN" i="1" smtClean="0">
              <a:latin typeface="MyriadMM-It_400_600_" charset="0"/>
            </a:endParaRPr>
          </a:p>
          <a:p>
            <a:pPr eaLnBrk="1" hangingPunct="1"/>
            <a:endParaRPr lang="en-US" altLang="zh-CN" smtClean="0"/>
          </a:p>
        </p:txBody>
      </p:sp>
      <p:pic>
        <p:nvPicPr>
          <p:cNvPr id="62468" name="Picture 4"/>
          <p:cNvPicPr>
            <a:picLocks noChangeAspect="1" noChangeArrowheads="1"/>
          </p:cNvPicPr>
          <p:nvPr/>
        </p:nvPicPr>
        <p:blipFill>
          <a:blip r:embed="rId2"/>
          <a:srcRect/>
          <a:stretch>
            <a:fillRect/>
          </a:stretch>
        </p:blipFill>
        <p:spPr bwMode="auto">
          <a:xfrm>
            <a:off x="5095875" y="3000375"/>
            <a:ext cx="2514600" cy="685800"/>
          </a:xfrm>
          <a:prstGeom prst="rect">
            <a:avLst/>
          </a:prstGeom>
          <a:noFill/>
          <a:ln w="9525">
            <a:noFill/>
            <a:miter lim="800000"/>
            <a:headEnd/>
            <a:tailEnd/>
          </a:ln>
        </p:spPr>
      </p:pic>
      <p:pic>
        <p:nvPicPr>
          <p:cNvPr id="62469" name="Picture 5"/>
          <p:cNvPicPr>
            <a:picLocks noChangeAspect="1" noChangeArrowheads="1"/>
          </p:cNvPicPr>
          <p:nvPr/>
        </p:nvPicPr>
        <p:blipFill>
          <a:blip r:embed="rId3"/>
          <a:srcRect/>
          <a:stretch>
            <a:fillRect/>
          </a:stretch>
        </p:blipFill>
        <p:spPr bwMode="auto">
          <a:xfrm>
            <a:off x="5303838" y="4581525"/>
            <a:ext cx="1752600" cy="1219200"/>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1991544" y="0"/>
            <a:ext cx="8676456" cy="762001"/>
          </a:xfrm>
        </p:spPr>
        <p:txBody>
          <a:bodyPr>
            <a:normAutofit/>
          </a:bodyPr>
          <a:lstStyle/>
          <a:p>
            <a:pPr eaLnBrk="1" hangingPunct="1"/>
            <a:r>
              <a:rPr lang="en-US" altLang="zh-CN" sz="4000" dirty="0">
                <a:solidFill>
                  <a:srgbClr val="FF0000"/>
                </a:solidFill>
              </a:rPr>
              <a:t>Problems with Arithmetic </a:t>
            </a:r>
            <a:r>
              <a:rPr lang="en-US" altLang="zh-CN" sz="4000" dirty="0">
                <a:solidFill>
                  <a:schemeClr val="bg1"/>
                </a:solidFill>
              </a:rPr>
              <a:t>Mean</a:t>
            </a:r>
            <a:endParaRPr lang="en-US" altLang="zh-CN" sz="4000" dirty="0">
              <a:solidFill>
                <a:schemeClr val="bg1"/>
              </a:solidFill>
              <a:latin typeface="Arial Narrow" pitchFamily="34" charset="0"/>
            </a:endParaRPr>
          </a:p>
        </p:txBody>
      </p:sp>
      <p:sp>
        <p:nvSpPr>
          <p:cNvPr id="63491" name="Rectangle 3"/>
          <p:cNvSpPr>
            <a:spLocks noGrp="1" noRot="1" noChangeArrowheads="1"/>
          </p:cNvSpPr>
          <p:nvPr>
            <p:ph idx="1"/>
          </p:nvPr>
        </p:nvSpPr>
        <p:spPr>
          <a:xfrm>
            <a:off x="1828800" y="1143000"/>
            <a:ext cx="8839200" cy="5486400"/>
          </a:xfrm>
        </p:spPr>
        <p:txBody>
          <a:bodyPr/>
          <a:lstStyle/>
          <a:p>
            <a:pPr eaLnBrk="1" hangingPunct="1"/>
            <a:r>
              <a:rPr lang="en-US" altLang="zh-CN" sz="2400">
                <a:solidFill>
                  <a:srgbClr val="0000FF"/>
                </a:solidFill>
                <a:latin typeface="Comic Sans MS" pitchFamily="66" charset="0"/>
              </a:rPr>
              <a:t>Applications do not have the same </a:t>
            </a:r>
            <a:r>
              <a:rPr lang="en-US" altLang="zh-CN" sz="2400">
                <a:solidFill>
                  <a:srgbClr val="FF0000"/>
                </a:solidFill>
                <a:latin typeface="Comic Sans MS" pitchFamily="66" charset="0"/>
              </a:rPr>
              <a:t>probability</a:t>
            </a:r>
            <a:r>
              <a:rPr lang="en-US" altLang="zh-CN" sz="2400">
                <a:solidFill>
                  <a:srgbClr val="0000FF"/>
                </a:solidFill>
                <a:latin typeface="Comic Sans MS" pitchFamily="66" charset="0"/>
              </a:rPr>
              <a:t> of being run</a:t>
            </a:r>
          </a:p>
          <a:p>
            <a:pPr eaLnBrk="1" hangingPunct="1"/>
            <a:r>
              <a:rPr lang="en-US" altLang="zh-CN" sz="2400">
                <a:solidFill>
                  <a:srgbClr val="0000FF"/>
                </a:solidFill>
                <a:latin typeface="Comic Sans MS" pitchFamily="66" charset="0"/>
              </a:rPr>
              <a:t>Longer programs weigh more heavily in the average</a:t>
            </a:r>
          </a:p>
          <a:p>
            <a:pPr eaLnBrk="1" hangingPunct="1"/>
            <a:r>
              <a:rPr lang="en-US" altLang="zh-CN" sz="2400">
                <a:solidFill>
                  <a:srgbClr val="000000"/>
                </a:solidFill>
                <a:latin typeface="Comic Sans MS" pitchFamily="66" charset="0"/>
              </a:rPr>
              <a:t>For example, two machines timed on two benchmarks</a:t>
            </a:r>
          </a:p>
          <a:p>
            <a:pPr eaLnBrk="1" hangingPunct="1">
              <a:buFont typeface="Wingdings" pitchFamily="2" charset="2"/>
              <a:buNone/>
            </a:pPr>
            <a:r>
              <a:rPr lang="en-US" altLang="zh-CN" sz="2400">
                <a:solidFill>
                  <a:srgbClr val="000000"/>
                </a:solidFill>
                <a:latin typeface="Comic Sans MS" pitchFamily="66" charset="0"/>
              </a:rPr>
              <a:t>                               </a:t>
            </a:r>
            <a:r>
              <a:rPr lang="en-US" altLang="zh-CN" sz="2000" b="1">
                <a:solidFill>
                  <a:srgbClr val="000000"/>
                </a:solidFill>
                <a:latin typeface="Comic Sans MS" pitchFamily="66" charset="0"/>
              </a:rPr>
              <a:t>Machine A                   Machine B</a:t>
            </a:r>
          </a:p>
          <a:p>
            <a:pPr eaLnBrk="1" hangingPunct="1">
              <a:buFont typeface="Wingdings" pitchFamily="2" charset="2"/>
              <a:buNone/>
            </a:pPr>
            <a:r>
              <a:rPr lang="en-US" altLang="zh-CN" sz="2000" b="1">
                <a:solidFill>
                  <a:srgbClr val="000000"/>
                </a:solidFill>
                <a:latin typeface="Comic Sans MS" pitchFamily="66" charset="0"/>
              </a:rPr>
              <a:t>      Program 1        2 seconds (20%)        4 seconds (20%)</a:t>
            </a:r>
          </a:p>
          <a:p>
            <a:pPr eaLnBrk="1" hangingPunct="1">
              <a:buFont typeface="Wingdings" pitchFamily="2" charset="2"/>
              <a:buNone/>
            </a:pPr>
            <a:r>
              <a:rPr lang="en-US" altLang="zh-CN" sz="2000" b="1">
                <a:solidFill>
                  <a:srgbClr val="000000"/>
                </a:solidFill>
                <a:latin typeface="Comic Sans MS" pitchFamily="66" charset="0"/>
              </a:rPr>
              <a:t>      Program 2        12 seconds (80%)       8 seconds (80%)</a:t>
            </a:r>
          </a:p>
          <a:p>
            <a:pPr eaLnBrk="1" hangingPunct="1">
              <a:spcBef>
                <a:spcPct val="50000"/>
              </a:spcBef>
            </a:pPr>
            <a:r>
              <a:rPr lang="en-US" altLang="zh-CN" sz="2400">
                <a:solidFill>
                  <a:srgbClr val="000000"/>
                </a:solidFill>
                <a:latin typeface="Comic Sans MS" pitchFamily="66" charset="0"/>
              </a:rPr>
              <a:t>If we do arithmetic mean, Program 2 “counts more” than Program 1</a:t>
            </a:r>
          </a:p>
          <a:p>
            <a:pPr lvl="1" eaLnBrk="1" hangingPunct="1"/>
            <a:r>
              <a:rPr lang="en-US" altLang="zh-CN" sz="2000">
                <a:solidFill>
                  <a:srgbClr val="000000"/>
                </a:solidFill>
                <a:latin typeface="Comic Sans MS" pitchFamily="66" charset="0"/>
              </a:rPr>
              <a:t>an improvement in Program 2 changes the average more than a proportional improvement in Program 1</a:t>
            </a:r>
          </a:p>
          <a:p>
            <a:pPr eaLnBrk="1" hangingPunct="1"/>
            <a:r>
              <a:rPr lang="en-US" altLang="zh-CN" sz="2400">
                <a:solidFill>
                  <a:srgbClr val="000000"/>
                </a:solidFill>
                <a:latin typeface="Comic Sans MS" pitchFamily="66" charset="0"/>
              </a:rPr>
              <a:t>But perhaps Program 1 is 4 times more likely to run than Program 1</a:t>
            </a:r>
            <a:endParaRPr lang="en-US" altLang="zh-CN" smtClean="0"/>
          </a:p>
        </p:txBody>
      </p:sp>
      <p:grpSp>
        <p:nvGrpSpPr>
          <p:cNvPr id="2" name="Group 4"/>
          <p:cNvGrpSpPr>
            <a:grpSpLocks/>
          </p:cNvGrpSpPr>
          <p:nvPr/>
        </p:nvGrpSpPr>
        <p:grpSpPr bwMode="auto">
          <a:xfrm>
            <a:off x="2495550" y="2420938"/>
            <a:ext cx="7162800" cy="762000"/>
            <a:chOff x="672" y="1920"/>
            <a:chExt cx="4512" cy="480"/>
          </a:xfrm>
        </p:grpSpPr>
        <p:sp>
          <p:nvSpPr>
            <p:cNvPr id="63493" name="Line 5"/>
            <p:cNvSpPr>
              <a:spLocks noChangeShapeType="1"/>
            </p:cNvSpPr>
            <p:nvPr/>
          </p:nvSpPr>
          <p:spPr bwMode="auto">
            <a:xfrm>
              <a:off x="672" y="1920"/>
              <a:ext cx="4512" cy="0"/>
            </a:xfrm>
            <a:prstGeom prst="line">
              <a:avLst/>
            </a:prstGeom>
            <a:noFill/>
            <a:ln w="9525">
              <a:solidFill>
                <a:schemeClr val="tx1"/>
              </a:solidFill>
              <a:round/>
              <a:headEnd/>
              <a:tailEnd/>
            </a:ln>
          </p:spPr>
          <p:txBody>
            <a:bodyPr wrap="none" anchor="ctr"/>
            <a:lstStyle/>
            <a:p>
              <a:endParaRPr lang="zh-CN" altLang="en-US"/>
            </a:p>
          </p:txBody>
        </p:sp>
        <p:sp>
          <p:nvSpPr>
            <p:cNvPr id="63494" name="Line 6"/>
            <p:cNvSpPr>
              <a:spLocks noChangeShapeType="1"/>
            </p:cNvSpPr>
            <p:nvPr/>
          </p:nvSpPr>
          <p:spPr bwMode="auto">
            <a:xfrm>
              <a:off x="672" y="2160"/>
              <a:ext cx="4512" cy="0"/>
            </a:xfrm>
            <a:prstGeom prst="line">
              <a:avLst/>
            </a:prstGeom>
            <a:noFill/>
            <a:ln w="9525">
              <a:solidFill>
                <a:schemeClr val="tx1"/>
              </a:solidFill>
              <a:round/>
              <a:headEnd/>
              <a:tailEnd/>
            </a:ln>
          </p:spPr>
          <p:txBody>
            <a:bodyPr wrap="none" anchor="ctr"/>
            <a:lstStyle/>
            <a:p>
              <a:endParaRPr lang="zh-CN" altLang="en-US"/>
            </a:p>
          </p:txBody>
        </p:sp>
        <p:sp>
          <p:nvSpPr>
            <p:cNvPr id="63495" name="Line 7"/>
            <p:cNvSpPr>
              <a:spLocks noChangeShapeType="1"/>
            </p:cNvSpPr>
            <p:nvPr/>
          </p:nvSpPr>
          <p:spPr bwMode="auto">
            <a:xfrm>
              <a:off x="672" y="2400"/>
              <a:ext cx="4512" cy="0"/>
            </a:xfrm>
            <a:prstGeom prst="line">
              <a:avLst/>
            </a:prstGeom>
            <a:noFill/>
            <a:ln w="9525">
              <a:solidFill>
                <a:schemeClr val="tx1"/>
              </a:solidFill>
              <a:round/>
              <a:headEnd/>
              <a:tailEnd/>
            </a:ln>
          </p:spPr>
          <p:txBody>
            <a:bodyPr wrap="none" anchor="ctr"/>
            <a:lstStyle/>
            <a:p>
              <a:endParaRPr lang="zh-CN" altLang="en-US"/>
            </a:p>
          </p:txBody>
        </p:sp>
      </p:grpSp>
    </p:spTree>
  </p:cSld>
  <p:clrMapOvr>
    <a:masterClrMapping/>
  </p:clrMapOvr>
  <p:transition spd="slow">
    <p:pull dir="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991544" y="1"/>
            <a:ext cx="8419282" cy="785813"/>
          </a:xfrm>
        </p:spPr>
        <p:txBody>
          <a:bodyPr/>
          <a:lstStyle/>
          <a:p>
            <a:pPr eaLnBrk="1" hangingPunct="1"/>
            <a:r>
              <a:rPr lang="en-US" altLang="zh-CN" sz="4000" dirty="0">
                <a:solidFill>
                  <a:srgbClr val="FF0000"/>
                </a:solidFill>
              </a:rPr>
              <a:t>Weighted Execution Time</a:t>
            </a:r>
            <a:endParaRPr lang="en-US" altLang="zh-CN" sz="4000" dirty="0">
              <a:solidFill>
                <a:srgbClr val="FF0000"/>
              </a:solidFill>
              <a:latin typeface="Arial Narrow" pitchFamily="34" charset="0"/>
            </a:endParaRPr>
          </a:p>
        </p:txBody>
      </p:sp>
      <p:sp>
        <p:nvSpPr>
          <p:cNvPr id="64515" name="Rectangle 3"/>
          <p:cNvSpPr>
            <a:spLocks noGrp="1" noRot="1" noChangeArrowheads="1"/>
          </p:cNvSpPr>
          <p:nvPr>
            <p:ph idx="1"/>
          </p:nvPr>
        </p:nvSpPr>
        <p:spPr>
          <a:xfrm>
            <a:off x="1809750" y="1285875"/>
            <a:ext cx="8610600" cy="4114800"/>
          </a:xfrm>
        </p:spPr>
        <p:txBody>
          <a:bodyPr/>
          <a:lstStyle/>
          <a:p>
            <a:pPr eaLnBrk="1" hangingPunct="1"/>
            <a:r>
              <a:rPr lang="en-US" altLang="zh-CN" sz="2800">
                <a:solidFill>
                  <a:srgbClr val="000000"/>
                </a:solidFill>
                <a:latin typeface="Comic Sans MS" pitchFamily="66" charset="0"/>
              </a:rPr>
              <a:t>Often, one runs some programs more often than others. Therefore, we should </a:t>
            </a:r>
            <a:r>
              <a:rPr lang="en-US" altLang="zh-CN" sz="2800">
                <a:solidFill>
                  <a:srgbClr val="FD0128"/>
                </a:solidFill>
                <a:latin typeface="Comic Sans MS" pitchFamily="66" charset="0"/>
              </a:rPr>
              <a:t>weight </a:t>
            </a:r>
            <a:r>
              <a:rPr lang="en-US" altLang="zh-CN" sz="2800">
                <a:solidFill>
                  <a:srgbClr val="000000"/>
                </a:solidFill>
                <a:latin typeface="Comic Sans MS" pitchFamily="66" charset="0"/>
              </a:rPr>
              <a:t>the more frequently used programs’ execution time</a:t>
            </a:r>
          </a:p>
          <a:p>
            <a:pPr eaLnBrk="1" hangingPunct="1"/>
            <a:endParaRPr lang="en-US" altLang="zh-CN" sz="2800">
              <a:solidFill>
                <a:srgbClr val="000000"/>
              </a:solidFill>
              <a:latin typeface="Comic Sans MS" pitchFamily="66" charset="0"/>
            </a:endParaRPr>
          </a:p>
          <a:p>
            <a:pPr eaLnBrk="1" hangingPunct="1"/>
            <a:endParaRPr lang="en-US" altLang="zh-CN" sz="2800">
              <a:solidFill>
                <a:srgbClr val="000000"/>
              </a:solidFill>
              <a:latin typeface="Comic Sans MS" pitchFamily="66" charset="0"/>
            </a:endParaRPr>
          </a:p>
          <a:p>
            <a:pPr eaLnBrk="1" hangingPunct="1"/>
            <a:r>
              <a:rPr lang="en-US" altLang="zh-CN" sz="2800">
                <a:solidFill>
                  <a:srgbClr val="FD0128"/>
                </a:solidFill>
                <a:latin typeface="Comic Sans MS" pitchFamily="66" charset="0"/>
              </a:rPr>
              <a:t>Weighted </a:t>
            </a:r>
            <a:r>
              <a:rPr lang="en-US" altLang="zh-CN" sz="2800">
                <a:solidFill>
                  <a:srgbClr val="000000"/>
                </a:solidFill>
                <a:latin typeface="Comic Sans MS" pitchFamily="66" charset="0"/>
              </a:rPr>
              <a:t>Harmonic Mean</a:t>
            </a:r>
            <a:endParaRPr lang="en-US" altLang="zh-CN" smtClean="0">
              <a:solidFill>
                <a:srgbClr val="000000"/>
              </a:solidFill>
              <a:latin typeface="Arial Narrow" pitchFamily="34" charset="0"/>
            </a:endParaRPr>
          </a:p>
          <a:p>
            <a:pPr eaLnBrk="1" hangingPunct="1"/>
            <a:endParaRPr lang="en-US" altLang="zh-CN" smtClean="0">
              <a:solidFill>
                <a:srgbClr val="000000"/>
              </a:solidFill>
              <a:latin typeface="Arial Narrow" pitchFamily="34" charset="0"/>
            </a:endParaRPr>
          </a:p>
          <a:p>
            <a:pPr eaLnBrk="1" hangingPunct="1"/>
            <a:endParaRPr lang="en-US" altLang="zh-CN" smtClean="0"/>
          </a:p>
        </p:txBody>
      </p:sp>
      <p:pic>
        <p:nvPicPr>
          <p:cNvPr id="64516" name="Picture 4"/>
          <p:cNvPicPr>
            <a:picLocks noChangeAspect="1" noChangeArrowheads="1"/>
          </p:cNvPicPr>
          <p:nvPr/>
        </p:nvPicPr>
        <p:blipFill>
          <a:blip r:embed="rId2"/>
          <a:srcRect/>
          <a:stretch>
            <a:fillRect/>
          </a:stretch>
        </p:blipFill>
        <p:spPr bwMode="auto">
          <a:xfrm>
            <a:off x="4524376" y="2786064"/>
            <a:ext cx="3629025" cy="885825"/>
          </a:xfrm>
          <a:prstGeom prst="rect">
            <a:avLst/>
          </a:prstGeom>
          <a:noFill/>
          <a:ln w="9525">
            <a:noFill/>
            <a:miter lim="800000"/>
            <a:headEnd/>
            <a:tailEnd/>
          </a:ln>
        </p:spPr>
      </p:pic>
      <p:pic>
        <p:nvPicPr>
          <p:cNvPr id="64517" name="Picture 5"/>
          <p:cNvPicPr>
            <a:picLocks noChangeAspect="1" noChangeArrowheads="1"/>
          </p:cNvPicPr>
          <p:nvPr/>
        </p:nvPicPr>
        <p:blipFill>
          <a:blip r:embed="rId3"/>
          <a:srcRect/>
          <a:stretch>
            <a:fillRect/>
          </a:stretch>
        </p:blipFill>
        <p:spPr bwMode="auto">
          <a:xfrm>
            <a:off x="5029201" y="4191001"/>
            <a:ext cx="2428875" cy="1628775"/>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1905001" y="-15058"/>
            <a:ext cx="10009112" cy="1008112"/>
          </a:xfrm>
        </p:spPr>
        <p:txBody>
          <a:bodyPr/>
          <a:lstStyle/>
          <a:p>
            <a:pPr eaLnBrk="1" hangingPunct="1"/>
            <a:r>
              <a:rPr lang="en-US" altLang="zh-CN" sz="3600" dirty="0">
                <a:solidFill>
                  <a:srgbClr val="FF0000"/>
                </a:solidFill>
              </a:rPr>
              <a:t>Using a Weighted Sum </a:t>
            </a:r>
            <a:r>
              <a:rPr lang="en-US" altLang="zh-CN" sz="3600" dirty="0" smtClean="0">
                <a:solidFill>
                  <a:srgbClr val="FF0000"/>
                </a:solidFill>
              </a:rPr>
              <a:t>or </a:t>
            </a:r>
            <a:r>
              <a:rPr lang="en-US" altLang="zh-CN" sz="3600" dirty="0">
                <a:solidFill>
                  <a:srgbClr val="FF0000"/>
                </a:solidFill>
              </a:rPr>
              <a:t>weighted </a:t>
            </a:r>
            <a:r>
              <a:rPr lang="en-US" altLang="zh-CN" sz="3600" dirty="0" smtClean="0">
                <a:solidFill>
                  <a:srgbClr val="FF0000"/>
                </a:solidFill>
              </a:rPr>
              <a:t>average</a:t>
            </a:r>
            <a:endParaRPr lang="en-US" altLang="zh-CN" sz="3600" dirty="0">
              <a:solidFill>
                <a:srgbClr val="FF0000"/>
              </a:solidFill>
              <a:latin typeface="Arial Narrow" pitchFamily="34" charset="0"/>
            </a:endParaRPr>
          </a:p>
        </p:txBody>
      </p:sp>
      <p:sp>
        <p:nvSpPr>
          <p:cNvPr id="65539" name="AutoShape 3"/>
          <p:cNvSpPr>
            <a:spLocks noGrp="1" noChangeAspect="1" noChangeArrowheads="1"/>
          </p:cNvSpPr>
          <p:nvPr>
            <p:ph idx="1"/>
          </p:nvPr>
        </p:nvSpPr>
        <p:spPr>
          <a:xfrm>
            <a:off x="2468564" y="3059114"/>
            <a:ext cx="7870825" cy="2320925"/>
          </a:xfrm>
        </p:spPr>
        <p:txBody>
          <a:bodyPr/>
          <a:lstStyle/>
          <a:p>
            <a:pPr eaLnBrk="1" hangingPunct="1">
              <a:buFont typeface="Wingdings" pitchFamily="2" charset="2"/>
              <a:buNone/>
            </a:pPr>
            <a:r>
              <a:rPr lang="en-US" altLang="zh-CN" sz="2800">
                <a:latin typeface="Comic Sans MS" pitchFamily="66" charset="0"/>
              </a:rPr>
              <a:t>Allows us to determine relative performance 10/7.2 = 1.38</a:t>
            </a:r>
          </a:p>
          <a:p>
            <a:pPr eaLnBrk="1" hangingPunct="1">
              <a:buFont typeface="Wingdings" pitchFamily="2" charset="2"/>
              <a:buNone/>
            </a:pPr>
            <a:r>
              <a:rPr lang="en-US" altLang="zh-CN" sz="2800">
                <a:latin typeface="Comic Sans MS" pitchFamily="66" charset="0"/>
              </a:rPr>
              <a:t>--&gt; Machine B is </a:t>
            </a:r>
            <a:r>
              <a:rPr lang="en-US" altLang="zh-CN" sz="2800">
                <a:solidFill>
                  <a:srgbClr val="FF0000"/>
                </a:solidFill>
                <a:latin typeface="Comic Sans MS" pitchFamily="66" charset="0"/>
              </a:rPr>
              <a:t>1.38</a:t>
            </a:r>
            <a:r>
              <a:rPr lang="en-US" altLang="zh-CN" sz="2800">
                <a:latin typeface="Comic Sans MS" pitchFamily="66" charset="0"/>
              </a:rPr>
              <a:t> times faster than Machine A</a:t>
            </a:r>
          </a:p>
          <a:p>
            <a:pPr eaLnBrk="1" hangingPunct="1"/>
            <a:endParaRPr lang="en-US" altLang="zh-CN" smtClean="0"/>
          </a:p>
        </p:txBody>
      </p:sp>
      <p:pic>
        <p:nvPicPr>
          <p:cNvPr id="65540" name="Picture 4"/>
          <p:cNvPicPr>
            <a:picLocks noChangeAspect="1" noChangeArrowheads="1"/>
          </p:cNvPicPr>
          <p:nvPr/>
        </p:nvPicPr>
        <p:blipFill>
          <a:blip r:embed="rId2"/>
          <a:srcRect/>
          <a:stretch>
            <a:fillRect/>
          </a:stretch>
        </p:blipFill>
        <p:spPr bwMode="auto">
          <a:xfrm>
            <a:off x="1905001" y="1371601"/>
            <a:ext cx="8524875" cy="1514475"/>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potx" id="{7B9FF60D-E668-41AF-B571-7B8692862C8C}" vid="{E160AADC-39C2-4FCC-A19C-56A65B2A5AB4}"/>
    </a:ext>
  </a:extLst>
</a:theme>
</file>

<file path=ppt/theme/theme2.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Template>
  <TotalTime>1170</TotalTime>
  <Words>7519</Words>
  <Application>Microsoft Office PowerPoint</Application>
  <PresentationFormat>宽屏</PresentationFormat>
  <Paragraphs>1340</Paragraphs>
  <Slides>139</Slides>
  <Notes>30</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4</vt:i4>
      </vt:variant>
      <vt:variant>
        <vt:lpstr>幻灯片标题</vt:lpstr>
      </vt:variant>
      <vt:variant>
        <vt:i4>139</vt:i4>
      </vt:variant>
    </vt:vector>
  </HeadingPairs>
  <TitlesOfParts>
    <vt:vector size="164" baseType="lpstr">
      <vt:lpstr>Monotype Sorts</vt:lpstr>
      <vt:lpstr>MyriadMM_565_600_</vt:lpstr>
      <vt:lpstr>MyriadMM_700_600_</vt:lpstr>
      <vt:lpstr>MyriadMM-It_400_600_</vt:lpstr>
      <vt:lpstr>Times-Roman</vt:lpstr>
      <vt:lpstr>黑体</vt:lpstr>
      <vt:lpstr>华文行楷</vt:lpstr>
      <vt:lpstr>楷体_GB2312</vt:lpstr>
      <vt:lpstr>宋体</vt:lpstr>
      <vt:lpstr>Arial</vt:lpstr>
      <vt:lpstr>Arial Narrow</vt:lpstr>
      <vt:lpstr>Calibri</vt:lpstr>
      <vt:lpstr>Comic Sans MS</vt:lpstr>
      <vt:lpstr>Helvetica</vt:lpstr>
      <vt:lpstr>Symbol</vt:lpstr>
      <vt:lpstr>Times New Roman</vt:lpstr>
      <vt:lpstr>Verdana</vt:lpstr>
      <vt:lpstr>Wingdings</vt:lpstr>
      <vt:lpstr>Wingdings 2</vt:lpstr>
      <vt:lpstr>自定义设计方案</vt:lpstr>
      <vt:lpstr>SpringFestivalGreeting</vt:lpstr>
      <vt:lpstr>Microsoft Graph 2000 图表</vt:lpstr>
      <vt:lpstr>图表</vt:lpstr>
      <vt:lpstr>Equation</vt:lpstr>
      <vt:lpstr>文档</vt:lpstr>
      <vt:lpstr>Chapter 1-2  Fundamentals of Quantitative Design and Analysis</vt:lpstr>
      <vt:lpstr>Computer Design Engineering life cycle </vt:lpstr>
      <vt:lpstr>Topics in Chapter</vt:lpstr>
      <vt:lpstr>5 computing markets </vt:lpstr>
      <vt:lpstr>Personal Mobile Devices</vt:lpstr>
      <vt:lpstr>Desktop Computing</vt:lpstr>
      <vt:lpstr>Servers</vt:lpstr>
      <vt:lpstr>Cost with downtime</vt:lpstr>
      <vt:lpstr>Cluster/Warehourse-Scale Computers</vt:lpstr>
      <vt:lpstr>Embedded systems</vt:lpstr>
      <vt:lpstr>Embedded Computers</vt:lpstr>
      <vt:lpstr>Other classification</vt:lpstr>
      <vt:lpstr>Cellular architecture</vt:lpstr>
      <vt:lpstr>Classes of Parallelism and Parallel Architecture</vt:lpstr>
      <vt:lpstr>Classes of computers</vt:lpstr>
      <vt:lpstr>classification</vt:lpstr>
      <vt:lpstr>SISD </vt:lpstr>
      <vt:lpstr>SIMD</vt:lpstr>
      <vt:lpstr>MIMD</vt:lpstr>
      <vt:lpstr>Topics in Chapter</vt:lpstr>
      <vt:lpstr>Technology Trends</vt:lpstr>
      <vt:lpstr>Gordon Moore on Moore’s law</vt:lpstr>
      <vt:lpstr>Technology Trends</vt:lpstr>
      <vt:lpstr>Improvement of DRAM rate</vt:lpstr>
      <vt:lpstr>Import Notes</vt:lpstr>
      <vt:lpstr>Perf. Trends:   Bandwidth over latency</vt:lpstr>
      <vt:lpstr>Performance milestones in microprocessor</vt:lpstr>
      <vt:lpstr>Challenges for IC Tecnology</vt:lpstr>
      <vt:lpstr>Bad prediction with big guy</vt:lpstr>
      <vt:lpstr>Topics in Chapter</vt:lpstr>
      <vt:lpstr>Trends in Power</vt:lpstr>
      <vt:lpstr>Techiques to save engery</vt:lpstr>
      <vt:lpstr>Compare the performance / power</vt:lpstr>
      <vt:lpstr>Power efficiency</vt:lpstr>
      <vt:lpstr>Two concepts</vt:lpstr>
      <vt:lpstr>Rule of Thumb</vt:lpstr>
      <vt:lpstr>PowerPoint 演示文稿</vt:lpstr>
      <vt:lpstr>Multiple cores deliver more performance per watt</vt:lpstr>
      <vt:lpstr>Why Multicore?</vt:lpstr>
      <vt:lpstr>Topics in Chapter</vt:lpstr>
      <vt:lpstr>Major Theme: Lower Cost</vt:lpstr>
      <vt:lpstr>Understanding Cost Trend by  Learning Curve </vt:lpstr>
      <vt:lpstr>Price of Pentium4 &amp; PentiumM</vt:lpstr>
      <vt:lpstr>Rules of Thumb</vt:lpstr>
      <vt:lpstr>Cost of an Integrated Circuit</vt:lpstr>
      <vt:lpstr>Distribution of Cost in a System</vt:lpstr>
      <vt:lpstr>Cost vs. Price</vt:lpstr>
      <vt:lpstr>The components of price for a $1000 PC</vt:lpstr>
      <vt:lpstr>Cost vs. Price</vt:lpstr>
      <vt:lpstr>Computer Design Engineering life cycle </vt:lpstr>
      <vt:lpstr>Topics in Chapter</vt:lpstr>
      <vt:lpstr>Why Business Continuity ?</vt:lpstr>
      <vt:lpstr>Why high Dependability ?</vt:lpstr>
      <vt:lpstr>Information Availability(5个9)</vt:lpstr>
      <vt:lpstr>Evolvement of Dependability-1</vt:lpstr>
      <vt:lpstr>Evolvement of Dependability-2</vt:lpstr>
      <vt:lpstr>Definition 1 of Denpendability</vt:lpstr>
      <vt:lpstr>Definition 2 of Denpendability</vt:lpstr>
      <vt:lpstr>Related concepts</vt:lpstr>
      <vt:lpstr>Dependability(可信性)</vt:lpstr>
      <vt:lpstr>Measurements of Dependability</vt:lpstr>
      <vt:lpstr>Example: disk system </vt:lpstr>
      <vt:lpstr>   Way to cope with failure</vt:lpstr>
      <vt:lpstr>Dependability</vt:lpstr>
      <vt:lpstr>Topics in Chapter</vt:lpstr>
      <vt:lpstr>Measuring and Reporting Performance</vt:lpstr>
      <vt:lpstr>Ddifferent perception</vt:lpstr>
      <vt:lpstr>Perf. Metrics --response time</vt:lpstr>
      <vt:lpstr>Performance Metrics --CPU time</vt:lpstr>
      <vt:lpstr>Performance Metrics --throughput</vt:lpstr>
      <vt:lpstr>Response time vs. Throughput </vt:lpstr>
      <vt:lpstr>Another industry Metric: MIPS</vt:lpstr>
      <vt:lpstr>Ex: MIPS might be meaningless</vt:lpstr>
      <vt:lpstr>Another view:  Power consumption and Efficiency</vt:lpstr>
      <vt:lpstr>Summary of performance metrics</vt:lpstr>
      <vt:lpstr>Choose Programs to Evaluate Performance</vt:lpstr>
      <vt:lpstr>Something about Synthetic</vt:lpstr>
      <vt:lpstr>Notes on performance benchmark</vt:lpstr>
      <vt:lpstr>SPEC</vt:lpstr>
      <vt:lpstr>SPEC benchmarks： Desktop Benchmarks</vt:lpstr>
      <vt:lpstr>SPEC INT 95 Benchmark descriptions</vt:lpstr>
      <vt:lpstr>SPEC FP 95 Benchmark Descriptions</vt:lpstr>
      <vt:lpstr>New SPEC Int 2000 Benchmarks</vt:lpstr>
      <vt:lpstr>New SPEC FP 2000 Benchmarks</vt:lpstr>
      <vt:lpstr>SPEC benchmarks  Server Benchmarks</vt:lpstr>
      <vt:lpstr>SPEC benchmarks  Embedded Benchmarks</vt:lpstr>
      <vt:lpstr>Running Benchmarks </vt:lpstr>
      <vt:lpstr>Comparing Two Machines</vt:lpstr>
      <vt:lpstr>Comparing Performance</vt:lpstr>
      <vt:lpstr>Common used phrases</vt:lpstr>
      <vt:lpstr>Comparing Performance Across Multiple Programs</vt:lpstr>
      <vt:lpstr>Let’s Try a Simpler Example</vt:lpstr>
      <vt:lpstr>Example: Second answer </vt:lpstr>
      <vt:lpstr>Example: Third answer</vt:lpstr>
      <vt:lpstr>Which is Right?</vt:lpstr>
      <vt:lpstr>Arithmetic and Harmonic Mean</vt:lpstr>
      <vt:lpstr>Problems with Arithmetic Mean</vt:lpstr>
      <vt:lpstr>Weighted Execution Time</vt:lpstr>
      <vt:lpstr>Using a Weighted Sum or weighted average</vt:lpstr>
      <vt:lpstr>Another Solution</vt:lpstr>
      <vt:lpstr>Example</vt:lpstr>
      <vt:lpstr>Geometric Mean</vt:lpstr>
      <vt:lpstr>Using Geometric Mean</vt:lpstr>
      <vt:lpstr>Summary of comparing performance</vt:lpstr>
      <vt:lpstr>New SPEC Performance Numbers</vt:lpstr>
      <vt:lpstr>New SPEC Performance Numbers</vt:lpstr>
      <vt:lpstr>Topics in Chapter</vt:lpstr>
      <vt:lpstr>1.9 Quantitative Principles </vt:lpstr>
      <vt:lpstr>Take advantage of parallelism</vt:lpstr>
      <vt:lpstr>Principle of Locality</vt:lpstr>
      <vt:lpstr>Focus on the common case </vt:lpstr>
      <vt:lpstr>Amdahl’s Law</vt:lpstr>
      <vt:lpstr>Amdahl’s law</vt:lpstr>
      <vt:lpstr>Amdahl’s law</vt:lpstr>
      <vt:lpstr>Speedup Equation</vt:lpstr>
      <vt:lpstr>Another Example</vt:lpstr>
      <vt:lpstr>Solution of the example</vt:lpstr>
      <vt:lpstr>Example for dependability-1</vt:lpstr>
      <vt:lpstr>Example for dependability-2</vt:lpstr>
      <vt:lpstr>What the Amdahl’s Law imply ?</vt:lpstr>
      <vt:lpstr>The CPU Performance Equation</vt:lpstr>
      <vt:lpstr>Calculation of CPU Time</vt:lpstr>
      <vt:lpstr>Related technologies </vt:lpstr>
      <vt:lpstr>Other format of  CPU Performance Equation </vt:lpstr>
      <vt:lpstr>Example of CPUtime calculation</vt:lpstr>
      <vt:lpstr>Answer to the question</vt:lpstr>
      <vt:lpstr>Compare the result with that from Amdahl’s law</vt:lpstr>
      <vt:lpstr>PowerPoint 演示文稿</vt:lpstr>
      <vt:lpstr>Performance &amp; price-performance</vt:lpstr>
      <vt:lpstr>Five desktop and rack-mountable systems</vt:lpstr>
      <vt:lpstr>Price-performance www.spec.org</vt:lpstr>
      <vt:lpstr>Messurements-1 </vt:lpstr>
      <vt:lpstr>Price-performance TPC-C 2005.7</vt:lpstr>
      <vt:lpstr>TPC-C  &amp; TPC-E</vt:lpstr>
      <vt:lpstr>tpsE   &amp;  tpsE/&amp;100000</vt:lpstr>
      <vt:lpstr>Power performance for 3 servers</vt:lpstr>
      <vt:lpstr>Fallacies &amp; pitfalls</vt:lpstr>
      <vt:lpstr>Fallacy1 : the cost of the processor dominates the cost of the system.</vt:lpstr>
      <vt:lpstr>Fallacy</vt:lpstr>
    </vt:vector>
  </TitlesOfParts>
  <Company>zjucs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jxh</dc:creator>
  <cp:lastModifiedBy>jiangxh</cp:lastModifiedBy>
  <cp:revision>50</cp:revision>
  <dcterms:created xsi:type="dcterms:W3CDTF">2012-02-13T02:43:02Z</dcterms:created>
  <dcterms:modified xsi:type="dcterms:W3CDTF">2022-09-20T04:49:06Z</dcterms:modified>
</cp:coreProperties>
</file>